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76" r:id="rId2"/>
    <p:sldMasterId id="2147483693" r:id="rId3"/>
    <p:sldMasterId id="2147483695" r:id="rId4"/>
    <p:sldMasterId id="2147483711" r:id="rId5"/>
    <p:sldMasterId id="2147483724" r:id="rId6"/>
  </p:sldMasterIdLst>
  <p:notesMasterIdLst>
    <p:notesMasterId r:id="rId21"/>
  </p:notesMasterIdLst>
  <p:sldIdLst>
    <p:sldId id="707" r:id="rId7"/>
    <p:sldId id="706" r:id="rId8"/>
    <p:sldId id="731" r:id="rId9"/>
    <p:sldId id="689" r:id="rId10"/>
    <p:sldId id="640" r:id="rId11"/>
    <p:sldId id="641" r:id="rId12"/>
    <p:sldId id="709" r:id="rId13"/>
    <p:sldId id="732" r:id="rId14"/>
    <p:sldId id="696" r:id="rId15"/>
    <p:sldId id="642" r:id="rId16"/>
    <p:sldId id="646" r:id="rId17"/>
    <p:sldId id="661" r:id="rId18"/>
    <p:sldId id="697" r:id="rId19"/>
    <p:sldId id="710" r:id="rId20"/>
  </p:sldIdLst>
  <p:sldSz cx="9906000" cy="6858000" type="A4"/>
  <p:notesSz cx="6797675" cy="9928225"/>
  <p:defaultTex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D5F5"/>
    <a:srgbClr val="336699"/>
    <a:srgbClr val="6699FF"/>
    <a:srgbClr val="0460AC"/>
    <a:srgbClr val="99BADF"/>
    <a:srgbClr val="A8A654"/>
    <a:srgbClr val="F8FBFE"/>
    <a:srgbClr val="B2B2B2"/>
    <a:srgbClr val="CCECFF"/>
    <a:srgbClr val="DAEB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Стиль из темы 2 - акцент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Темны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Темный стиль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AF606853-7671-496A-8E4F-DF71F8EC918B}" styleName="Темный стиль 1 — акцент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Темный стиль 1 — акцент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Темный стиль 1 — акцент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Темный стиль 1 — акцент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Темный стиль 1 — акцент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19" autoAdjust="0"/>
    <p:restoredTop sz="98233" autoAdjust="0"/>
  </p:normalViewPr>
  <p:slideViewPr>
    <p:cSldViewPr>
      <p:cViewPr>
        <p:scale>
          <a:sx n="80" d="100"/>
          <a:sy n="80" d="100"/>
        </p:scale>
        <p:origin x="-720" y="186"/>
      </p:cViewPr>
      <p:guideLst>
        <p:guide orient="horz" pos="2160"/>
        <p:guide pos="3120"/>
      </p:guideLst>
    </p:cSldViewPr>
  </p:slideViewPr>
  <p:outlineViewPr>
    <p:cViewPr>
      <p:scale>
        <a:sx n="33" d="100"/>
        <a:sy n="33" d="100"/>
      </p:scale>
      <p:origin x="0" y="2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58" y="-108"/>
      </p:cViewPr>
      <p:guideLst>
        <p:guide orient="horz" pos="3127"/>
        <p:guide pos="2141"/>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package" Target="../embeddings/_____Microsoft_Excel1.xlsx"/><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8.6243003416982281E-2"/>
          <c:y val="0.10343002756361425"/>
          <c:w val="0.91375699658301768"/>
          <c:h val="0.62391572192560885"/>
        </c:manualLayout>
      </c:layout>
      <c:barChart>
        <c:barDir val="bar"/>
        <c:grouping val="stacked"/>
        <c:varyColors val="0"/>
        <c:ser>
          <c:idx val="0"/>
          <c:order val="0"/>
          <c:tx>
            <c:strRef>
              <c:f>Лист1!$A$2</c:f>
              <c:strCache>
                <c:ptCount val="1"/>
                <c:pt idx="0">
                  <c:v>on reinforced concrete sleepers, km</c:v>
                </c:pt>
              </c:strCache>
            </c:strRef>
          </c:tx>
          <c:spPr>
            <a:solidFill>
              <a:srgbClr val="002060"/>
            </a:solidFill>
            <a:ln>
              <a:noFill/>
            </a:ln>
            <a:effectLst>
              <a:outerShdw blurRad="40000" dist="23000" dir="5400000" rotWithShape="0">
                <a:srgbClr val="000000">
                  <a:alpha val="35000"/>
                </a:srgb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C952-4D88-A7C4-2B490557AFC5}"/>
              </c:ext>
            </c:extLst>
          </c:dPt>
          <c:dLbls>
            <c:dLbl>
              <c:idx val="0"/>
              <c:layout/>
              <c:tx>
                <c:rich>
                  <a:bodyPr/>
                  <a:lstStyle/>
                  <a:p>
                    <a:r>
                      <a:rPr lang="en-US" sz="1600" dirty="0" smtClean="0">
                        <a:latin typeface="Times New Roman" pitchFamily="18" charset="0"/>
                        <a:cs typeface="Times New Roman" pitchFamily="18" charset="0"/>
                      </a:rPr>
                      <a:t>2</a:t>
                    </a:r>
                    <a:r>
                      <a:rPr lang="ru-RU" sz="1600" dirty="0" smtClean="0">
                        <a:latin typeface="Times New Roman" pitchFamily="18" charset="0"/>
                        <a:cs typeface="Times New Roman" pitchFamily="18" charset="0"/>
                      </a:rPr>
                      <a:t>2</a:t>
                    </a:r>
                    <a:r>
                      <a:rPr lang="en-US" sz="1600" dirty="0" smtClean="0">
                        <a:latin typeface="Times New Roman" pitchFamily="18" charset="0"/>
                        <a:cs typeface="Times New Roman" pitchFamily="18" charset="0"/>
                      </a:rPr>
                      <a:t>,</a:t>
                    </a:r>
                    <a:r>
                      <a:rPr lang="ru-RU" sz="1600" dirty="0" smtClean="0">
                        <a:latin typeface="Times New Roman" pitchFamily="18" charset="0"/>
                        <a:cs typeface="Times New Roman" pitchFamily="18" charset="0"/>
                      </a:rPr>
                      <a:t>4</a:t>
                    </a:r>
                    <a:endParaRPr lang="en-US" dirty="0"/>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C952-4D88-A7C4-2B490557AFC5}"/>
                </c:ext>
              </c:extLst>
            </c:dLbl>
            <c:dLbl>
              <c:idx val="1"/>
              <c:tx>
                <c:rich>
                  <a:bodyPr/>
                  <a:lstStyle/>
                  <a:p>
                    <a:r>
                      <a:rPr lang="en-US" sz="1600" dirty="0" smtClean="0">
                        <a:latin typeface="Times New Roman" pitchFamily="18" charset="0"/>
                        <a:cs typeface="Times New Roman" pitchFamily="18" charset="0"/>
                      </a:rPr>
                      <a:t>76,7</a:t>
                    </a:r>
                    <a:endParaRPr lang="en-US" dirty="0"/>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952-4D88-A7C4-2B490557AFC5}"/>
                </c:ext>
              </c:extLst>
            </c:dLbl>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Times New Roman" pitchFamily="18" charset="0"/>
                    <a:ea typeface="+mn-ea"/>
                    <a:cs typeface="Times New Roman" pitchFamily="18" charset="0"/>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Лист1!$A$2:$A$3</c:f>
              <c:strCache>
                <c:ptCount val="2"/>
                <c:pt idx="0">
                  <c:v>on reinforced concrete sleepers, km</c:v>
                </c:pt>
                <c:pt idx="1">
                  <c:v>on wooden sleepers, km</c:v>
                </c:pt>
              </c:strCache>
            </c:strRef>
          </c:cat>
          <c:val>
            <c:numRef>
              <c:f>Лист1!$B$2</c:f>
              <c:numCache>
                <c:formatCode>General</c:formatCode>
                <c:ptCount val="1"/>
                <c:pt idx="0">
                  <c:v>20.7</c:v>
                </c:pt>
              </c:numCache>
            </c:numRef>
          </c:val>
          <c:extLst xmlns:c16r2="http://schemas.microsoft.com/office/drawing/2015/06/chart">
            <c:ext xmlns:c16="http://schemas.microsoft.com/office/drawing/2014/chart" uri="{C3380CC4-5D6E-409C-BE32-E72D297353CC}">
              <c16:uniqueId val="{00000002-C952-4D88-A7C4-2B490557AFC5}"/>
            </c:ext>
          </c:extLst>
        </c:ser>
        <c:ser>
          <c:idx val="1"/>
          <c:order val="1"/>
          <c:tx>
            <c:strRef>
              <c:f>Лист1!$A$3</c:f>
              <c:strCache>
                <c:ptCount val="1"/>
                <c:pt idx="0">
                  <c:v>on wooden sleepers, km</c:v>
                </c:pt>
              </c:strCache>
            </c:strRef>
          </c:tx>
          <c:spPr>
            <a:solidFill>
              <a:srgbClr val="B1D5F5"/>
            </a:solidFill>
            <a:ln>
              <a:noFill/>
            </a:ln>
            <a:effectLst>
              <a:outerShdw blurRad="40000" dist="23000" dir="5400000" rotWithShape="0">
                <a:srgbClr val="000000">
                  <a:alpha val="35000"/>
                </a:srgbClr>
              </a:outerShdw>
            </a:effectLst>
          </c:spPr>
          <c:invertIfNegative val="0"/>
          <c:dLbls>
            <c:dLbl>
              <c:idx val="0"/>
              <c:layout/>
              <c:tx>
                <c:rich>
                  <a:bodyPr/>
                  <a:lstStyle/>
                  <a:p>
                    <a:r>
                      <a:rPr lang="ru-RU" smtClean="0"/>
                      <a:t>63</a:t>
                    </a:r>
                    <a:r>
                      <a:rPr lang="en-US" smtClean="0"/>
                      <a:t>,</a:t>
                    </a:r>
                    <a:r>
                      <a:rPr lang="ru-RU" smtClean="0"/>
                      <a:t>9</a:t>
                    </a:r>
                    <a:endParaRPr lang="en-US"/>
                  </a:p>
                </c:rich>
              </c:tx>
              <c:dLblPos val="ctr"/>
              <c:showLegendKey val="0"/>
              <c:showVal val="1"/>
              <c:showCatName val="0"/>
              <c:showSerName val="0"/>
              <c:showPercent val="0"/>
              <c:showBubbleSize val="0"/>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itchFamily="18" charset="0"/>
                    <a:ea typeface="+mn-ea"/>
                    <a:cs typeface="Times New Roman" pitchFamily="18" charset="0"/>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val>
            <c:numRef>
              <c:f>Лист1!$B$3</c:f>
              <c:numCache>
                <c:formatCode>General</c:formatCode>
                <c:ptCount val="1"/>
                <c:pt idx="0">
                  <c:v>76.7</c:v>
                </c:pt>
              </c:numCache>
            </c:numRef>
          </c:val>
          <c:extLst xmlns:c16r2="http://schemas.microsoft.com/office/drawing/2015/06/chart">
            <c:ext xmlns:c16="http://schemas.microsoft.com/office/drawing/2014/chart" uri="{C3380CC4-5D6E-409C-BE32-E72D297353CC}">
              <c16:uniqueId val="{00000003-C952-4D88-A7C4-2B490557AFC5}"/>
            </c:ext>
          </c:extLst>
        </c:ser>
        <c:dLbls>
          <c:dLblPos val="ctr"/>
          <c:showLegendKey val="0"/>
          <c:showVal val="1"/>
          <c:showCatName val="0"/>
          <c:showSerName val="0"/>
          <c:showPercent val="0"/>
          <c:showBubbleSize val="0"/>
        </c:dLbls>
        <c:gapWidth val="150"/>
        <c:overlap val="100"/>
        <c:axId val="116720768"/>
        <c:axId val="116722304"/>
      </c:barChart>
      <c:catAx>
        <c:axId val="116720768"/>
        <c:scaling>
          <c:orientation val="minMax"/>
        </c:scaling>
        <c:delete val="1"/>
        <c:axPos val="l"/>
        <c:numFmt formatCode="General" sourceLinked="1"/>
        <c:majorTickMark val="none"/>
        <c:minorTickMark val="none"/>
        <c:tickLblPos val="nextTo"/>
        <c:crossAx val="116722304"/>
        <c:crosses val="autoZero"/>
        <c:auto val="1"/>
        <c:lblAlgn val="ctr"/>
        <c:lblOffset val="100"/>
        <c:noMultiLvlLbl val="0"/>
      </c:catAx>
      <c:valAx>
        <c:axId val="116722304"/>
        <c:scaling>
          <c:orientation val="minMax"/>
        </c:scaling>
        <c:delete val="1"/>
        <c:axPos val="b"/>
        <c:numFmt formatCode="General" sourceLinked="1"/>
        <c:majorTickMark val="none"/>
        <c:minorTickMark val="none"/>
        <c:tickLblPos val="nextTo"/>
        <c:crossAx val="116720768"/>
        <c:crosses val="autoZero"/>
        <c:crossBetween val="between"/>
      </c:valAx>
      <c:spPr>
        <a:noFill/>
        <a:ln>
          <a:noFill/>
        </a:ln>
        <a:effectLst/>
      </c:spPr>
    </c:plotArea>
    <c:legend>
      <c:legendPos val="b"/>
      <c:layout>
        <c:manualLayout>
          <c:xMode val="edge"/>
          <c:yMode val="edge"/>
          <c:x val="0.16114503435229302"/>
          <c:y val="0.68779568484823339"/>
          <c:w val="0.64604439263423419"/>
          <c:h val="0.31220435385440598"/>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Times New Roman" pitchFamily="18" charset="0"/>
              <a:ea typeface="+mn-ea"/>
              <a:cs typeface="Times New Roman" pitchFamily="18" charset="0"/>
            </a:defRPr>
          </a:pPr>
          <a:endParaRPr lang="ru-RU"/>
        </a:p>
      </c:txPr>
    </c:legend>
    <c:plotVisOnly val="1"/>
    <c:dispBlanksAs val="gap"/>
    <c:showDLblsOverMax val="0"/>
  </c:chart>
  <c:spPr>
    <a:noFill/>
    <a:ln>
      <a:noFill/>
    </a:ln>
    <a:effectLst/>
  </c:spPr>
  <c:txPr>
    <a:bodyPr/>
    <a:lstStyle/>
    <a:p>
      <a:pPr>
        <a:defRPr b="1"/>
      </a:pPr>
      <a:endParaRPr lang="ru-RU"/>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8.1345547290643652E-2"/>
          <c:y val="0"/>
          <c:w val="0.91375700450529984"/>
          <c:h val="0.62391572192560885"/>
        </c:manualLayout>
      </c:layout>
      <c:barChart>
        <c:barDir val="bar"/>
        <c:grouping val="stacked"/>
        <c:varyColors val="0"/>
        <c:ser>
          <c:idx val="0"/>
          <c:order val="0"/>
          <c:tx>
            <c:strRef>
              <c:f>Лист1!$A$2</c:f>
              <c:strCache>
                <c:ptCount val="1"/>
                <c:pt idx="0">
                  <c:v>switchgears</c:v>
                </c:pt>
              </c:strCache>
            </c:strRef>
          </c:tx>
          <c:spPr>
            <a:solidFill>
              <a:srgbClr val="002060"/>
            </a:solidFill>
            <a:ln>
              <a:noFill/>
            </a:ln>
            <a:effectLst>
              <a:outerShdw blurRad="40000" dist="23000" dir="5400000" rotWithShape="0">
                <a:srgbClr val="000000">
                  <a:alpha val="35000"/>
                </a:srgb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C952-4D88-A7C4-2B490557AFC5}"/>
              </c:ext>
            </c:extLst>
          </c:dPt>
          <c:dLbls>
            <c:dLbl>
              <c:idx val="0"/>
              <c:layout/>
              <c:tx>
                <c:rich>
                  <a:bodyPr/>
                  <a:lstStyle/>
                  <a:p>
                    <a:r>
                      <a:rPr lang="en-US" sz="1600" dirty="0" smtClean="0">
                        <a:latin typeface="Times New Roman" pitchFamily="18" charset="0"/>
                        <a:cs typeface="Times New Roman" pitchFamily="18" charset="0"/>
                      </a:rPr>
                      <a:t>2</a:t>
                    </a:r>
                    <a:r>
                      <a:rPr lang="ru-RU" sz="1600" baseline="0" dirty="0" smtClean="0">
                        <a:latin typeface="Times New Roman" pitchFamily="18" charset="0"/>
                        <a:cs typeface="Times New Roman" pitchFamily="18" charset="0"/>
                      </a:rPr>
                      <a:t> 449</a:t>
                    </a:r>
                    <a:endParaRPr lang="en-US" dirty="0"/>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C952-4D88-A7C4-2B490557AFC5}"/>
                </c:ext>
              </c:extLst>
            </c:dLbl>
            <c:dLbl>
              <c:idx val="1"/>
              <c:tx>
                <c:rich>
                  <a:bodyPr/>
                  <a:lstStyle/>
                  <a:p>
                    <a:r>
                      <a:rPr lang="en-US" sz="1600" dirty="0" smtClean="0">
                        <a:latin typeface="Times New Roman" pitchFamily="18" charset="0"/>
                        <a:cs typeface="Times New Roman" pitchFamily="18" charset="0"/>
                      </a:rPr>
                      <a:t>76,7</a:t>
                    </a:r>
                    <a:endParaRPr lang="en-US" dirty="0"/>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952-4D88-A7C4-2B490557AFC5}"/>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Times New Roman" pitchFamily="18" charset="0"/>
                    <a:ea typeface="+mn-ea"/>
                    <a:cs typeface="Times New Roman" pitchFamily="18" charset="0"/>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Лист1!$A$2:$A$3</c:f>
              <c:strCache>
                <c:ptCount val="2"/>
                <c:pt idx="0">
                  <c:v>switchgears</c:v>
                </c:pt>
                <c:pt idx="1">
                  <c:v>transformer substations and complete transformer substations </c:v>
                </c:pt>
              </c:strCache>
            </c:strRef>
          </c:cat>
          <c:val>
            <c:numRef>
              <c:f>Лист1!$B$2</c:f>
              <c:numCache>
                <c:formatCode>General</c:formatCode>
                <c:ptCount val="1"/>
                <c:pt idx="0">
                  <c:v>2249</c:v>
                </c:pt>
              </c:numCache>
            </c:numRef>
          </c:val>
          <c:extLst xmlns:c16r2="http://schemas.microsoft.com/office/drawing/2015/06/chart">
            <c:ext xmlns:c16="http://schemas.microsoft.com/office/drawing/2014/chart" uri="{C3380CC4-5D6E-409C-BE32-E72D297353CC}">
              <c16:uniqueId val="{00000002-C952-4D88-A7C4-2B490557AFC5}"/>
            </c:ext>
          </c:extLst>
        </c:ser>
        <c:ser>
          <c:idx val="1"/>
          <c:order val="1"/>
          <c:tx>
            <c:strRef>
              <c:f>Лист1!$A$3</c:f>
              <c:strCache>
                <c:ptCount val="1"/>
                <c:pt idx="0">
                  <c:v>transformer substations and complete transformer substations </c:v>
                </c:pt>
              </c:strCache>
            </c:strRef>
          </c:tx>
          <c:spPr>
            <a:solidFill>
              <a:srgbClr val="B1D5F5"/>
            </a:solidFill>
            <a:ln>
              <a:noFill/>
            </a:ln>
            <a:effectLst>
              <a:outerShdw blurRad="40000" dist="23000" dir="5400000" rotWithShape="0">
                <a:srgbClr val="000000">
                  <a:alpha val="35000"/>
                </a:srgbClr>
              </a:outerShdw>
            </a:effectLst>
          </c:spPr>
          <c:invertIfNegative val="0"/>
          <c:dLbls>
            <c:dLbl>
              <c:idx val="0"/>
              <c:layout/>
              <c:tx>
                <c:rich>
                  <a:bodyPr/>
                  <a:lstStyle/>
                  <a:p>
                    <a:r>
                      <a:rPr lang="ru-RU" dirty="0" smtClean="0">
                        <a:solidFill>
                          <a:schemeClr val="bg1"/>
                        </a:solidFill>
                      </a:rPr>
                      <a:t>4</a:t>
                    </a:r>
                    <a:r>
                      <a:rPr lang="ru-RU" baseline="0" dirty="0" smtClean="0">
                        <a:solidFill>
                          <a:schemeClr val="bg1"/>
                        </a:solidFill>
                      </a:rPr>
                      <a:t> 582</a:t>
                    </a:r>
                    <a:endParaRPr lang="ru-RU" baseline="0" dirty="0" smtClean="0"/>
                  </a:p>
                </c:rich>
              </c:tx>
              <c:dLblPos val="ctr"/>
              <c:showLegendKey val="0"/>
              <c:showVal val="1"/>
              <c:showCatName val="0"/>
              <c:showSerName val="1"/>
              <c:showPercent val="0"/>
              <c:showBubbleSize val="0"/>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Times New Roman" pitchFamily="18" charset="0"/>
                    <a:ea typeface="+mn-ea"/>
                    <a:cs typeface="Times New Roman" pitchFamily="18" charset="0"/>
                  </a:defRPr>
                </a:pPr>
                <a:endParaRPr lang="ru-RU"/>
              </a:p>
            </c:txPr>
            <c:dLblPos val="ctr"/>
            <c:showLegendKey val="0"/>
            <c:showVal val="1"/>
            <c:showCatName val="0"/>
            <c:showSerName val="1"/>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val>
            <c:numRef>
              <c:f>Лист1!$B$3</c:f>
              <c:numCache>
                <c:formatCode>General</c:formatCode>
                <c:ptCount val="1"/>
                <c:pt idx="0">
                  <c:v>4528</c:v>
                </c:pt>
              </c:numCache>
            </c:numRef>
          </c:val>
          <c:extLst xmlns:c16r2="http://schemas.microsoft.com/office/drawing/2015/06/chart">
            <c:ext xmlns:c16="http://schemas.microsoft.com/office/drawing/2014/chart" uri="{C3380CC4-5D6E-409C-BE32-E72D297353CC}">
              <c16:uniqueId val="{00000003-C952-4D88-A7C4-2B490557AFC5}"/>
            </c:ext>
          </c:extLst>
        </c:ser>
        <c:dLbls>
          <c:dLblPos val="ctr"/>
          <c:showLegendKey val="0"/>
          <c:showVal val="1"/>
          <c:showCatName val="0"/>
          <c:showSerName val="0"/>
          <c:showPercent val="0"/>
          <c:showBubbleSize val="0"/>
        </c:dLbls>
        <c:gapWidth val="150"/>
        <c:overlap val="100"/>
        <c:axId val="138117120"/>
        <c:axId val="138118656"/>
      </c:barChart>
      <c:catAx>
        <c:axId val="138117120"/>
        <c:scaling>
          <c:orientation val="minMax"/>
        </c:scaling>
        <c:delete val="1"/>
        <c:axPos val="l"/>
        <c:numFmt formatCode="General" sourceLinked="1"/>
        <c:majorTickMark val="none"/>
        <c:minorTickMark val="none"/>
        <c:tickLblPos val="nextTo"/>
        <c:crossAx val="138118656"/>
        <c:crosses val="autoZero"/>
        <c:auto val="1"/>
        <c:lblAlgn val="ctr"/>
        <c:lblOffset val="100"/>
        <c:noMultiLvlLbl val="0"/>
      </c:catAx>
      <c:valAx>
        <c:axId val="138118656"/>
        <c:scaling>
          <c:orientation val="minMax"/>
        </c:scaling>
        <c:delete val="1"/>
        <c:axPos val="b"/>
        <c:numFmt formatCode="General" sourceLinked="1"/>
        <c:majorTickMark val="none"/>
        <c:minorTickMark val="none"/>
        <c:tickLblPos val="nextTo"/>
        <c:crossAx val="138117120"/>
        <c:crosses val="autoZero"/>
        <c:crossBetween val="between"/>
      </c:valAx>
      <c:spPr>
        <a:noFill/>
        <a:ln>
          <a:noFill/>
        </a:ln>
        <a:effectLst/>
      </c:spPr>
    </c:plotArea>
    <c:legend>
      <c:legendPos val="b"/>
      <c:layout>
        <c:manualLayout>
          <c:xMode val="edge"/>
          <c:yMode val="edge"/>
          <c:x val="4.7571936828092784E-2"/>
          <c:y val="0.56874663015224336"/>
          <c:w val="0.90203460991097029"/>
          <c:h val="0.27693039981974249"/>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Times New Roman" pitchFamily="18" charset="0"/>
              <a:ea typeface="+mn-ea"/>
              <a:cs typeface="Times New Roman" pitchFamily="18" charset="0"/>
            </a:defRPr>
          </a:pPr>
          <a:endParaRPr lang="ru-RU"/>
        </a:p>
      </c:txPr>
    </c:legend>
    <c:plotVisOnly val="1"/>
    <c:dispBlanksAs val="gap"/>
    <c:showDLblsOverMax val="0"/>
  </c:chart>
  <c:spPr>
    <a:noFill/>
    <a:ln>
      <a:noFill/>
    </a:ln>
    <a:effectLst/>
  </c:spPr>
  <c:txPr>
    <a:bodyPr/>
    <a:lstStyle/>
    <a:p>
      <a:pPr>
        <a:defRPr b="1"/>
      </a:pPr>
      <a:endParaRPr lang="ru-RU"/>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rawings/drawing1.xml><?xml version="1.0" encoding="utf-8"?>
<c:userShapes xmlns:c="http://schemas.openxmlformats.org/drawingml/2006/chart">
  <cdr:relSizeAnchor xmlns:cdr="http://schemas.openxmlformats.org/drawingml/2006/chartDrawing">
    <cdr:from>
      <cdr:x>0.36935</cdr:x>
      <cdr:y>0.45316</cdr:y>
    </cdr:from>
    <cdr:to>
      <cdr:x>0.514</cdr:x>
      <cdr:y>0.50875</cdr:y>
    </cdr:to>
    <cdr:sp macro="" textlink="">
      <cdr:nvSpPr>
        <cdr:cNvPr id="7" name="Прямоугольник 6"/>
        <cdr:cNvSpPr/>
      </cdr:nvSpPr>
      <cdr:spPr>
        <a:xfrm xmlns:a="http://schemas.openxmlformats.org/drawingml/2006/main">
          <a:off x="3869699" y="3116258"/>
          <a:ext cx="1515543" cy="382305"/>
        </a:xfrm>
        <a:prstGeom xmlns:a="http://schemas.openxmlformats.org/drawingml/2006/main" prst="rect">
          <a:avLst/>
        </a:prstGeom>
      </cdr:spPr>
      <cdr:txBody>
        <a:bodyPr xmlns:a="http://schemas.openxmlformats.org/drawingml/2006/main" wrap="square" lIns="104287" tIns="52144" rIns="104287" bIns="52144">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indent="409183" algn="ctr"/>
          <a:endParaRPr lang="ru-RU" dirty="0">
            <a:solidFill>
              <a:srgbClr val="000000"/>
            </a:solidFill>
            <a:latin typeface="Times New Roman" pitchFamily="18" charset="0"/>
            <a:cs typeface="Times New Roman"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0.36935</cdr:x>
      <cdr:y>0.45316</cdr:y>
    </cdr:from>
    <cdr:to>
      <cdr:x>0.514</cdr:x>
      <cdr:y>0.50875</cdr:y>
    </cdr:to>
    <cdr:sp macro="" textlink="">
      <cdr:nvSpPr>
        <cdr:cNvPr id="7" name="Прямоугольник 6"/>
        <cdr:cNvSpPr/>
      </cdr:nvSpPr>
      <cdr:spPr>
        <a:xfrm xmlns:a="http://schemas.openxmlformats.org/drawingml/2006/main">
          <a:off x="3869699" y="3116258"/>
          <a:ext cx="1515543" cy="382305"/>
        </a:xfrm>
        <a:prstGeom xmlns:a="http://schemas.openxmlformats.org/drawingml/2006/main" prst="rect">
          <a:avLst/>
        </a:prstGeom>
      </cdr:spPr>
      <cdr:txBody>
        <a:bodyPr xmlns:a="http://schemas.openxmlformats.org/drawingml/2006/main" wrap="square" lIns="104287" tIns="52144" rIns="104287" bIns="52144">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indent="409183" algn="ctr"/>
          <a:endParaRPr lang="ru-RU" dirty="0">
            <a:solidFill>
              <a:srgbClr val="000000"/>
            </a:solidFill>
            <a:latin typeface="Times New Roman" pitchFamily="18" charset="0"/>
            <a:cs typeface="Times New Roman"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3"/>
            <a:ext cx="2946247" cy="4968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ru-RU"/>
          </a:p>
        </p:txBody>
      </p:sp>
      <p:sp>
        <p:nvSpPr>
          <p:cNvPr id="4099" name="Rectangle 3"/>
          <p:cNvSpPr>
            <a:spLocks noGrp="1" noChangeArrowheads="1"/>
          </p:cNvSpPr>
          <p:nvPr>
            <p:ph type="dt" idx="1"/>
          </p:nvPr>
        </p:nvSpPr>
        <p:spPr bwMode="auto">
          <a:xfrm>
            <a:off x="3849827" y="3"/>
            <a:ext cx="2946246" cy="4968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ru-RU"/>
          </a:p>
        </p:txBody>
      </p:sp>
      <p:sp>
        <p:nvSpPr>
          <p:cNvPr id="37892" name="Rectangle 4"/>
          <p:cNvSpPr>
            <a:spLocks noGrp="1" noRot="1" noChangeAspect="1" noChangeArrowheads="1" noTextEdit="1"/>
          </p:cNvSpPr>
          <p:nvPr>
            <p:ph type="sldImg" idx="2"/>
          </p:nvPr>
        </p:nvSpPr>
        <p:spPr bwMode="auto">
          <a:xfrm>
            <a:off x="709613" y="744538"/>
            <a:ext cx="5380037"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79287" y="4715707"/>
            <a:ext cx="5439102" cy="44681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4102" name="Rectangle 6"/>
          <p:cNvSpPr>
            <a:spLocks noGrp="1" noChangeArrowheads="1"/>
          </p:cNvSpPr>
          <p:nvPr>
            <p:ph type="ftr" sz="quarter" idx="4"/>
          </p:nvPr>
        </p:nvSpPr>
        <p:spPr bwMode="auto">
          <a:xfrm>
            <a:off x="2" y="9429818"/>
            <a:ext cx="2946247" cy="49681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ru-RU"/>
          </a:p>
        </p:txBody>
      </p:sp>
      <p:sp>
        <p:nvSpPr>
          <p:cNvPr id="4103" name="Rectangle 7"/>
          <p:cNvSpPr>
            <a:spLocks noGrp="1" noChangeArrowheads="1"/>
          </p:cNvSpPr>
          <p:nvPr>
            <p:ph type="sldNum" sz="quarter" idx="5"/>
          </p:nvPr>
        </p:nvSpPr>
        <p:spPr bwMode="auto">
          <a:xfrm>
            <a:off x="3849827" y="9429818"/>
            <a:ext cx="2946246" cy="49681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FC28381-0009-4736-8C0C-BCAFB8B7C46B}" type="slidenum">
              <a:rPr lang="ru-RU"/>
              <a:pPr>
                <a:defRPr/>
              </a:pPr>
              <a:t>‹#›</a:t>
            </a:fld>
            <a:endParaRPr lang="ru-RU"/>
          </a:p>
        </p:txBody>
      </p:sp>
    </p:spTree>
    <p:extLst>
      <p:ext uri="{BB962C8B-B14F-4D97-AF65-F5344CB8AC3E}">
        <p14:creationId xmlns:p14="http://schemas.microsoft.com/office/powerpoint/2010/main" val="31163053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79488" y="1241425"/>
            <a:ext cx="4838700"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4448EFA-47DC-4E98-965E-B1764BF6721D}" type="slidenum">
              <a:rPr lang="ru-RU" smtClean="0">
                <a:solidFill>
                  <a:prstClr val="black"/>
                </a:solidFill>
              </a:rPr>
              <a:pPr/>
              <a:t>1</a:t>
            </a:fld>
            <a:endParaRPr lang="ru-RU" dirty="0">
              <a:solidFill>
                <a:prstClr val="black"/>
              </a:solidFill>
            </a:endParaRPr>
          </a:p>
        </p:txBody>
      </p:sp>
    </p:spTree>
    <p:extLst>
      <p:ext uri="{BB962C8B-B14F-4D97-AF65-F5344CB8AC3E}">
        <p14:creationId xmlns:p14="http://schemas.microsoft.com/office/powerpoint/2010/main" val="2981690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09613" y="744538"/>
            <a:ext cx="5380037" cy="3724275"/>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3FC28381-0009-4736-8C0C-BCAFB8B7C46B}" type="slidenum">
              <a:rPr lang="ru-RU" smtClean="0"/>
              <a:pPr>
                <a:defRPr/>
              </a:pPr>
              <a:t>2</a:t>
            </a:fld>
            <a:endParaRPr lang="ru-RU"/>
          </a:p>
        </p:txBody>
      </p:sp>
    </p:spTree>
    <p:extLst>
      <p:ext uri="{BB962C8B-B14F-4D97-AF65-F5344CB8AC3E}">
        <p14:creationId xmlns:p14="http://schemas.microsoft.com/office/powerpoint/2010/main" val="3044217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3FC28381-0009-4736-8C0C-BCAFB8B7C46B}" type="slidenum">
              <a:rPr lang="ru-RU" smtClean="0"/>
              <a:pPr>
                <a:defRPr/>
              </a:pPr>
              <a:t>10</a:t>
            </a:fld>
            <a:endParaRPr lang="ru-RU"/>
          </a:p>
        </p:txBody>
      </p:sp>
    </p:spTree>
    <p:extLst>
      <p:ext uri="{BB962C8B-B14F-4D97-AF65-F5344CB8AC3E}">
        <p14:creationId xmlns:p14="http://schemas.microsoft.com/office/powerpoint/2010/main" val="1338066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09613" y="744538"/>
            <a:ext cx="5380037" cy="372427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8094577-418C-4255-A98B-1A1B9CDA61B3}" type="slidenum">
              <a:rPr lang="ru-RU" smtClean="0">
                <a:solidFill>
                  <a:prstClr val="black"/>
                </a:solidFill>
              </a:rPr>
              <a:pPr/>
              <a:t>11</a:t>
            </a:fld>
            <a:endParaRPr lang="ru-RU">
              <a:solidFill>
                <a:prstClr val="black"/>
              </a:solidFill>
            </a:endParaRPr>
          </a:p>
        </p:txBody>
      </p:sp>
    </p:spTree>
    <p:extLst>
      <p:ext uri="{BB962C8B-B14F-4D97-AF65-F5344CB8AC3E}">
        <p14:creationId xmlns:p14="http://schemas.microsoft.com/office/powerpoint/2010/main" val="1964311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a:xfrm>
            <a:off x="711200" y="744538"/>
            <a:ext cx="5376863" cy="3722687"/>
          </a:xfrm>
          <a:ln/>
        </p:spPr>
      </p:sp>
      <p:sp>
        <p:nvSpPr>
          <p:cNvPr id="3993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latin typeface="Arial" pitchFamily="34" charset="0"/>
            </a:endParaRPr>
          </a:p>
        </p:txBody>
      </p:sp>
      <p:sp>
        <p:nvSpPr>
          <p:cNvPr id="3994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itchFamily="34" charset="0"/>
              </a:defRPr>
            </a:lvl1pPr>
            <a:lvl2pPr marL="738418" indent="-284007" eaLnBrk="0" hangingPunct="0">
              <a:defRPr sz="1400">
                <a:solidFill>
                  <a:schemeClr val="tx1"/>
                </a:solidFill>
                <a:latin typeface="Arial" pitchFamily="34" charset="0"/>
              </a:defRPr>
            </a:lvl2pPr>
            <a:lvl3pPr marL="1136028" indent="-227206" eaLnBrk="0" hangingPunct="0">
              <a:defRPr sz="1400">
                <a:solidFill>
                  <a:schemeClr val="tx1"/>
                </a:solidFill>
                <a:latin typeface="Arial" pitchFamily="34" charset="0"/>
              </a:defRPr>
            </a:lvl3pPr>
            <a:lvl4pPr marL="1590439" indent="-227206" eaLnBrk="0" hangingPunct="0">
              <a:defRPr sz="1400">
                <a:solidFill>
                  <a:schemeClr val="tx1"/>
                </a:solidFill>
                <a:latin typeface="Arial" pitchFamily="34" charset="0"/>
              </a:defRPr>
            </a:lvl4pPr>
            <a:lvl5pPr marL="2044850" indent="-227206" eaLnBrk="0" hangingPunct="0">
              <a:defRPr sz="1400">
                <a:solidFill>
                  <a:schemeClr val="tx1"/>
                </a:solidFill>
                <a:latin typeface="Arial" pitchFamily="34" charset="0"/>
              </a:defRPr>
            </a:lvl5pPr>
            <a:lvl6pPr marL="2499261" indent="-227206" eaLnBrk="0" fontAlgn="base" hangingPunct="0">
              <a:spcBef>
                <a:spcPct val="0"/>
              </a:spcBef>
              <a:spcAft>
                <a:spcPct val="0"/>
              </a:spcAft>
              <a:defRPr sz="1400">
                <a:solidFill>
                  <a:schemeClr val="tx1"/>
                </a:solidFill>
                <a:latin typeface="Arial" pitchFamily="34" charset="0"/>
              </a:defRPr>
            </a:lvl6pPr>
            <a:lvl7pPr marL="2953672" indent="-227206" eaLnBrk="0" fontAlgn="base" hangingPunct="0">
              <a:spcBef>
                <a:spcPct val="0"/>
              </a:spcBef>
              <a:spcAft>
                <a:spcPct val="0"/>
              </a:spcAft>
              <a:defRPr sz="1400">
                <a:solidFill>
                  <a:schemeClr val="tx1"/>
                </a:solidFill>
                <a:latin typeface="Arial" pitchFamily="34" charset="0"/>
              </a:defRPr>
            </a:lvl7pPr>
            <a:lvl8pPr marL="3408083" indent="-227206" eaLnBrk="0" fontAlgn="base" hangingPunct="0">
              <a:spcBef>
                <a:spcPct val="0"/>
              </a:spcBef>
              <a:spcAft>
                <a:spcPct val="0"/>
              </a:spcAft>
              <a:defRPr sz="1400">
                <a:solidFill>
                  <a:schemeClr val="tx1"/>
                </a:solidFill>
                <a:latin typeface="Arial" pitchFamily="34" charset="0"/>
              </a:defRPr>
            </a:lvl8pPr>
            <a:lvl9pPr marL="3862494" indent="-227206" eaLnBrk="0" fontAlgn="base" hangingPunct="0">
              <a:spcBef>
                <a:spcPct val="0"/>
              </a:spcBef>
              <a:spcAft>
                <a:spcPct val="0"/>
              </a:spcAft>
              <a:defRPr sz="1400">
                <a:solidFill>
                  <a:schemeClr val="tx1"/>
                </a:solidFill>
                <a:latin typeface="Arial" pitchFamily="34" charset="0"/>
              </a:defRPr>
            </a:lvl9pPr>
          </a:lstStyle>
          <a:p>
            <a:pPr eaLnBrk="1" hangingPunct="1"/>
            <a:fld id="{863C341B-53A8-441A-9C12-B98EFCBE94F5}" type="slidenum">
              <a:rPr lang="ru-RU" sz="1200"/>
              <a:pPr eaLnBrk="1" hangingPunct="1"/>
              <a:t>12</a:t>
            </a:fld>
            <a:endParaRPr lang="ru-RU"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ection Break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016896" y="2948952"/>
            <a:ext cx="5889104" cy="768085"/>
          </a:xfrm>
          <a:prstGeom prst="rect">
            <a:avLst/>
          </a:prstGeom>
        </p:spPr>
        <p:txBody>
          <a:bodyPr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016896" y="3717037"/>
            <a:ext cx="5889104" cy="384043"/>
          </a:xfrm>
          <a:prstGeom prst="rect">
            <a:avLst/>
          </a:prstGeom>
        </p:spPr>
        <p:txBody>
          <a:bodyPr anchor="ctr"/>
          <a:lstStyle>
            <a:lvl1pPr marL="0" indent="0" algn="l">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98386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6_Basic Layout">
    <p:spTree>
      <p:nvGrpSpPr>
        <p:cNvPr id="1" name=""/>
        <p:cNvGrpSpPr/>
        <p:nvPr/>
      </p:nvGrpSpPr>
      <p:grpSpPr>
        <a:xfrm>
          <a:off x="0" y="0"/>
          <a:ext cx="0" cy="0"/>
          <a:chOff x="0" y="0"/>
          <a:chExt cx="0" cy="0"/>
        </a:xfrm>
      </p:grpSpPr>
      <p:sp>
        <p:nvSpPr>
          <p:cNvPr id="9" name="Rectangle 8"/>
          <p:cNvSpPr/>
          <p:nvPr userDrawn="1"/>
        </p:nvSpPr>
        <p:spPr>
          <a:xfrm flipH="1">
            <a:off x="5265037" y="1508788"/>
            <a:ext cx="4640965" cy="3840427"/>
          </a:xfrm>
          <a:prstGeom prst="rect">
            <a:avLst/>
          </a:prstGeom>
          <a:solidFill>
            <a:schemeClr val="accent3">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p>
        </p:txBody>
      </p:sp>
      <p:sp>
        <p:nvSpPr>
          <p:cNvPr id="8" name="Picture Placeholder 2"/>
          <p:cNvSpPr>
            <a:spLocks noGrp="1"/>
          </p:cNvSpPr>
          <p:nvPr>
            <p:ph type="pic" idx="13" hasCustomPrompt="1"/>
          </p:nvPr>
        </p:nvSpPr>
        <p:spPr>
          <a:xfrm>
            <a:off x="5777098" y="0"/>
            <a:ext cx="3616843" cy="685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384361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7_Basic Layout">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0" y="242179"/>
            <a:ext cx="9906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7" name="Text Placeholder 9"/>
          <p:cNvSpPr>
            <a:spLocks noGrp="1"/>
          </p:cNvSpPr>
          <p:nvPr>
            <p:ph type="body" sz="quarter" idx="11" hasCustomPrompt="1"/>
          </p:nvPr>
        </p:nvSpPr>
        <p:spPr>
          <a:xfrm>
            <a:off x="0" y="1010263"/>
            <a:ext cx="9906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8" name="Picture Placeholder 2"/>
          <p:cNvSpPr>
            <a:spLocks noGrp="1"/>
          </p:cNvSpPr>
          <p:nvPr>
            <p:ph type="pic" idx="1" hasCustomPrompt="1"/>
          </p:nvPr>
        </p:nvSpPr>
        <p:spPr>
          <a:xfrm>
            <a:off x="0" y="1796819"/>
            <a:ext cx="3303300" cy="278430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3301350" y="1796819"/>
            <a:ext cx="3303300" cy="278430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0" name="Picture Placeholder 2"/>
          <p:cNvSpPr>
            <a:spLocks noGrp="1"/>
          </p:cNvSpPr>
          <p:nvPr>
            <p:ph type="pic" idx="13" hasCustomPrompt="1"/>
          </p:nvPr>
        </p:nvSpPr>
        <p:spPr>
          <a:xfrm>
            <a:off x="6602700" y="1796819"/>
            <a:ext cx="3303300" cy="278430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4066164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9_Basic Layout">
    <p:spTree>
      <p:nvGrpSpPr>
        <p:cNvPr id="1" name=""/>
        <p:cNvGrpSpPr/>
        <p:nvPr/>
      </p:nvGrpSpPr>
      <p:grpSpPr>
        <a:xfrm>
          <a:off x="0" y="0"/>
          <a:ext cx="0" cy="0"/>
          <a:chOff x="0" y="0"/>
          <a:chExt cx="0" cy="0"/>
        </a:xfrm>
      </p:grpSpPr>
      <p:sp>
        <p:nvSpPr>
          <p:cNvPr id="8" name="Picture Placeholder 2"/>
          <p:cNvSpPr>
            <a:spLocks noGrp="1"/>
          </p:cNvSpPr>
          <p:nvPr>
            <p:ph type="pic" idx="13" hasCustomPrompt="1"/>
          </p:nvPr>
        </p:nvSpPr>
        <p:spPr>
          <a:xfrm>
            <a:off x="3379636" y="322345"/>
            <a:ext cx="3120000" cy="201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Rectangle 8"/>
          <p:cNvSpPr/>
          <p:nvPr userDrawn="1"/>
        </p:nvSpPr>
        <p:spPr>
          <a:xfrm flipH="1">
            <a:off x="178622" y="303108"/>
            <a:ext cx="3120000" cy="6232549"/>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p>
        </p:txBody>
      </p:sp>
      <p:sp>
        <p:nvSpPr>
          <p:cNvPr id="10" name="Rectangle 9"/>
          <p:cNvSpPr/>
          <p:nvPr userDrawn="1"/>
        </p:nvSpPr>
        <p:spPr>
          <a:xfrm flipH="1">
            <a:off x="6575333" y="303108"/>
            <a:ext cx="3120000" cy="6232549"/>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p>
        </p:txBody>
      </p:sp>
      <p:sp>
        <p:nvSpPr>
          <p:cNvPr id="12" name="Picture Placeholder 2"/>
          <p:cNvSpPr>
            <a:spLocks noGrp="1"/>
          </p:cNvSpPr>
          <p:nvPr>
            <p:ph type="pic" idx="14" hasCustomPrompt="1"/>
          </p:nvPr>
        </p:nvSpPr>
        <p:spPr>
          <a:xfrm>
            <a:off x="3379636" y="2421000"/>
            <a:ext cx="3120000" cy="201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3" name="Picture Placeholder 2"/>
          <p:cNvSpPr>
            <a:spLocks noGrp="1"/>
          </p:cNvSpPr>
          <p:nvPr>
            <p:ph type="pic" idx="15" hasCustomPrompt="1"/>
          </p:nvPr>
        </p:nvSpPr>
        <p:spPr>
          <a:xfrm>
            <a:off x="3379636" y="4519655"/>
            <a:ext cx="3120000" cy="201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4276621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8_Basic Layout">
    <p:spTree>
      <p:nvGrpSpPr>
        <p:cNvPr id="1" name=""/>
        <p:cNvGrpSpPr/>
        <p:nvPr/>
      </p:nvGrpSpPr>
      <p:grpSpPr>
        <a:xfrm>
          <a:off x="0" y="0"/>
          <a:ext cx="0" cy="0"/>
          <a:chOff x="0" y="0"/>
          <a:chExt cx="0" cy="0"/>
        </a:xfrm>
      </p:grpSpPr>
      <p:sp>
        <p:nvSpPr>
          <p:cNvPr id="15" name="Rectangle 14"/>
          <p:cNvSpPr/>
          <p:nvPr userDrawn="1"/>
        </p:nvSpPr>
        <p:spPr>
          <a:xfrm flipH="1">
            <a:off x="0" y="0"/>
            <a:ext cx="9906000" cy="6858000"/>
          </a:xfrm>
          <a:custGeom>
            <a:avLst/>
            <a:gdLst/>
            <a:ahLst/>
            <a:cxnLst/>
            <a:rect l="l" t="t" r="r" b="b"/>
            <a:pathLst>
              <a:path w="9153539" h="5143500">
                <a:moveTo>
                  <a:pt x="8820472" y="267494"/>
                </a:moveTo>
                <a:lnTo>
                  <a:pt x="8820472" y="4948014"/>
                </a:lnTo>
                <a:lnTo>
                  <a:pt x="5553076" y="4948014"/>
                </a:lnTo>
                <a:lnTo>
                  <a:pt x="5553076" y="267494"/>
                </a:lnTo>
                <a:close/>
                <a:moveTo>
                  <a:pt x="9153539" y="0"/>
                </a:moveTo>
                <a:lnTo>
                  <a:pt x="0" y="0"/>
                </a:lnTo>
                <a:lnTo>
                  <a:pt x="0" y="5143500"/>
                </a:lnTo>
                <a:lnTo>
                  <a:pt x="9153539" y="5143500"/>
                </a:lnTo>
                <a:close/>
              </a:path>
            </a:pathLst>
          </a:cu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p>
        </p:txBody>
      </p:sp>
      <p:sp>
        <p:nvSpPr>
          <p:cNvPr id="9" name="Picture Placeholder 2"/>
          <p:cNvSpPr>
            <a:spLocks noGrp="1"/>
          </p:cNvSpPr>
          <p:nvPr>
            <p:ph type="pic" idx="13" hasCustomPrompt="1"/>
          </p:nvPr>
        </p:nvSpPr>
        <p:spPr>
          <a:xfrm>
            <a:off x="4290479" y="356659"/>
            <a:ext cx="3568621"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0" name="Picture Placeholder 2"/>
          <p:cNvSpPr>
            <a:spLocks noGrp="1"/>
          </p:cNvSpPr>
          <p:nvPr>
            <p:ph type="pic" idx="14" hasCustomPrompt="1"/>
          </p:nvPr>
        </p:nvSpPr>
        <p:spPr>
          <a:xfrm>
            <a:off x="7917511" y="2468893"/>
            <a:ext cx="1638000"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1" name="Picture Placeholder 2"/>
          <p:cNvSpPr>
            <a:spLocks noGrp="1"/>
          </p:cNvSpPr>
          <p:nvPr>
            <p:ph type="pic" idx="15" hasCustomPrompt="1"/>
          </p:nvPr>
        </p:nvSpPr>
        <p:spPr>
          <a:xfrm>
            <a:off x="6221100" y="4581128"/>
            <a:ext cx="3334413"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2" name="Picture Placeholder 2"/>
          <p:cNvSpPr>
            <a:spLocks noGrp="1"/>
          </p:cNvSpPr>
          <p:nvPr>
            <p:ph type="pic" idx="16" hasCustomPrompt="1"/>
          </p:nvPr>
        </p:nvSpPr>
        <p:spPr>
          <a:xfrm>
            <a:off x="4290477" y="2468895"/>
            <a:ext cx="1872208" cy="412845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3" name="Picture Placeholder 2"/>
          <p:cNvSpPr>
            <a:spLocks noGrp="1"/>
          </p:cNvSpPr>
          <p:nvPr>
            <p:ph type="pic" idx="17" hasCustomPrompt="1"/>
          </p:nvPr>
        </p:nvSpPr>
        <p:spPr>
          <a:xfrm>
            <a:off x="6221098" y="2468132"/>
            <a:ext cx="1638000"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4" name="Picture Placeholder 2"/>
          <p:cNvSpPr>
            <a:spLocks noGrp="1"/>
          </p:cNvSpPr>
          <p:nvPr>
            <p:ph type="pic" idx="18" hasCustomPrompt="1"/>
          </p:nvPr>
        </p:nvSpPr>
        <p:spPr>
          <a:xfrm>
            <a:off x="7917511" y="356659"/>
            <a:ext cx="1638000"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645509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hapes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62868" y="123479"/>
            <a:ext cx="9403223"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2681978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9906000" cy="768085"/>
          </a:xfrm>
          <a:prstGeom prst="rect">
            <a:avLst/>
          </a:prstGeom>
        </p:spPr>
        <p:txBody>
          <a:bodyPr anchor="ctr"/>
          <a:lstStyle>
            <a:lvl1pPr marL="0" indent="0" algn="ctr">
              <a:buNone/>
              <a:defRPr sz="4800" b="0" baseline="0">
                <a:latin typeface="+mn-lt"/>
                <a:cs typeface="Arial" pitchFamily="34" charset="0"/>
              </a:defRPr>
            </a:lvl1pPr>
          </a:lstStyle>
          <a:p>
            <a:pPr lvl="0"/>
            <a:r>
              <a:rPr lang="en-US" altLang="ko-KR" dirty="0"/>
              <a:t>ICON SETS LAYOUT</a:t>
            </a:r>
          </a:p>
        </p:txBody>
      </p:sp>
      <p:sp>
        <p:nvSpPr>
          <p:cNvPr id="11" name="Rounded Rectangle 10"/>
          <p:cNvSpPr/>
          <p:nvPr userDrawn="1"/>
        </p:nvSpPr>
        <p:spPr>
          <a:xfrm>
            <a:off x="383511" y="1508786"/>
            <a:ext cx="3087327" cy="4865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p>
        </p:txBody>
      </p:sp>
      <p:sp>
        <p:nvSpPr>
          <p:cNvPr id="17" name="Rounded Rectangle 16"/>
          <p:cNvSpPr/>
          <p:nvPr userDrawn="1"/>
        </p:nvSpPr>
        <p:spPr>
          <a:xfrm>
            <a:off x="576262" y="1796670"/>
            <a:ext cx="117563" cy="4320631"/>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schemeClr val="bg1"/>
              </a:solidFill>
            </a:endParaRPr>
          </a:p>
        </p:txBody>
      </p:sp>
      <p:sp>
        <p:nvSpPr>
          <p:cNvPr id="18" name="Half Frame 17"/>
          <p:cNvSpPr/>
          <p:nvPr userDrawn="1"/>
        </p:nvSpPr>
        <p:spPr>
          <a:xfrm rot="5400000">
            <a:off x="2745907" y="1713728"/>
            <a:ext cx="669775" cy="544192"/>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schemeClr val="tx1"/>
              </a:solidFill>
            </a:endParaRPr>
          </a:p>
        </p:txBody>
      </p:sp>
    </p:spTree>
    <p:extLst>
      <p:ext uri="{BB962C8B-B14F-4D97-AF65-F5344CB8AC3E}">
        <p14:creationId xmlns:p14="http://schemas.microsoft.com/office/powerpoint/2010/main" val="4141922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End Slide layout">
    <p:spTree>
      <p:nvGrpSpPr>
        <p:cNvPr id="1" name=""/>
        <p:cNvGrpSpPr/>
        <p:nvPr/>
      </p:nvGrpSpPr>
      <p:grpSpPr>
        <a:xfrm>
          <a:off x="0" y="0"/>
          <a:ext cx="0" cy="0"/>
          <a:chOff x="0" y="0"/>
          <a:chExt cx="0" cy="0"/>
        </a:xfrm>
      </p:grpSpPr>
      <p:sp>
        <p:nvSpPr>
          <p:cNvPr id="5" name="Oval 4"/>
          <p:cNvSpPr/>
          <p:nvPr userDrawn="1"/>
        </p:nvSpPr>
        <p:spPr>
          <a:xfrm>
            <a:off x="2729753" y="692696"/>
            <a:ext cx="4446494" cy="5472608"/>
          </a:xfrm>
          <a:prstGeom prst="ellipse">
            <a:avLst/>
          </a:pr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p>
        </p:txBody>
      </p:sp>
      <p:sp>
        <p:nvSpPr>
          <p:cNvPr id="6" name="Text Placeholder 9"/>
          <p:cNvSpPr>
            <a:spLocks noGrp="1"/>
          </p:cNvSpPr>
          <p:nvPr>
            <p:ph type="body" sz="quarter" idx="10" hasCustomPrompt="1"/>
          </p:nvPr>
        </p:nvSpPr>
        <p:spPr>
          <a:xfrm>
            <a:off x="2729753" y="2822457"/>
            <a:ext cx="4446494" cy="768084"/>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dirty="0"/>
              <a:t>Thank you</a:t>
            </a:r>
          </a:p>
        </p:txBody>
      </p:sp>
      <p:sp>
        <p:nvSpPr>
          <p:cNvPr id="7" name="Text Placeholder 9"/>
          <p:cNvSpPr>
            <a:spLocks noGrp="1"/>
          </p:cNvSpPr>
          <p:nvPr>
            <p:ph type="body" sz="quarter" idx="11" hasCustomPrompt="1"/>
          </p:nvPr>
        </p:nvSpPr>
        <p:spPr>
          <a:xfrm>
            <a:off x="2729593" y="3621024"/>
            <a:ext cx="4446494" cy="384043"/>
          </a:xfrm>
          <a:prstGeom prst="rect">
            <a:avLst/>
          </a:prstGeom>
        </p:spPr>
        <p:txBody>
          <a:bodyPr anchor="ctr"/>
          <a:lstStyle>
            <a:lvl1pPr marL="0" indent="0" algn="ctr">
              <a:buNone/>
              <a:defRPr sz="1867"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5344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1046" y="365129"/>
            <a:ext cx="8543925" cy="1325563"/>
          </a:xfrm>
          <a:prstGeom prst="rect">
            <a:avLst/>
          </a:prstGeom>
        </p:spPr>
        <p:txBody>
          <a:bodyPr/>
          <a:lstStyle/>
          <a:p>
            <a:r>
              <a:rPr lang="ru-RU"/>
              <a:t>Образец заголовка</a:t>
            </a:r>
          </a:p>
        </p:txBody>
      </p:sp>
      <p:sp>
        <p:nvSpPr>
          <p:cNvPr id="3" name="Дата 2"/>
          <p:cNvSpPr>
            <a:spLocks noGrp="1"/>
          </p:cNvSpPr>
          <p:nvPr>
            <p:ph type="dt" sz="half" idx="10"/>
          </p:nvPr>
        </p:nvSpPr>
        <p:spPr>
          <a:xfrm>
            <a:off x="681038" y="6356405"/>
            <a:ext cx="2228850" cy="365125"/>
          </a:xfrm>
          <a:prstGeom prst="rect">
            <a:avLst/>
          </a:prstGeom>
        </p:spPr>
        <p:txBody>
          <a:bodyPr/>
          <a:lstStyle/>
          <a:p>
            <a:endParaRPr lang="ru-RU" dirty="0"/>
          </a:p>
        </p:txBody>
      </p:sp>
      <p:sp>
        <p:nvSpPr>
          <p:cNvPr id="4" name="Нижний колонтитул 3"/>
          <p:cNvSpPr>
            <a:spLocks noGrp="1"/>
          </p:cNvSpPr>
          <p:nvPr>
            <p:ph type="ftr" sz="quarter" idx="11"/>
          </p:nvPr>
        </p:nvSpPr>
        <p:spPr>
          <a:xfrm>
            <a:off x="3281371" y="6356405"/>
            <a:ext cx="3343275" cy="365125"/>
          </a:xfrm>
          <a:prstGeom prst="rect">
            <a:avLst/>
          </a:prstGeom>
        </p:spPr>
        <p:txBody>
          <a:bodyPr/>
          <a:lstStyle/>
          <a:p>
            <a:endParaRPr lang="ru-RU" dirty="0"/>
          </a:p>
        </p:txBody>
      </p:sp>
      <p:sp>
        <p:nvSpPr>
          <p:cNvPr id="5" name="Номер слайда 4"/>
          <p:cNvSpPr>
            <a:spLocks noGrp="1"/>
          </p:cNvSpPr>
          <p:nvPr>
            <p:ph type="sldNum" sz="quarter" idx="12"/>
          </p:nvPr>
        </p:nvSpPr>
        <p:spPr>
          <a:xfrm>
            <a:off x="6996113" y="6356405"/>
            <a:ext cx="2228850" cy="365125"/>
          </a:xfrm>
          <a:prstGeom prst="rect">
            <a:avLst/>
          </a:prstGeom>
        </p:spPr>
        <p:txBody>
          <a:bodyPr/>
          <a:lstStyle/>
          <a:p>
            <a:fld id="{C9B229C6-4CB7-4715-9D33-C1CA5325DEB0}" type="slidenum">
              <a:rPr lang="ru-RU" smtClean="0"/>
              <a:t>‹#›</a:t>
            </a:fld>
            <a:endParaRPr lang="ru-RU" dirty="0"/>
          </a:p>
        </p:txBody>
      </p:sp>
    </p:spTree>
    <p:extLst>
      <p:ext uri="{BB962C8B-B14F-4D97-AF65-F5344CB8AC3E}">
        <p14:creationId xmlns:p14="http://schemas.microsoft.com/office/powerpoint/2010/main" val="652303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681038" y="6356405"/>
            <a:ext cx="2228850" cy="365125"/>
          </a:xfrm>
          <a:prstGeom prst="rect">
            <a:avLst/>
          </a:prstGeom>
        </p:spPr>
        <p:txBody>
          <a:bodyPr/>
          <a:lstStyle/>
          <a:p>
            <a:endParaRPr lang="ru-RU" dirty="0">
              <a:solidFill>
                <a:prstClr val="black">
                  <a:tint val="75000"/>
                </a:prstClr>
              </a:solidFill>
            </a:endParaRPr>
          </a:p>
        </p:txBody>
      </p:sp>
      <p:sp>
        <p:nvSpPr>
          <p:cNvPr id="3" name="Нижний колонтитул 2"/>
          <p:cNvSpPr>
            <a:spLocks noGrp="1"/>
          </p:cNvSpPr>
          <p:nvPr>
            <p:ph type="ftr" sz="quarter" idx="11"/>
          </p:nvPr>
        </p:nvSpPr>
        <p:spPr>
          <a:xfrm>
            <a:off x="3281371" y="6356405"/>
            <a:ext cx="3343275" cy="365125"/>
          </a:xfrm>
          <a:prstGeom prst="rect">
            <a:avLst/>
          </a:prstGeom>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a:xfrm>
            <a:off x="6996113" y="6356405"/>
            <a:ext cx="2228850" cy="365125"/>
          </a:xfrm>
          <a:prstGeom prst="rect">
            <a:avLst/>
          </a:prstGeom>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716216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016896" y="2948952"/>
            <a:ext cx="5889104" cy="768085"/>
          </a:xfrm>
          <a:prstGeom prst="rect">
            <a:avLst/>
          </a:prstGeom>
        </p:spPr>
        <p:txBody>
          <a:bodyPr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016896" y="3717037"/>
            <a:ext cx="5889104" cy="384043"/>
          </a:xfrm>
          <a:prstGeom prst="rect">
            <a:avLst/>
          </a:prstGeom>
        </p:spPr>
        <p:txBody>
          <a:bodyPr anchor="ctr"/>
          <a:lstStyle>
            <a:lvl1pPr marL="0" indent="0" algn="l">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838269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52465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2725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flipH="1">
            <a:off x="2" y="0"/>
            <a:ext cx="3470835" cy="6858000"/>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prstClr val="white"/>
              </a:solidFill>
            </a:endParaRPr>
          </a:p>
        </p:txBody>
      </p:sp>
    </p:spTree>
    <p:extLst>
      <p:ext uri="{BB962C8B-B14F-4D97-AF65-F5344CB8AC3E}">
        <p14:creationId xmlns:p14="http://schemas.microsoft.com/office/powerpoint/2010/main" val="42806121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9906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6"/>
            <a:ext cx="9906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7374219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9906000" cy="768085"/>
          </a:xfrm>
          <a:prstGeom prst="rect">
            <a:avLst/>
          </a:prstGeom>
        </p:spPr>
        <p:txBody>
          <a:bodyPr anchor="ctr"/>
          <a:lstStyle>
            <a:lvl1pPr marL="0" indent="0" algn="ctr">
              <a:buNone/>
              <a:defRPr sz="4800" b="0" baseline="0">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6"/>
            <a:ext cx="9906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6" name="Rectangle 5"/>
          <p:cNvSpPr/>
          <p:nvPr userDrawn="1"/>
        </p:nvSpPr>
        <p:spPr>
          <a:xfrm flipH="1">
            <a:off x="0" y="4965176"/>
            <a:ext cx="9906000" cy="1892829"/>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prstClr val="white"/>
              </a:solidFill>
            </a:endParaRPr>
          </a:p>
        </p:txBody>
      </p:sp>
      <p:sp>
        <p:nvSpPr>
          <p:cNvPr id="7" name="Picture Placeholder 2"/>
          <p:cNvSpPr>
            <a:spLocks noGrp="1"/>
          </p:cNvSpPr>
          <p:nvPr>
            <p:ph type="pic" idx="12" hasCustomPrompt="1"/>
          </p:nvPr>
        </p:nvSpPr>
        <p:spPr>
          <a:xfrm>
            <a:off x="4212229" y="4053453"/>
            <a:ext cx="1481546" cy="1823441"/>
          </a:xfrm>
          <a:prstGeom prst="ellipse">
            <a:avLst/>
          </a:prstGeom>
          <a:solidFill>
            <a:schemeClr val="bg1">
              <a:lumMod val="95000"/>
            </a:schemeClr>
          </a:solidFill>
          <a:ln w="50800">
            <a:noFill/>
          </a:ln>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32935575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0" y="242179"/>
            <a:ext cx="9906000" cy="768085"/>
          </a:xfrm>
          <a:prstGeom prst="rect">
            <a:avLst/>
          </a:prstGeom>
        </p:spPr>
        <p:txBody>
          <a:bodyPr anchor="ctr"/>
          <a:lstStyle>
            <a:lvl1pPr marL="0" indent="0" algn="ctr">
              <a:buNone/>
              <a:defRPr sz="4800" b="0" baseline="0">
                <a:latin typeface="+mj-lt"/>
                <a:cs typeface="Arial" pitchFamily="34" charset="0"/>
              </a:defRPr>
            </a:lvl1pPr>
          </a:lstStyle>
          <a:p>
            <a:pPr lvl="0"/>
            <a:r>
              <a:rPr lang="en-US" altLang="ko-KR" dirty="0"/>
              <a:t>IMAGES &amp; CONTENTS</a:t>
            </a:r>
          </a:p>
        </p:txBody>
      </p:sp>
      <p:sp>
        <p:nvSpPr>
          <p:cNvPr id="7" name="Text Placeholder 9"/>
          <p:cNvSpPr>
            <a:spLocks noGrp="1"/>
          </p:cNvSpPr>
          <p:nvPr>
            <p:ph type="body" sz="quarter" idx="11" hasCustomPrompt="1"/>
          </p:nvPr>
        </p:nvSpPr>
        <p:spPr>
          <a:xfrm>
            <a:off x="0" y="1010263"/>
            <a:ext cx="9906000" cy="384043"/>
          </a:xfrm>
          <a:prstGeom prst="rect">
            <a:avLst/>
          </a:prstGeom>
        </p:spPr>
        <p:txBody>
          <a:bodyPr anchor="ctr"/>
          <a:lstStyle>
            <a:lvl1pPr marL="0" indent="0" algn="ctr">
              <a:buNone/>
              <a:defRPr sz="1867" b="0" baseline="0">
                <a:latin typeface="+mn-lt"/>
                <a:cs typeface="Arial" pitchFamily="34" charset="0"/>
              </a:defRPr>
            </a:lvl1pPr>
          </a:lstStyle>
          <a:p>
            <a:pPr lvl="0"/>
            <a:r>
              <a:rPr lang="en-US" altLang="ko-KR" dirty="0"/>
              <a:t>Insert the title of your subtitle Here</a:t>
            </a:r>
          </a:p>
        </p:txBody>
      </p:sp>
      <p:sp>
        <p:nvSpPr>
          <p:cNvPr id="8" name="Picture Placeholder 2"/>
          <p:cNvSpPr>
            <a:spLocks noGrp="1"/>
          </p:cNvSpPr>
          <p:nvPr>
            <p:ph type="pic" idx="1" hasCustomPrompt="1"/>
          </p:nvPr>
        </p:nvSpPr>
        <p:spPr>
          <a:xfrm>
            <a:off x="501967" y="1988840"/>
            <a:ext cx="2758747" cy="4128459"/>
          </a:xfrm>
          <a:prstGeom prst="rect">
            <a:avLst/>
          </a:prstGeom>
          <a:solidFill>
            <a:schemeClr val="bg1">
              <a:lumMod val="95000"/>
            </a:schemeClr>
          </a:solidFill>
        </p:spPr>
        <p:txBody>
          <a:bodyPr anchor="ctr"/>
          <a:lstStyle>
            <a:lvl1pPr marL="0" indent="0" algn="ctr">
              <a:buNone/>
              <a:defRPr sz="1600" baseline="0">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3572749" y="1988840"/>
            <a:ext cx="2758747" cy="4128459"/>
          </a:xfrm>
          <a:prstGeom prst="rect">
            <a:avLst/>
          </a:prstGeom>
          <a:solidFill>
            <a:schemeClr val="bg1">
              <a:lumMod val="95000"/>
            </a:schemeClr>
          </a:solidFill>
        </p:spPr>
        <p:txBody>
          <a:bodyPr anchor="ctr"/>
          <a:lstStyle>
            <a:lvl1pPr marL="0" indent="0" algn="ctr">
              <a:buNone/>
              <a:defRPr sz="1600" baseline="0">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2" name="Picture Placeholder 2"/>
          <p:cNvSpPr>
            <a:spLocks noGrp="1"/>
          </p:cNvSpPr>
          <p:nvPr>
            <p:ph type="pic" idx="13" hasCustomPrompt="1"/>
          </p:nvPr>
        </p:nvSpPr>
        <p:spPr>
          <a:xfrm>
            <a:off x="6643531" y="1988840"/>
            <a:ext cx="2758747" cy="4128459"/>
          </a:xfrm>
          <a:prstGeom prst="rect">
            <a:avLst/>
          </a:prstGeom>
          <a:solidFill>
            <a:schemeClr val="bg1">
              <a:lumMod val="95000"/>
            </a:schemeClr>
          </a:solidFill>
        </p:spPr>
        <p:txBody>
          <a:bodyPr anchor="ctr"/>
          <a:lstStyle>
            <a:lvl1pPr marL="0" indent="0" algn="ctr">
              <a:buNone/>
              <a:defRPr sz="1600" baseline="0">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3524665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0" y="242179"/>
            <a:ext cx="9906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7" name="Text Placeholder 9"/>
          <p:cNvSpPr>
            <a:spLocks noGrp="1"/>
          </p:cNvSpPr>
          <p:nvPr>
            <p:ph type="body" sz="quarter" idx="11" hasCustomPrompt="1"/>
          </p:nvPr>
        </p:nvSpPr>
        <p:spPr>
          <a:xfrm>
            <a:off x="0" y="1010263"/>
            <a:ext cx="9906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8" name="Rectangle 7"/>
          <p:cNvSpPr/>
          <p:nvPr userDrawn="1"/>
        </p:nvSpPr>
        <p:spPr>
          <a:xfrm flipH="1">
            <a:off x="0" y="3072344"/>
            <a:ext cx="9906000" cy="1892829"/>
          </a:xfrm>
          <a:prstGeom prst="rect">
            <a:avLst/>
          </a:prstGeom>
          <a:solidFill>
            <a:schemeClr val="accent3">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prstClr val="white"/>
              </a:solidFill>
            </a:endParaRPr>
          </a:p>
        </p:txBody>
      </p:sp>
      <p:pic>
        <p:nvPicPr>
          <p:cNvPr id="10"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26787" y="2030429"/>
            <a:ext cx="3042338" cy="4534413"/>
          </a:xfrm>
          <a:prstGeom prst="rect">
            <a:avLst/>
          </a:prstGeom>
          <a:noFill/>
          <a:extLst>
            <a:ext uri="{909E8E84-426E-40DD-AFC4-6F175D3DCCD1}">
              <a14:hiddenFill xmlns:a14="http://schemas.microsoft.com/office/drawing/2010/main">
                <a:solidFill>
                  <a:srgbClr val="FFFFFF"/>
                </a:solidFill>
              </a14:hiddenFill>
            </a:ext>
          </a:extLst>
        </p:spPr>
      </p:pic>
      <p:sp>
        <p:nvSpPr>
          <p:cNvPr id="11" name="Picture Placeholder 2"/>
          <p:cNvSpPr>
            <a:spLocks noGrp="1"/>
          </p:cNvSpPr>
          <p:nvPr>
            <p:ph type="pic" idx="1" hasCustomPrompt="1"/>
          </p:nvPr>
        </p:nvSpPr>
        <p:spPr>
          <a:xfrm>
            <a:off x="4068490" y="2214627"/>
            <a:ext cx="1754577" cy="333573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4551267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2"/>
          <p:cNvSpPr>
            <a:spLocks noGrp="1"/>
          </p:cNvSpPr>
          <p:nvPr>
            <p:ph type="pic" idx="1" hasCustomPrompt="1"/>
          </p:nvPr>
        </p:nvSpPr>
        <p:spPr>
          <a:xfrm>
            <a:off x="0" y="0"/>
            <a:ext cx="9906000" cy="412845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5421055" y="2372882"/>
            <a:ext cx="3467133" cy="321400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0931254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Basic Layout">
    <p:bg>
      <p:bgPr>
        <a:solidFill>
          <a:schemeClr val="bg1"/>
        </a:solidFill>
        <a:effectLst/>
      </p:bgPr>
    </p:bg>
    <p:spTree>
      <p:nvGrpSpPr>
        <p:cNvPr id="1" name=""/>
        <p:cNvGrpSpPr/>
        <p:nvPr/>
      </p:nvGrpSpPr>
      <p:grpSpPr>
        <a:xfrm>
          <a:off x="0" y="0"/>
          <a:ext cx="0" cy="0"/>
          <a:chOff x="0" y="0"/>
          <a:chExt cx="0" cy="0"/>
        </a:xfrm>
      </p:grpSpPr>
      <p:sp>
        <p:nvSpPr>
          <p:cNvPr id="8" name="Picture Placeholder 2"/>
          <p:cNvSpPr>
            <a:spLocks noGrp="1"/>
          </p:cNvSpPr>
          <p:nvPr>
            <p:ph type="pic" idx="1" hasCustomPrompt="1"/>
          </p:nvPr>
        </p:nvSpPr>
        <p:spPr>
          <a:xfrm>
            <a:off x="0" y="0"/>
            <a:ext cx="9906000" cy="6858000"/>
          </a:xfrm>
          <a:prstGeom prst="rect">
            <a:avLst/>
          </a:prstGeom>
          <a:solidFill>
            <a:schemeClr val="bg1">
              <a:lumMod val="8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Text Placeholder 9"/>
          <p:cNvSpPr>
            <a:spLocks noGrp="1"/>
          </p:cNvSpPr>
          <p:nvPr>
            <p:ph type="body" sz="quarter" idx="10" hasCustomPrompt="1"/>
          </p:nvPr>
        </p:nvSpPr>
        <p:spPr>
          <a:xfrm>
            <a:off x="0" y="242179"/>
            <a:ext cx="9906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7" name="Text Placeholder 9"/>
          <p:cNvSpPr>
            <a:spLocks noGrp="1"/>
          </p:cNvSpPr>
          <p:nvPr>
            <p:ph type="body" sz="quarter" idx="11" hasCustomPrompt="1"/>
          </p:nvPr>
        </p:nvSpPr>
        <p:spPr>
          <a:xfrm>
            <a:off x="0" y="1010263"/>
            <a:ext cx="9906000" cy="384043"/>
          </a:xfrm>
          <a:prstGeom prst="rect">
            <a:avLst/>
          </a:prstGeom>
        </p:spPr>
        <p:txBody>
          <a:bodyPr anchor="ctr"/>
          <a:lstStyle>
            <a:lvl1pPr marL="0" indent="0" algn="ctr">
              <a:buNone/>
              <a:defRPr sz="1867" b="0" baseline="0">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556321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flipH="1">
            <a:off x="5265037" y="1508788"/>
            <a:ext cx="4640965" cy="3840427"/>
          </a:xfrm>
          <a:prstGeom prst="rect">
            <a:avLst/>
          </a:prstGeom>
          <a:solidFill>
            <a:schemeClr val="accent3">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prstClr val="white"/>
              </a:solidFill>
            </a:endParaRPr>
          </a:p>
        </p:txBody>
      </p:sp>
      <p:sp>
        <p:nvSpPr>
          <p:cNvPr id="8" name="Picture Placeholder 2"/>
          <p:cNvSpPr>
            <a:spLocks noGrp="1"/>
          </p:cNvSpPr>
          <p:nvPr>
            <p:ph type="pic" idx="13" hasCustomPrompt="1"/>
          </p:nvPr>
        </p:nvSpPr>
        <p:spPr>
          <a:xfrm>
            <a:off x="5777098" y="0"/>
            <a:ext cx="3616843" cy="685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0058508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0" y="242179"/>
            <a:ext cx="9906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7" name="Text Placeholder 9"/>
          <p:cNvSpPr>
            <a:spLocks noGrp="1"/>
          </p:cNvSpPr>
          <p:nvPr>
            <p:ph type="body" sz="quarter" idx="11" hasCustomPrompt="1"/>
          </p:nvPr>
        </p:nvSpPr>
        <p:spPr>
          <a:xfrm>
            <a:off x="0" y="1010263"/>
            <a:ext cx="9906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8" name="Picture Placeholder 2"/>
          <p:cNvSpPr>
            <a:spLocks noGrp="1"/>
          </p:cNvSpPr>
          <p:nvPr>
            <p:ph type="pic" idx="1" hasCustomPrompt="1"/>
          </p:nvPr>
        </p:nvSpPr>
        <p:spPr>
          <a:xfrm>
            <a:off x="0" y="1796819"/>
            <a:ext cx="3303300" cy="278430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3301350" y="1796819"/>
            <a:ext cx="3303300" cy="278430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0" name="Picture Placeholder 2"/>
          <p:cNvSpPr>
            <a:spLocks noGrp="1"/>
          </p:cNvSpPr>
          <p:nvPr>
            <p:ph type="pic" idx="13" hasCustomPrompt="1"/>
          </p:nvPr>
        </p:nvSpPr>
        <p:spPr>
          <a:xfrm>
            <a:off x="6602700" y="1796819"/>
            <a:ext cx="3303300" cy="278430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758481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Agenda Layout">
    <p:spTree>
      <p:nvGrpSpPr>
        <p:cNvPr id="1" name=""/>
        <p:cNvGrpSpPr/>
        <p:nvPr/>
      </p:nvGrpSpPr>
      <p:grpSpPr>
        <a:xfrm>
          <a:off x="0" y="0"/>
          <a:ext cx="0" cy="0"/>
          <a:chOff x="0" y="0"/>
          <a:chExt cx="0" cy="0"/>
        </a:xfrm>
      </p:grpSpPr>
      <p:sp>
        <p:nvSpPr>
          <p:cNvPr id="2" name="Rectangle 1"/>
          <p:cNvSpPr/>
          <p:nvPr userDrawn="1"/>
        </p:nvSpPr>
        <p:spPr>
          <a:xfrm flipH="1">
            <a:off x="2" y="0"/>
            <a:ext cx="3470835" cy="6858000"/>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p>
        </p:txBody>
      </p:sp>
    </p:spTree>
    <p:extLst>
      <p:ext uri="{BB962C8B-B14F-4D97-AF65-F5344CB8AC3E}">
        <p14:creationId xmlns:p14="http://schemas.microsoft.com/office/powerpoint/2010/main" val="498499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2"/>
          <p:cNvSpPr>
            <a:spLocks noGrp="1"/>
          </p:cNvSpPr>
          <p:nvPr>
            <p:ph type="pic" idx="13" hasCustomPrompt="1"/>
          </p:nvPr>
        </p:nvSpPr>
        <p:spPr>
          <a:xfrm>
            <a:off x="3379636" y="322345"/>
            <a:ext cx="3120000" cy="201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Rectangle 8"/>
          <p:cNvSpPr/>
          <p:nvPr userDrawn="1"/>
        </p:nvSpPr>
        <p:spPr>
          <a:xfrm flipH="1">
            <a:off x="178622" y="303108"/>
            <a:ext cx="3120000" cy="6232549"/>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prstClr val="white"/>
              </a:solidFill>
            </a:endParaRPr>
          </a:p>
        </p:txBody>
      </p:sp>
      <p:sp>
        <p:nvSpPr>
          <p:cNvPr id="10" name="Rectangle 9"/>
          <p:cNvSpPr/>
          <p:nvPr userDrawn="1"/>
        </p:nvSpPr>
        <p:spPr>
          <a:xfrm flipH="1">
            <a:off x="6575333" y="303108"/>
            <a:ext cx="3120000" cy="6232549"/>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prstClr val="white"/>
              </a:solidFill>
            </a:endParaRPr>
          </a:p>
        </p:txBody>
      </p:sp>
      <p:sp>
        <p:nvSpPr>
          <p:cNvPr id="12" name="Picture Placeholder 2"/>
          <p:cNvSpPr>
            <a:spLocks noGrp="1"/>
          </p:cNvSpPr>
          <p:nvPr>
            <p:ph type="pic" idx="14" hasCustomPrompt="1"/>
          </p:nvPr>
        </p:nvSpPr>
        <p:spPr>
          <a:xfrm>
            <a:off x="3379636" y="2421000"/>
            <a:ext cx="3120000" cy="201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3" name="Picture Placeholder 2"/>
          <p:cNvSpPr>
            <a:spLocks noGrp="1"/>
          </p:cNvSpPr>
          <p:nvPr>
            <p:ph type="pic" idx="15" hasCustomPrompt="1"/>
          </p:nvPr>
        </p:nvSpPr>
        <p:spPr>
          <a:xfrm>
            <a:off x="3379636" y="4519655"/>
            <a:ext cx="3120000" cy="201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37987506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userDrawn="1"/>
        </p:nvSpPr>
        <p:spPr>
          <a:xfrm flipH="1">
            <a:off x="0" y="0"/>
            <a:ext cx="9906000" cy="6858000"/>
          </a:xfrm>
          <a:custGeom>
            <a:avLst/>
            <a:gdLst/>
            <a:ahLst/>
            <a:cxnLst/>
            <a:rect l="l" t="t" r="r" b="b"/>
            <a:pathLst>
              <a:path w="9153539" h="5143500">
                <a:moveTo>
                  <a:pt x="8820472" y="267494"/>
                </a:moveTo>
                <a:lnTo>
                  <a:pt x="8820472" y="4948014"/>
                </a:lnTo>
                <a:lnTo>
                  <a:pt x="5553076" y="4948014"/>
                </a:lnTo>
                <a:lnTo>
                  <a:pt x="5553076" y="267494"/>
                </a:lnTo>
                <a:close/>
                <a:moveTo>
                  <a:pt x="9153539" y="0"/>
                </a:moveTo>
                <a:lnTo>
                  <a:pt x="0" y="0"/>
                </a:lnTo>
                <a:lnTo>
                  <a:pt x="0" y="5143500"/>
                </a:lnTo>
                <a:lnTo>
                  <a:pt x="9153539" y="5143500"/>
                </a:lnTo>
                <a:close/>
              </a:path>
            </a:pathLst>
          </a:cu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prstClr val="white"/>
              </a:solidFill>
            </a:endParaRPr>
          </a:p>
        </p:txBody>
      </p:sp>
      <p:sp>
        <p:nvSpPr>
          <p:cNvPr id="9" name="Picture Placeholder 2"/>
          <p:cNvSpPr>
            <a:spLocks noGrp="1"/>
          </p:cNvSpPr>
          <p:nvPr>
            <p:ph type="pic" idx="13" hasCustomPrompt="1"/>
          </p:nvPr>
        </p:nvSpPr>
        <p:spPr>
          <a:xfrm>
            <a:off x="4290479" y="356659"/>
            <a:ext cx="3568621"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0" name="Picture Placeholder 2"/>
          <p:cNvSpPr>
            <a:spLocks noGrp="1"/>
          </p:cNvSpPr>
          <p:nvPr>
            <p:ph type="pic" idx="14" hasCustomPrompt="1"/>
          </p:nvPr>
        </p:nvSpPr>
        <p:spPr>
          <a:xfrm>
            <a:off x="7917511" y="2468893"/>
            <a:ext cx="1638000"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1" name="Picture Placeholder 2"/>
          <p:cNvSpPr>
            <a:spLocks noGrp="1"/>
          </p:cNvSpPr>
          <p:nvPr>
            <p:ph type="pic" idx="15" hasCustomPrompt="1"/>
          </p:nvPr>
        </p:nvSpPr>
        <p:spPr>
          <a:xfrm>
            <a:off x="6221100" y="4581128"/>
            <a:ext cx="3334413"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2" name="Picture Placeholder 2"/>
          <p:cNvSpPr>
            <a:spLocks noGrp="1"/>
          </p:cNvSpPr>
          <p:nvPr>
            <p:ph type="pic" idx="16" hasCustomPrompt="1"/>
          </p:nvPr>
        </p:nvSpPr>
        <p:spPr>
          <a:xfrm>
            <a:off x="4290477" y="2468895"/>
            <a:ext cx="1872208" cy="412845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3" name="Picture Placeholder 2"/>
          <p:cNvSpPr>
            <a:spLocks noGrp="1"/>
          </p:cNvSpPr>
          <p:nvPr>
            <p:ph type="pic" idx="17" hasCustomPrompt="1"/>
          </p:nvPr>
        </p:nvSpPr>
        <p:spPr>
          <a:xfrm>
            <a:off x="6221098" y="2468132"/>
            <a:ext cx="1638000"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4" name="Picture Placeholder 2"/>
          <p:cNvSpPr>
            <a:spLocks noGrp="1"/>
          </p:cNvSpPr>
          <p:nvPr>
            <p:ph type="pic" idx="18" hasCustomPrompt="1"/>
          </p:nvPr>
        </p:nvSpPr>
        <p:spPr>
          <a:xfrm>
            <a:off x="7917511" y="356659"/>
            <a:ext cx="1638000"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31591555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62868" y="123479"/>
            <a:ext cx="9403223"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20104512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9906000" cy="768085"/>
          </a:xfrm>
          <a:prstGeom prst="rect">
            <a:avLst/>
          </a:prstGeom>
        </p:spPr>
        <p:txBody>
          <a:bodyPr anchor="ctr"/>
          <a:lstStyle>
            <a:lvl1pPr marL="0" indent="0" algn="ctr">
              <a:buNone/>
              <a:defRPr sz="4800" b="0" baseline="0">
                <a:latin typeface="+mn-lt"/>
                <a:cs typeface="Arial" pitchFamily="34" charset="0"/>
              </a:defRPr>
            </a:lvl1pPr>
          </a:lstStyle>
          <a:p>
            <a:pPr lvl="0"/>
            <a:r>
              <a:rPr lang="en-US" altLang="ko-KR" dirty="0"/>
              <a:t>ICON SETS LAYOUT</a:t>
            </a:r>
          </a:p>
        </p:txBody>
      </p:sp>
      <p:sp>
        <p:nvSpPr>
          <p:cNvPr id="11" name="Rounded Rectangle 10"/>
          <p:cNvSpPr/>
          <p:nvPr userDrawn="1"/>
        </p:nvSpPr>
        <p:spPr>
          <a:xfrm>
            <a:off x="383511" y="1508786"/>
            <a:ext cx="3087327" cy="4865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prstClr val="white"/>
              </a:solidFill>
            </a:endParaRPr>
          </a:p>
        </p:txBody>
      </p:sp>
      <p:sp>
        <p:nvSpPr>
          <p:cNvPr id="17" name="Rounded Rectangle 16"/>
          <p:cNvSpPr/>
          <p:nvPr userDrawn="1"/>
        </p:nvSpPr>
        <p:spPr>
          <a:xfrm>
            <a:off x="576262" y="1796670"/>
            <a:ext cx="117563" cy="4320631"/>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prstClr val="white"/>
              </a:solidFill>
            </a:endParaRPr>
          </a:p>
        </p:txBody>
      </p:sp>
      <p:sp>
        <p:nvSpPr>
          <p:cNvPr id="18" name="Half Frame 17"/>
          <p:cNvSpPr/>
          <p:nvPr userDrawn="1"/>
        </p:nvSpPr>
        <p:spPr>
          <a:xfrm rot="5400000">
            <a:off x="2745907" y="1713728"/>
            <a:ext cx="669775" cy="544192"/>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prstClr val="black"/>
              </a:solidFill>
            </a:endParaRPr>
          </a:p>
        </p:txBody>
      </p:sp>
    </p:spTree>
    <p:extLst>
      <p:ext uri="{BB962C8B-B14F-4D97-AF65-F5344CB8AC3E}">
        <p14:creationId xmlns:p14="http://schemas.microsoft.com/office/powerpoint/2010/main" val="40279923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38250" y="1122363"/>
            <a:ext cx="74295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0075267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0119670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85" y="1709767"/>
            <a:ext cx="8543925"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675885" y="4589522"/>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8625952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81038" y="1825625"/>
            <a:ext cx="421005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5014913" y="1825625"/>
            <a:ext cx="421005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6500097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33" y="365129"/>
            <a:ext cx="8543925" cy="1325563"/>
          </a:xfrm>
        </p:spPr>
        <p:txBody>
          <a:bodyPr/>
          <a:lstStyle/>
          <a:p>
            <a:r>
              <a:rPr lang="ru-RU"/>
              <a:t>Образец заголовка</a:t>
            </a:r>
          </a:p>
        </p:txBody>
      </p:sp>
      <p:sp>
        <p:nvSpPr>
          <p:cNvPr id="3" name="Текст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82328" y="2505075"/>
            <a:ext cx="4190702"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5014913" y="2505075"/>
            <a:ext cx="4211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1431221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769126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9906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6"/>
            <a:ext cx="9906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42557508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5409664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34" y="457200"/>
            <a:ext cx="3194943"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4211344" y="987451"/>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82334"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2543673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34" y="457200"/>
            <a:ext cx="3194943"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4211344" y="987451"/>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682334"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3706065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9196262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89008" y="365125"/>
            <a:ext cx="2135981"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81064" y="365125"/>
            <a:ext cx="6284119"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2148925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95300" y="274658"/>
            <a:ext cx="89154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dirty="0">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dirty="0">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6D1F56F-C712-4B28-9A2C-A96C353C48BC}"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9790358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38250" y="1122363"/>
            <a:ext cx="74295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7963937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333887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85" y="1709766"/>
            <a:ext cx="8543925"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675885" y="4589518"/>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7602460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81038" y="1825625"/>
            <a:ext cx="421005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5014913" y="1825625"/>
            <a:ext cx="421005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111013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9906000" cy="768085"/>
          </a:xfrm>
          <a:prstGeom prst="rect">
            <a:avLst/>
          </a:prstGeom>
        </p:spPr>
        <p:txBody>
          <a:bodyPr anchor="ctr"/>
          <a:lstStyle>
            <a:lvl1pPr marL="0" indent="0" algn="ctr">
              <a:buNone/>
              <a:defRPr sz="4800" b="0" baseline="0">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6"/>
            <a:ext cx="9906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6" name="Rectangle 5"/>
          <p:cNvSpPr/>
          <p:nvPr userDrawn="1"/>
        </p:nvSpPr>
        <p:spPr>
          <a:xfrm flipH="1">
            <a:off x="0" y="4965176"/>
            <a:ext cx="9906000" cy="1892829"/>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p>
        </p:txBody>
      </p:sp>
      <p:sp>
        <p:nvSpPr>
          <p:cNvPr id="7" name="Picture Placeholder 2"/>
          <p:cNvSpPr>
            <a:spLocks noGrp="1"/>
          </p:cNvSpPr>
          <p:nvPr>
            <p:ph type="pic" idx="12" hasCustomPrompt="1"/>
          </p:nvPr>
        </p:nvSpPr>
        <p:spPr>
          <a:xfrm>
            <a:off x="4212229" y="4053453"/>
            <a:ext cx="1481546" cy="1823441"/>
          </a:xfrm>
          <a:prstGeom prst="ellipse">
            <a:avLst/>
          </a:prstGeom>
          <a:solidFill>
            <a:schemeClr val="bg1">
              <a:lumMod val="95000"/>
            </a:schemeClr>
          </a:solidFill>
          <a:ln w="50800">
            <a:noFill/>
          </a:ln>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6117085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33" y="365129"/>
            <a:ext cx="8543925" cy="1325563"/>
          </a:xfrm>
        </p:spPr>
        <p:txBody>
          <a:bodyPr/>
          <a:lstStyle/>
          <a:p>
            <a:r>
              <a:rPr lang="ru-RU"/>
              <a:t>Образец заголовка</a:t>
            </a:r>
          </a:p>
        </p:txBody>
      </p:sp>
      <p:sp>
        <p:nvSpPr>
          <p:cNvPr id="3" name="Текст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82328" y="2505075"/>
            <a:ext cx="4190702"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5014913" y="2505075"/>
            <a:ext cx="4211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2666945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448818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0543400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34" y="457200"/>
            <a:ext cx="3194943"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4211342" y="987451"/>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82334"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8350800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34" y="457200"/>
            <a:ext cx="3194943"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4211342" y="987451"/>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682334"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0721236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3062219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89008" y="365125"/>
            <a:ext cx="2135981"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81064" y="365125"/>
            <a:ext cx="6284119"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3366633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95300" y="274658"/>
            <a:ext cx="89154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dirty="0">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dirty="0">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6D1F56F-C712-4B28-9A2C-A96C353C48BC}"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545475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Basic Layout">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0" y="242179"/>
            <a:ext cx="9906000" cy="768085"/>
          </a:xfrm>
          <a:prstGeom prst="rect">
            <a:avLst/>
          </a:prstGeom>
        </p:spPr>
        <p:txBody>
          <a:bodyPr anchor="ctr"/>
          <a:lstStyle>
            <a:lvl1pPr marL="0" indent="0" algn="ctr">
              <a:buNone/>
              <a:defRPr sz="4800" b="0" baseline="0">
                <a:latin typeface="+mj-lt"/>
                <a:cs typeface="Arial" pitchFamily="34" charset="0"/>
              </a:defRPr>
            </a:lvl1pPr>
          </a:lstStyle>
          <a:p>
            <a:pPr lvl="0"/>
            <a:r>
              <a:rPr lang="en-US" altLang="ko-KR" dirty="0"/>
              <a:t>IMAGES &amp; CONTENTS</a:t>
            </a:r>
          </a:p>
        </p:txBody>
      </p:sp>
      <p:sp>
        <p:nvSpPr>
          <p:cNvPr id="7" name="Text Placeholder 9"/>
          <p:cNvSpPr>
            <a:spLocks noGrp="1"/>
          </p:cNvSpPr>
          <p:nvPr>
            <p:ph type="body" sz="quarter" idx="11" hasCustomPrompt="1"/>
          </p:nvPr>
        </p:nvSpPr>
        <p:spPr>
          <a:xfrm>
            <a:off x="0" y="1010263"/>
            <a:ext cx="9906000" cy="384043"/>
          </a:xfrm>
          <a:prstGeom prst="rect">
            <a:avLst/>
          </a:prstGeom>
        </p:spPr>
        <p:txBody>
          <a:bodyPr anchor="ctr"/>
          <a:lstStyle>
            <a:lvl1pPr marL="0" indent="0" algn="ctr">
              <a:buNone/>
              <a:defRPr sz="1867" b="0" baseline="0">
                <a:latin typeface="+mn-lt"/>
                <a:cs typeface="Arial" pitchFamily="34" charset="0"/>
              </a:defRPr>
            </a:lvl1pPr>
          </a:lstStyle>
          <a:p>
            <a:pPr lvl="0"/>
            <a:r>
              <a:rPr lang="en-US" altLang="ko-KR" dirty="0"/>
              <a:t>Insert the title of your subtitle Here</a:t>
            </a:r>
          </a:p>
        </p:txBody>
      </p:sp>
      <p:sp>
        <p:nvSpPr>
          <p:cNvPr id="8" name="Picture Placeholder 2"/>
          <p:cNvSpPr>
            <a:spLocks noGrp="1"/>
          </p:cNvSpPr>
          <p:nvPr>
            <p:ph type="pic" idx="1" hasCustomPrompt="1"/>
          </p:nvPr>
        </p:nvSpPr>
        <p:spPr>
          <a:xfrm>
            <a:off x="501967" y="1988840"/>
            <a:ext cx="2758747" cy="4128459"/>
          </a:xfrm>
          <a:prstGeom prst="rect">
            <a:avLst/>
          </a:prstGeom>
          <a:solidFill>
            <a:schemeClr val="bg1">
              <a:lumMod val="95000"/>
            </a:schemeClr>
          </a:solidFill>
        </p:spPr>
        <p:txBody>
          <a:bodyPr anchor="ctr"/>
          <a:lstStyle>
            <a:lvl1pPr marL="0" indent="0" algn="ctr">
              <a:buNone/>
              <a:defRPr sz="1600" baseline="0">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3572749" y="1988840"/>
            <a:ext cx="2758747" cy="4128459"/>
          </a:xfrm>
          <a:prstGeom prst="rect">
            <a:avLst/>
          </a:prstGeom>
          <a:solidFill>
            <a:schemeClr val="bg1">
              <a:lumMod val="95000"/>
            </a:schemeClr>
          </a:solidFill>
        </p:spPr>
        <p:txBody>
          <a:bodyPr anchor="ctr"/>
          <a:lstStyle>
            <a:lvl1pPr marL="0" indent="0" algn="ctr">
              <a:buNone/>
              <a:defRPr sz="1600" baseline="0">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2" name="Picture Placeholder 2"/>
          <p:cNvSpPr>
            <a:spLocks noGrp="1"/>
          </p:cNvSpPr>
          <p:nvPr>
            <p:ph type="pic" idx="13" hasCustomPrompt="1"/>
          </p:nvPr>
        </p:nvSpPr>
        <p:spPr>
          <a:xfrm>
            <a:off x="6643531" y="1988840"/>
            <a:ext cx="2758747" cy="4128459"/>
          </a:xfrm>
          <a:prstGeom prst="rect">
            <a:avLst/>
          </a:prstGeom>
          <a:solidFill>
            <a:schemeClr val="bg1">
              <a:lumMod val="95000"/>
            </a:schemeClr>
          </a:solidFill>
        </p:spPr>
        <p:txBody>
          <a:bodyPr anchor="ctr"/>
          <a:lstStyle>
            <a:lvl1pPr marL="0" indent="0" algn="ctr">
              <a:buNone/>
              <a:defRPr sz="1600" baseline="0">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3190284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Basic Layout">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0" y="242179"/>
            <a:ext cx="9906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7" name="Text Placeholder 9"/>
          <p:cNvSpPr>
            <a:spLocks noGrp="1"/>
          </p:cNvSpPr>
          <p:nvPr>
            <p:ph type="body" sz="quarter" idx="11" hasCustomPrompt="1"/>
          </p:nvPr>
        </p:nvSpPr>
        <p:spPr>
          <a:xfrm>
            <a:off x="0" y="1010263"/>
            <a:ext cx="9906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8" name="Rectangle 7"/>
          <p:cNvSpPr/>
          <p:nvPr userDrawn="1"/>
        </p:nvSpPr>
        <p:spPr>
          <a:xfrm flipH="1">
            <a:off x="0" y="3072344"/>
            <a:ext cx="9906000" cy="1892829"/>
          </a:xfrm>
          <a:prstGeom prst="rect">
            <a:avLst/>
          </a:prstGeom>
          <a:solidFill>
            <a:schemeClr val="accent3">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p>
        </p:txBody>
      </p:sp>
      <p:pic>
        <p:nvPicPr>
          <p:cNvPr id="10" name="Picture 2" descr="D:\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26787" y="2030429"/>
            <a:ext cx="3042338" cy="4534413"/>
          </a:xfrm>
          <a:prstGeom prst="rect">
            <a:avLst/>
          </a:prstGeom>
          <a:noFill/>
          <a:extLst>
            <a:ext uri="{909E8E84-426E-40DD-AFC4-6F175D3DCCD1}">
              <a14:hiddenFill xmlns:a14="http://schemas.microsoft.com/office/drawing/2010/main">
                <a:solidFill>
                  <a:srgbClr val="FFFFFF"/>
                </a:solidFill>
              </a14:hiddenFill>
            </a:ext>
          </a:extLst>
        </p:spPr>
      </p:pic>
      <p:sp>
        <p:nvSpPr>
          <p:cNvPr id="11" name="Picture Placeholder 2"/>
          <p:cNvSpPr>
            <a:spLocks noGrp="1"/>
          </p:cNvSpPr>
          <p:nvPr>
            <p:ph type="pic" idx="1" hasCustomPrompt="1"/>
          </p:nvPr>
        </p:nvSpPr>
        <p:spPr>
          <a:xfrm>
            <a:off x="4068490" y="2214627"/>
            <a:ext cx="1754577" cy="333573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73097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Basic Layout">
    <p:spTree>
      <p:nvGrpSpPr>
        <p:cNvPr id="1" name=""/>
        <p:cNvGrpSpPr/>
        <p:nvPr/>
      </p:nvGrpSpPr>
      <p:grpSpPr>
        <a:xfrm>
          <a:off x="0" y="0"/>
          <a:ext cx="0" cy="0"/>
          <a:chOff x="0" y="0"/>
          <a:chExt cx="0" cy="0"/>
        </a:xfrm>
      </p:grpSpPr>
      <p:sp>
        <p:nvSpPr>
          <p:cNvPr id="8" name="Picture Placeholder 2"/>
          <p:cNvSpPr>
            <a:spLocks noGrp="1"/>
          </p:cNvSpPr>
          <p:nvPr>
            <p:ph type="pic" idx="1" hasCustomPrompt="1"/>
          </p:nvPr>
        </p:nvSpPr>
        <p:spPr>
          <a:xfrm>
            <a:off x="0" y="0"/>
            <a:ext cx="9906000" cy="412845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5421055" y="2372882"/>
            <a:ext cx="3467133" cy="321400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39820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Basic Layout">
    <p:spTree>
      <p:nvGrpSpPr>
        <p:cNvPr id="1" name=""/>
        <p:cNvGrpSpPr/>
        <p:nvPr/>
      </p:nvGrpSpPr>
      <p:grpSpPr>
        <a:xfrm>
          <a:off x="0" y="0"/>
          <a:ext cx="0" cy="0"/>
          <a:chOff x="0" y="0"/>
          <a:chExt cx="0" cy="0"/>
        </a:xfrm>
      </p:grpSpPr>
      <p:sp>
        <p:nvSpPr>
          <p:cNvPr id="8" name="Picture Placeholder 2"/>
          <p:cNvSpPr>
            <a:spLocks noGrp="1"/>
          </p:cNvSpPr>
          <p:nvPr>
            <p:ph type="pic" idx="1" hasCustomPrompt="1"/>
          </p:nvPr>
        </p:nvSpPr>
        <p:spPr>
          <a:xfrm>
            <a:off x="0" y="0"/>
            <a:ext cx="9906000" cy="6858000"/>
          </a:xfrm>
          <a:prstGeom prst="rect">
            <a:avLst/>
          </a:prstGeom>
          <a:solidFill>
            <a:schemeClr val="bg1">
              <a:lumMod val="8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Text Placeholder 9"/>
          <p:cNvSpPr>
            <a:spLocks noGrp="1"/>
          </p:cNvSpPr>
          <p:nvPr>
            <p:ph type="body" sz="quarter" idx="10" hasCustomPrompt="1"/>
          </p:nvPr>
        </p:nvSpPr>
        <p:spPr>
          <a:xfrm>
            <a:off x="0" y="242179"/>
            <a:ext cx="9906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7" name="Text Placeholder 9"/>
          <p:cNvSpPr>
            <a:spLocks noGrp="1"/>
          </p:cNvSpPr>
          <p:nvPr>
            <p:ph type="body" sz="quarter" idx="11" hasCustomPrompt="1"/>
          </p:nvPr>
        </p:nvSpPr>
        <p:spPr>
          <a:xfrm>
            <a:off x="0" y="1010263"/>
            <a:ext cx="9906000" cy="384043"/>
          </a:xfrm>
          <a:prstGeom prst="rect">
            <a:avLst/>
          </a:prstGeom>
        </p:spPr>
        <p:txBody>
          <a:bodyPr anchor="ctr"/>
          <a:lstStyle>
            <a:lvl1pPr marL="0" indent="0" algn="ctr">
              <a:buNone/>
              <a:defRPr sz="1867" b="0" baseline="0">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72755779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heme" Target="../theme/theme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6.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4749752"/>
      </p:ext>
    </p:extLst>
  </p:cSld>
  <p:clrMap bg1="lt1" tx1="dk1" bg2="lt2" tx2="dk2" accent1="accent1" accent2="accent2" accent3="accent3" accent4="accent4" accent5="accent5" accent6="accent6" hlink="hlink" folHlink="folHlink"/>
  <p:sldLayoutIdLst>
    <p:sldLayoutId id="2147483675" r:id="rId1"/>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83705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737" r:id="rId16"/>
    <p:sldLayoutId id="2147483738" r:id="rId17"/>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529483"/>
      </p:ext>
    </p:extLst>
  </p:cSld>
  <p:clrMap bg1="lt1" tx1="dk1" bg2="lt2" tx2="dk2" accent1="accent1" accent2="accent2" accent3="accent3" accent4="accent4" accent5="accent5" accent6="accent6" hlink="hlink" folHlink="folHlink"/>
  <p:sldLayoutIdLst>
    <p:sldLayoutId id="2147483694" r:id="rId1"/>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207125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1046" y="365129"/>
            <a:ext cx="8543925"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81046" y="1825625"/>
            <a:ext cx="8543925"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81038" y="6356409"/>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ru-RU" dirty="0">
              <a:solidFill>
                <a:prstClr val="black">
                  <a:tint val="75000"/>
                </a:prstClr>
              </a:solidFill>
              <a:latin typeface="Calibri"/>
            </a:endParaRPr>
          </a:p>
        </p:txBody>
      </p:sp>
      <p:sp>
        <p:nvSpPr>
          <p:cNvPr id="5" name="Нижний колонтитул 4"/>
          <p:cNvSpPr>
            <a:spLocks noGrp="1"/>
          </p:cNvSpPr>
          <p:nvPr>
            <p:ph type="ftr" sz="quarter" idx="3"/>
          </p:nvPr>
        </p:nvSpPr>
        <p:spPr>
          <a:xfrm>
            <a:off x="3281371" y="6356409"/>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ru-RU" dirty="0">
              <a:solidFill>
                <a:prstClr val="black">
                  <a:tint val="75000"/>
                </a:prstClr>
              </a:solidFill>
              <a:latin typeface="Calibri"/>
            </a:endParaRPr>
          </a:p>
        </p:txBody>
      </p:sp>
      <p:sp>
        <p:nvSpPr>
          <p:cNvPr id="6" name="Номер слайда 5"/>
          <p:cNvSpPr>
            <a:spLocks noGrp="1"/>
          </p:cNvSpPr>
          <p:nvPr>
            <p:ph type="sldNum" sz="quarter" idx="4"/>
          </p:nvPr>
        </p:nvSpPr>
        <p:spPr>
          <a:xfrm>
            <a:off x="6996113" y="6356409"/>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9B229C6-4CB7-4715-9D33-C1CA5325DEB0}" type="slidenum">
              <a:rPr lang="ru-RU" smtClean="0">
                <a:solidFill>
                  <a:prstClr val="black">
                    <a:tint val="75000"/>
                  </a:prstClr>
                </a:solidFill>
                <a:latin typeface="Calibri"/>
              </a:rPr>
              <a:pPr fontAlgn="auto">
                <a:spcBef>
                  <a:spcPts val="0"/>
                </a:spcBef>
                <a:spcAft>
                  <a:spcPts val="0"/>
                </a:spcAft>
              </a:pPr>
              <a:t>‹#›</a:t>
            </a:fld>
            <a:endParaRPr lang="ru-RU" dirty="0">
              <a:solidFill>
                <a:prstClr val="black">
                  <a:tint val="75000"/>
                </a:prstClr>
              </a:solidFill>
              <a:latin typeface="Calibri"/>
            </a:endParaRPr>
          </a:p>
        </p:txBody>
      </p:sp>
    </p:spTree>
    <p:extLst>
      <p:ext uri="{BB962C8B-B14F-4D97-AF65-F5344CB8AC3E}">
        <p14:creationId xmlns:p14="http://schemas.microsoft.com/office/powerpoint/2010/main" val="307575445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1046" y="365129"/>
            <a:ext cx="8543925"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81046" y="1825625"/>
            <a:ext cx="8543925"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81038" y="6356405"/>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ru-RU" dirty="0">
              <a:solidFill>
                <a:prstClr val="black">
                  <a:tint val="75000"/>
                </a:prstClr>
              </a:solidFill>
              <a:latin typeface="Calibri"/>
            </a:endParaRPr>
          </a:p>
        </p:txBody>
      </p:sp>
      <p:sp>
        <p:nvSpPr>
          <p:cNvPr id="5" name="Нижний колонтитул 4"/>
          <p:cNvSpPr>
            <a:spLocks noGrp="1"/>
          </p:cNvSpPr>
          <p:nvPr>
            <p:ph type="ftr" sz="quarter" idx="3"/>
          </p:nvPr>
        </p:nvSpPr>
        <p:spPr>
          <a:xfrm>
            <a:off x="3281371" y="6356405"/>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ru-RU" dirty="0">
              <a:solidFill>
                <a:prstClr val="black">
                  <a:tint val="75000"/>
                </a:prstClr>
              </a:solidFill>
              <a:latin typeface="Calibri"/>
            </a:endParaRPr>
          </a:p>
        </p:txBody>
      </p:sp>
      <p:sp>
        <p:nvSpPr>
          <p:cNvPr id="6" name="Номер слайда 5"/>
          <p:cNvSpPr>
            <a:spLocks noGrp="1"/>
          </p:cNvSpPr>
          <p:nvPr>
            <p:ph type="sldNum" sz="quarter" idx="4"/>
          </p:nvPr>
        </p:nvSpPr>
        <p:spPr>
          <a:xfrm>
            <a:off x="6996113" y="6356405"/>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9B229C6-4CB7-4715-9D33-C1CA5325DEB0}" type="slidenum">
              <a:rPr lang="ru-RU" smtClean="0">
                <a:solidFill>
                  <a:prstClr val="black">
                    <a:tint val="75000"/>
                  </a:prstClr>
                </a:solidFill>
                <a:latin typeface="Calibri"/>
              </a:rPr>
              <a:pPr fontAlgn="auto">
                <a:spcBef>
                  <a:spcPts val="0"/>
                </a:spcBef>
                <a:spcAft>
                  <a:spcPts val="0"/>
                </a:spcAft>
              </a:pPr>
              <a:t>‹#›</a:t>
            </a:fld>
            <a:endParaRPr lang="ru-RU" dirty="0">
              <a:solidFill>
                <a:prstClr val="black">
                  <a:tint val="75000"/>
                </a:prstClr>
              </a:solidFill>
              <a:latin typeface="Calibri"/>
            </a:endParaRPr>
          </a:p>
        </p:txBody>
      </p:sp>
    </p:spTree>
    <p:extLst>
      <p:ext uri="{BB962C8B-B14F-4D97-AF65-F5344CB8AC3E}">
        <p14:creationId xmlns:p14="http://schemas.microsoft.com/office/powerpoint/2010/main" val="276797068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6.xml"/><Relationship Id="rId5" Type="http://schemas.openxmlformats.org/officeDocument/2006/relationships/image" Target="../media/image6.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465" y="1958788"/>
            <a:ext cx="9906000" cy="4606488"/>
          </a:xfrm>
        </p:spPr>
        <p:txBody>
          <a:bodyPr>
            <a:normAutofit fontScale="90000"/>
          </a:bodyPr>
          <a:lstStyle/>
          <a:p>
            <a:r>
              <a:rPr lang="ru-RU" sz="2700" b="1" dirty="0" smtClean="0">
                <a:solidFill>
                  <a:srgbClr val="0070C0"/>
                </a:solidFill>
                <a:latin typeface="Times New Roman" pitchFamily="18" charset="0"/>
                <a:cs typeface="Times New Roman" pitchFamily="18" charset="0"/>
              </a:rPr>
              <a:t/>
            </a:r>
            <a:br>
              <a:rPr lang="ru-RU" sz="2700" b="1" dirty="0" smtClean="0">
                <a:solidFill>
                  <a:srgbClr val="0070C0"/>
                </a:solidFill>
                <a:latin typeface="Times New Roman" pitchFamily="18" charset="0"/>
                <a:cs typeface="Times New Roman" pitchFamily="18" charset="0"/>
              </a:rPr>
            </a:br>
            <a:r>
              <a:rPr lang="ru-RU" sz="2700" b="1" dirty="0">
                <a:solidFill>
                  <a:srgbClr val="0070C0"/>
                </a:solidFill>
                <a:latin typeface="Times New Roman" pitchFamily="18" charset="0"/>
                <a:cs typeface="Times New Roman" pitchFamily="18" charset="0"/>
              </a:rPr>
              <a:t/>
            </a:r>
            <a:br>
              <a:rPr lang="ru-RU" sz="2700" b="1" dirty="0">
                <a:solidFill>
                  <a:srgbClr val="0070C0"/>
                </a:solidFill>
                <a:latin typeface="Times New Roman" pitchFamily="18" charset="0"/>
                <a:cs typeface="Times New Roman" pitchFamily="18" charset="0"/>
              </a:rPr>
            </a:br>
            <a:r>
              <a:rPr lang="ru-RU" sz="2700" b="1" dirty="0" smtClean="0">
                <a:solidFill>
                  <a:srgbClr val="0070C0"/>
                </a:solidFill>
                <a:latin typeface="Times New Roman" pitchFamily="18" charset="0"/>
                <a:cs typeface="Times New Roman" pitchFamily="18" charset="0"/>
              </a:rPr>
              <a:t/>
            </a:r>
            <a:br>
              <a:rPr lang="ru-RU" sz="2700" b="1" dirty="0" smtClean="0">
                <a:solidFill>
                  <a:srgbClr val="0070C0"/>
                </a:solidFill>
                <a:latin typeface="Times New Roman" pitchFamily="18" charset="0"/>
                <a:cs typeface="Times New Roman" pitchFamily="18" charset="0"/>
              </a:rPr>
            </a:br>
            <a:r>
              <a:rPr lang="ru-RU" sz="2700" b="1" dirty="0">
                <a:solidFill>
                  <a:srgbClr val="0070C0"/>
                </a:solidFill>
                <a:latin typeface="Times New Roman" pitchFamily="18" charset="0"/>
                <a:cs typeface="Times New Roman" pitchFamily="18" charset="0"/>
              </a:rPr>
              <a:t/>
            </a:r>
            <a:br>
              <a:rPr lang="ru-RU" sz="2700" b="1" dirty="0">
                <a:solidFill>
                  <a:srgbClr val="0070C0"/>
                </a:solidFill>
                <a:latin typeface="Times New Roman" pitchFamily="18" charset="0"/>
                <a:cs typeface="Times New Roman" pitchFamily="18" charset="0"/>
              </a:rPr>
            </a:br>
            <a:r>
              <a:rPr lang="ru-RU" sz="2700" b="1" dirty="0" smtClean="0">
                <a:solidFill>
                  <a:srgbClr val="0070C0"/>
                </a:solidFill>
                <a:latin typeface="Times New Roman" pitchFamily="18" charset="0"/>
                <a:cs typeface="Times New Roman" pitchFamily="18" charset="0"/>
              </a:rPr>
              <a:t/>
            </a:r>
            <a:br>
              <a:rPr lang="ru-RU" sz="2700" b="1" dirty="0" smtClean="0">
                <a:solidFill>
                  <a:srgbClr val="0070C0"/>
                </a:solidFill>
                <a:latin typeface="Times New Roman" pitchFamily="18" charset="0"/>
                <a:cs typeface="Times New Roman" pitchFamily="18" charset="0"/>
              </a:rPr>
            </a:br>
            <a:r>
              <a:rPr lang="ru-RU" sz="2700" b="1" dirty="0" smtClean="0">
                <a:solidFill>
                  <a:srgbClr val="0070C0"/>
                </a:solidFill>
                <a:latin typeface="Times New Roman" pitchFamily="18" charset="0"/>
                <a:cs typeface="Times New Roman" pitchFamily="18" charset="0"/>
              </a:rPr>
              <a:t/>
            </a:r>
            <a:br>
              <a:rPr lang="ru-RU" sz="2700" b="1" dirty="0" smtClean="0">
                <a:solidFill>
                  <a:srgbClr val="0070C0"/>
                </a:solidFill>
                <a:latin typeface="Times New Roman" pitchFamily="18" charset="0"/>
                <a:cs typeface="Times New Roman" pitchFamily="18" charset="0"/>
              </a:rPr>
            </a:br>
            <a:r>
              <a:rPr lang="ru-RU" sz="2700" b="1" dirty="0">
                <a:solidFill>
                  <a:srgbClr val="0070C0"/>
                </a:solidFill>
                <a:latin typeface="Times New Roman" pitchFamily="18" charset="0"/>
                <a:cs typeface="Times New Roman" pitchFamily="18" charset="0"/>
              </a:rPr>
              <a:t/>
            </a:r>
            <a:br>
              <a:rPr lang="ru-RU" sz="2700" b="1" dirty="0">
                <a:solidFill>
                  <a:srgbClr val="0070C0"/>
                </a:solidFill>
                <a:latin typeface="Times New Roman" pitchFamily="18" charset="0"/>
                <a:cs typeface="Times New Roman" pitchFamily="18" charset="0"/>
              </a:rPr>
            </a:br>
            <a:r>
              <a:rPr lang="en-US" sz="2700" b="1" dirty="0" smtClean="0">
                <a:solidFill>
                  <a:srgbClr val="0070C0"/>
                </a:solidFill>
                <a:latin typeface="Times New Roman" pitchFamily="18" charset="0"/>
                <a:cs typeface="Times New Roman" pitchFamily="18" charset="0"/>
              </a:rPr>
              <a:t>“NC </a:t>
            </a:r>
            <a:r>
              <a:rPr lang="en-US" sz="2700" b="1" dirty="0">
                <a:solidFill>
                  <a:srgbClr val="0070C0"/>
                </a:solidFill>
                <a:latin typeface="Times New Roman" pitchFamily="18" charset="0"/>
                <a:cs typeface="Times New Roman" pitchFamily="18" charset="0"/>
              </a:rPr>
              <a:t>"Kazakhstan </a:t>
            </a:r>
            <a:r>
              <a:rPr lang="en-US" sz="2700" b="1" dirty="0" err="1">
                <a:solidFill>
                  <a:srgbClr val="0070C0"/>
                </a:solidFill>
                <a:latin typeface="Times New Roman" pitchFamily="18" charset="0"/>
                <a:cs typeface="Times New Roman" pitchFamily="18" charset="0"/>
              </a:rPr>
              <a:t>Temir</a:t>
            </a:r>
            <a:r>
              <a:rPr lang="en-US" sz="2700" b="1" dirty="0">
                <a:solidFill>
                  <a:srgbClr val="0070C0"/>
                </a:solidFill>
                <a:latin typeface="Times New Roman" pitchFamily="18" charset="0"/>
                <a:cs typeface="Times New Roman" pitchFamily="18" charset="0"/>
              </a:rPr>
              <a:t> </a:t>
            </a:r>
            <a:r>
              <a:rPr lang="en-US" sz="2700" b="1" dirty="0" err="1" smtClean="0">
                <a:solidFill>
                  <a:srgbClr val="0070C0"/>
                </a:solidFill>
                <a:latin typeface="Times New Roman" pitchFamily="18" charset="0"/>
                <a:cs typeface="Times New Roman" pitchFamily="18" charset="0"/>
              </a:rPr>
              <a:t>Zholy</a:t>
            </a:r>
            <a:r>
              <a:rPr lang="en-US" sz="2700" b="1" dirty="0" smtClean="0">
                <a:solidFill>
                  <a:srgbClr val="0070C0"/>
                </a:solidFill>
                <a:latin typeface="Times New Roman" pitchFamily="18" charset="0"/>
                <a:cs typeface="Times New Roman" pitchFamily="18" charset="0"/>
              </a:rPr>
              <a:t>“ JSC </a:t>
            </a:r>
            <a:r>
              <a:rPr lang="ru-RU" sz="2700" b="1" dirty="0" smtClean="0">
                <a:solidFill>
                  <a:srgbClr val="0070C0"/>
                </a:solidFill>
                <a:latin typeface="Times New Roman" pitchFamily="18" charset="0"/>
                <a:cs typeface="Times New Roman" pitchFamily="18" charset="0"/>
              </a:rPr>
              <a:t/>
            </a:r>
            <a:br>
              <a:rPr lang="ru-RU" sz="2700" b="1" dirty="0" smtClean="0">
                <a:solidFill>
                  <a:srgbClr val="0070C0"/>
                </a:solidFill>
                <a:latin typeface="Times New Roman" pitchFamily="18" charset="0"/>
                <a:cs typeface="Times New Roman" pitchFamily="18" charset="0"/>
              </a:rPr>
            </a:br>
            <a:r>
              <a:rPr lang="ru-RU" sz="2700" b="1" dirty="0" smtClean="0">
                <a:latin typeface="Times New Roman" pitchFamily="18" charset="0"/>
                <a:cs typeface="Times New Roman" pitchFamily="18" charset="0"/>
              </a:rPr>
              <a:t/>
            </a:r>
            <a:br>
              <a:rPr lang="ru-RU" sz="2700" b="1" dirty="0" smtClean="0">
                <a:latin typeface="Times New Roman" pitchFamily="18" charset="0"/>
                <a:cs typeface="Times New Roman" pitchFamily="18" charset="0"/>
              </a:rPr>
            </a:br>
            <a:r>
              <a:rPr lang="ru-RU" sz="2700" b="1" dirty="0" smtClean="0">
                <a:latin typeface="Times New Roman" pitchFamily="18" charset="0"/>
                <a:cs typeface="Times New Roman" pitchFamily="18" charset="0"/>
              </a:rPr>
              <a:t/>
            </a:r>
            <a:br>
              <a:rPr lang="ru-RU" sz="2700" b="1" dirty="0" smtClean="0">
                <a:latin typeface="Times New Roman" pitchFamily="18" charset="0"/>
                <a:cs typeface="Times New Roman" pitchFamily="18" charset="0"/>
              </a:rPr>
            </a:br>
            <a:r>
              <a:rPr lang="en-US" sz="2700" b="1" dirty="0">
                <a:solidFill>
                  <a:srgbClr val="0070C0"/>
                </a:solidFill>
                <a:latin typeface="Times New Roman" pitchFamily="18" charset="0"/>
                <a:cs typeface="Times New Roman" pitchFamily="18" charset="0"/>
              </a:rPr>
              <a:t>RESULTS OF ACTIVITIES FOR THE 1ST HALF OF 2021 AND THE MAIN </a:t>
            </a:r>
            <a:r>
              <a:rPr lang="en-US" sz="2700" b="1" dirty="0" smtClean="0">
                <a:solidFill>
                  <a:srgbClr val="0070C0"/>
                </a:solidFill>
                <a:latin typeface="Times New Roman" pitchFamily="18" charset="0"/>
                <a:cs typeface="Times New Roman" pitchFamily="18" charset="0"/>
              </a:rPr>
              <a:t>TASKS</a:t>
            </a:r>
            <a:r>
              <a:rPr lang="ru-RU" sz="2700" b="1" dirty="0" smtClean="0">
                <a:solidFill>
                  <a:srgbClr val="0070C0"/>
                </a:solidFill>
                <a:latin typeface="Times New Roman" pitchFamily="18" charset="0"/>
                <a:cs typeface="Times New Roman" pitchFamily="18" charset="0"/>
              </a:rPr>
              <a:t> </a:t>
            </a:r>
            <a:r>
              <a:rPr lang="en-US" sz="2700" b="1" dirty="0">
                <a:solidFill>
                  <a:srgbClr val="0070C0"/>
                </a:solidFill>
                <a:latin typeface="Times New Roman" pitchFamily="18" charset="0"/>
                <a:cs typeface="Times New Roman" pitchFamily="18" charset="0"/>
              </a:rPr>
              <a:t>FOR THE SERVICES OF PROVISION OF ACCESS ROADS </a:t>
            </a:r>
            <a:r>
              <a:rPr lang="en-US" sz="2700" b="1" dirty="0" smtClean="0">
                <a:solidFill>
                  <a:srgbClr val="0070C0"/>
                </a:solidFill>
                <a:latin typeface="Times New Roman" pitchFamily="18" charset="0"/>
                <a:cs typeface="Times New Roman" pitchFamily="18" charset="0"/>
              </a:rPr>
              <a:t>AND </a:t>
            </a:r>
            <a:r>
              <a:rPr lang="en-US" sz="2700" b="1" dirty="0">
                <a:solidFill>
                  <a:srgbClr val="0070C0"/>
                </a:solidFill>
                <a:latin typeface="Times New Roman" pitchFamily="18" charset="0"/>
                <a:cs typeface="Times New Roman" pitchFamily="18" charset="0"/>
              </a:rPr>
              <a:t>THE TRANSMISSION OF ELECTRIC ENERGY</a:t>
            </a:r>
            <a:r>
              <a:rPr lang="ru-RU" sz="2700" b="1" dirty="0" smtClean="0">
                <a:solidFill>
                  <a:srgbClr val="0070C0"/>
                </a:solidFill>
                <a:latin typeface="Times New Roman" pitchFamily="18" charset="0"/>
                <a:cs typeface="Times New Roman" pitchFamily="18" charset="0"/>
              </a:rPr>
              <a:t/>
            </a:r>
            <a:br>
              <a:rPr lang="ru-RU" sz="2700" b="1" dirty="0" smtClean="0">
                <a:solidFill>
                  <a:srgbClr val="0070C0"/>
                </a:solidFill>
                <a:latin typeface="Times New Roman" pitchFamily="18" charset="0"/>
                <a:cs typeface="Times New Roman" pitchFamily="18" charset="0"/>
              </a:rPr>
            </a:br>
            <a:r>
              <a:rPr lang="ru-RU" sz="4000" b="1" dirty="0" smtClean="0">
                <a:solidFill>
                  <a:srgbClr val="002060"/>
                </a:solidFill>
                <a:latin typeface="Times New Roman" pitchFamily="18" charset="0"/>
                <a:cs typeface="Times New Roman" pitchFamily="18" charset="0"/>
              </a:rPr>
              <a:t/>
            </a:r>
            <a:br>
              <a:rPr lang="ru-RU" sz="4000" b="1" dirty="0" smtClean="0">
                <a:solidFill>
                  <a:srgbClr val="002060"/>
                </a:solidFill>
                <a:latin typeface="Times New Roman" pitchFamily="18" charset="0"/>
                <a:cs typeface="Times New Roman" pitchFamily="18" charset="0"/>
              </a:rPr>
            </a:br>
            <a:r>
              <a:rPr lang="ru-RU" sz="4000" b="1" dirty="0">
                <a:solidFill>
                  <a:srgbClr val="002060"/>
                </a:solidFill>
                <a:latin typeface="Arial" pitchFamily="34" charset="0"/>
                <a:cs typeface="Arial" pitchFamily="34" charset="0"/>
              </a:rPr>
              <a:t/>
            </a:r>
            <a:br>
              <a:rPr lang="ru-RU" sz="4000" b="1" dirty="0">
                <a:solidFill>
                  <a:srgbClr val="002060"/>
                </a:solidFill>
                <a:latin typeface="Arial" pitchFamily="34" charset="0"/>
                <a:cs typeface="Arial" pitchFamily="34" charset="0"/>
              </a:rPr>
            </a:br>
            <a:r>
              <a:rPr lang="ru-RU" sz="4000" b="1" dirty="0" smtClean="0">
                <a:solidFill>
                  <a:srgbClr val="002060"/>
                </a:solidFill>
                <a:latin typeface="Arial" pitchFamily="34" charset="0"/>
                <a:cs typeface="Arial" pitchFamily="34" charset="0"/>
              </a:rPr>
              <a:t/>
            </a:r>
            <a:br>
              <a:rPr lang="ru-RU" sz="4000" b="1" dirty="0" smtClean="0">
                <a:solidFill>
                  <a:srgbClr val="002060"/>
                </a:solidFill>
                <a:latin typeface="Arial" pitchFamily="34" charset="0"/>
                <a:cs typeface="Arial" pitchFamily="34" charset="0"/>
              </a:rPr>
            </a:br>
            <a:r>
              <a:rPr lang="ru-RU" sz="4000" b="1" dirty="0">
                <a:solidFill>
                  <a:srgbClr val="002060"/>
                </a:solidFill>
                <a:latin typeface="Arial" pitchFamily="34" charset="0"/>
                <a:cs typeface="Arial" pitchFamily="34" charset="0"/>
              </a:rPr>
              <a:t/>
            </a:r>
            <a:br>
              <a:rPr lang="ru-RU" sz="4000" b="1" dirty="0">
                <a:solidFill>
                  <a:srgbClr val="002060"/>
                </a:solidFill>
                <a:latin typeface="Arial" pitchFamily="34" charset="0"/>
                <a:cs typeface="Arial" pitchFamily="34" charset="0"/>
              </a:rPr>
            </a:br>
            <a:r>
              <a:rPr lang="ru-RU" sz="4000" b="1" dirty="0" smtClean="0">
                <a:solidFill>
                  <a:srgbClr val="002060"/>
                </a:solidFill>
                <a:latin typeface="Arial" pitchFamily="34" charset="0"/>
                <a:cs typeface="Arial" pitchFamily="34" charset="0"/>
              </a:rPr>
              <a:t/>
            </a:r>
            <a:br>
              <a:rPr lang="ru-RU" sz="4000" b="1" dirty="0" smtClean="0">
                <a:solidFill>
                  <a:srgbClr val="002060"/>
                </a:solidFill>
                <a:latin typeface="Arial" pitchFamily="34" charset="0"/>
                <a:cs typeface="Arial" pitchFamily="34" charset="0"/>
              </a:rPr>
            </a:br>
            <a:r>
              <a:rPr lang="ru-RU" sz="4000" b="1" dirty="0">
                <a:solidFill>
                  <a:srgbClr val="002060"/>
                </a:solidFill>
                <a:latin typeface="Arial" pitchFamily="34" charset="0"/>
                <a:cs typeface="Arial" pitchFamily="34" charset="0"/>
              </a:rPr>
              <a:t/>
            </a:r>
            <a:br>
              <a:rPr lang="ru-RU" sz="4000" b="1" dirty="0">
                <a:solidFill>
                  <a:srgbClr val="002060"/>
                </a:solidFill>
                <a:latin typeface="Arial" pitchFamily="34" charset="0"/>
                <a:cs typeface="Arial" pitchFamily="34" charset="0"/>
              </a:rPr>
            </a:br>
            <a:r>
              <a:rPr lang="ru-RU" sz="4000" b="1" dirty="0" smtClean="0">
                <a:solidFill>
                  <a:srgbClr val="002060"/>
                </a:solidFill>
                <a:latin typeface="Arial" pitchFamily="34" charset="0"/>
                <a:cs typeface="Arial" pitchFamily="34" charset="0"/>
              </a:rPr>
              <a:t/>
            </a:r>
            <a:br>
              <a:rPr lang="ru-RU" sz="4000" b="1" dirty="0" smtClean="0">
                <a:solidFill>
                  <a:srgbClr val="002060"/>
                </a:solidFill>
                <a:latin typeface="Arial" pitchFamily="34" charset="0"/>
                <a:cs typeface="Arial" pitchFamily="34" charset="0"/>
              </a:rPr>
            </a:br>
            <a:r>
              <a:rPr lang="en-US" sz="1800" b="1" dirty="0" err="1">
                <a:solidFill>
                  <a:srgbClr val="0070C0"/>
                </a:solidFill>
                <a:latin typeface="Times New Roman" pitchFamily="18" charset="0"/>
                <a:cs typeface="Times New Roman" pitchFamily="18" charset="0"/>
              </a:rPr>
              <a:t>Nur</a:t>
            </a:r>
            <a:r>
              <a:rPr lang="en-US" sz="1800" b="1" dirty="0">
                <a:solidFill>
                  <a:srgbClr val="0070C0"/>
                </a:solidFill>
                <a:latin typeface="Times New Roman" pitchFamily="18" charset="0"/>
                <a:cs typeface="Times New Roman" pitchFamily="18" charset="0"/>
              </a:rPr>
              <a:t>-Sultan </a:t>
            </a:r>
            <a:r>
              <a:rPr lang="en-US" sz="1800" b="1" dirty="0" smtClean="0">
                <a:solidFill>
                  <a:srgbClr val="0070C0"/>
                </a:solidFill>
                <a:latin typeface="Times New Roman" pitchFamily="18" charset="0"/>
                <a:cs typeface="Times New Roman" pitchFamily="18" charset="0"/>
              </a:rPr>
              <a:t/>
            </a:r>
            <a:br>
              <a:rPr lang="en-US" sz="1800" b="1" dirty="0" smtClean="0">
                <a:solidFill>
                  <a:srgbClr val="0070C0"/>
                </a:solidFill>
                <a:latin typeface="Times New Roman" pitchFamily="18" charset="0"/>
                <a:cs typeface="Times New Roman" pitchFamily="18" charset="0"/>
              </a:rPr>
            </a:br>
            <a:r>
              <a:rPr lang="en-US" sz="1800" b="1" dirty="0" smtClean="0">
                <a:solidFill>
                  <a:srgbClr val="0070C0"/>
                </a:solidFill>
                <a:latin typeface="Times New Roman" pitchFamily="18" charset="0"/>
                <a:cs typeface="Times New Roman" pitchFamily="18" charset="0"/>
              </a:rPr>
              <a:t>29/07/2021</a:t>
            </a:r>
            <a:endParaRPr lang="ru-RU" sz="1800" b="1" dirty="0">
              <a:solidFill>
                <a:srgbClr val="0070C0"/>
              </a:solidFill>
              <a:latin typeface="Times New Roman" pitchFamily="18" charset="0"/>
              <a:cs typeface="Times New Roman" pitchFamily="18" charset="0"/>
            </a:endParaRPr>
          </a:p>
        </p:txBody>
      </p:sp>
      <p:sp>
        <p:nvSpPr>
          <p:cNvPr id="4" name="Номер слайда 2"/>
          <p:cNvSpPr txBox="1">
            <a:spLocks/>
          </p:cNvSpPr>
          <p:nvPr/>
        </p:nvSpPr>
        <p:spPr>
          <a:xfrm>
            <a:off x="9271003" y="6483412"/>
            <a:ext cx="631323" cy="365125"/>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pPr>
            <a:endParaRPr lang="ru-RU" sz="1400" dirty="0">
              <a:solidFill>
                <a:prstClr val="black"/>
              </a:solidFill>
              <a:latin typeface="Arial" pitchFamily="34" charset="0"/>
              <a:cs typeface="Arial" pitchFamily="34" charset="0"/>
            </a:endParaRPr>
          </a:p>
          <a:p>
            <a:pPr algn="r" fontAlgn="auto">
              <a:spcBef>
                <a:spcPts val="0"/>
              </a:spcBef>
              <a:spcAft>
                <a:spcPts val="0"/>
              </a:spcAft>
            </a:pPr>
            <a:endParaRPr lang="ru-RU" sz="1400" dirty="0">
              <a:solidFill>
                <a:prstClr val="black"/>
              </a:solidFill>
              <a:latin typeface="Arial" pitchFamily="34" charset="0"/>
              <a:cs typeface="Arial" pitchFamily="34" charset="0"/>
            </a:endParaRPr>
          </a:p>
        </p:txBody>
      </p:sp>
      <p:pic>
        <p:nvPicPr>
          <p:cNvPr id="6" name="Picture 3" descr="D:\For prezentations\kz_icons\Map1 copy.png"/>
          <p:cNvPicPr>
            <a:picLocks noChangeAspect="1" noChangeArrowheads="1"/>
          </p:cNvPicPr>
          <p:nvPr/>
        </p:nvPicPr>
        <p:blipFill rotWithShape="1">
          <a:blip r:embed="rId3" cstate="print">
            <a:duotone>
              <a:srgbClr val="4F81BD">
                <a:shade val="45000"/>
                <a:satMod val="135000"/>
              </a:srgbClr>
              <a:prstClr val="white"/>
            </a:duotone>
            <a:extLst>
              <a:ext uri="{BEBA8EAE-BF5A-486C-A8C5-ECC9F3942E4B}">
                <a14:imgProps xmlns:a14="http://schemas.microsoft.com/office/drawing/2010/main">
                  <a14:imgLayer r:embed="rId4">
                    <a14:imgEffect>
                      <a14:sharpenSoften amount="50000"/>
                    </a14:imgEffect>
                    <a14:imgEffect>
                      <a14:colorTemperature colorTemp="8800"/>
                    </a14:imgEffect>
                  </a14:imgLayer>
                </a14:imgProps>
              </a:ext>
            </a:extLst>
          </a:blip>
          <a:srcRect l="2679" r="3432"/>
          <a:stretch/>
        </p:blipFill>
        <p:spPr bwMode="auto">
          <a:xfrm>
            <a:off x="5345714" y="4472440"/>
            <a:ext cx="4320480" cy="2111027"/>
          </a:xfrm>
          <a:prstGeom prst="rect">
            <a:avLst/>
          </a:prstGeom>
          <a:noFill/>
          <a:scene3d>
            <a:camera prst="orthographicFront">
              <a:rot lat="0" lon="0" rev="0"/>
            </a:camera>
            <a:lightRig rig="threePt" dir="t"/>
          </a:scene3d>
          <a:extLst/>
        </p:spPr>
      </p:pic>
      <p:pic>
        <p:nvPicPr>
          <p:cNvPr id="7" name="Picture 2"/>
          <p:cNvPicPr>
            <a:picLocks noChangeAspect="1" noChangeArrowheads="1"/>
          </p:cNvPicPr>
          <p:nvPr/>
        </p:nvPicPr>
        <p:blipFill>
          <a:blip r:embed="rId5" cstate="print">
            <a:extLst/>
          </a:blip>
          <a:srcRect/>
          <a:stretch>
            <a:fillRect/>
          </a:stretch>
        </p:blipFill>
        <p:spPr bwMode="auto">
          <a:xfrm>
            <a:off x="6732251" y="2904722"/>
            <a:ext cx="2327517" cy="2790506"/>
          </a:xfrm>
          <a:prstGeom prst="rect">
            <a:avLst/>
          </a:prstGeom>
          <a:noFill/>
          <a:ln>
            <a:noFill/>
          </a:ln>
          <a:effectLst>
            <a:outerShdw dist="35921" dir="2700000" algn="ctr" rotWithShape="0">
              <a:srgbClr val="EEECE1"/>
            </a:outerShdw>
            <a:softEdge rad="635000"/>
          </a:effectLst>
          <a:scene3d>
            <a:camera prst="obliqueTopRight"/>
            <a:lightRig rig="threePt" dir="t"/>
          </a:scene3d>
          <a:extLst/>
        </p:spPr>
      </p:pic>
    </p:spTree>
    <p:extLst>
      <p:ext uri="{BB962C8B-B14F-4D97-AF65-F5344CB8AC3E}">
        <p14:creationId xmlns:p14="http://schemas.microsoft.com/office/powerpoint/2010/main" val="7635189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724"/>
          <p:cNvSpPr>
            <a:spLocks noChangeArrowheads="1"/>
          </p:cNvSpPr>
          <p:nvPr/>
        </p:nvSpPr>
        <p:spPr bwMode="auto">
          <a:xfrm>
            <a:off x="1238250" y="13"/>
            <a:ext cx="74295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ru-RU" sz="1800">
              <a:solidFill>
                <a:srgbClr val="000000"/>
              </a:solidFill>
            </a:endParaRPr>
          </a:p>
        </p:txBody>
      </p:sp>
      <p:sp>
        <p:nvSpPr>
          <p:cNvPr id="33800" name="Text Box 1193"/>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01" name="Text Box 864"/>
          <p:cNvSpPr txBox="1">
            <a:spLocks noChangeArrowheads="1"/>
          </p:cNvSpPr>
          <p:nvPr/>
        </p:nvSpPr>
        <p:spPr bwMode="auto">
          <a:xfrm>
            <a:off x="7248927" y="4702181"/>
            <a:ext cx="41017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02" name="Text Box 873"/>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03" name="Text Box 874"/>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04" name="Text Box 876"/>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05" name="Text Box 877"/>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06" name="Text Box 879"/>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07" name="Text Box 880"/>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08" name="Text Box 882"/>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09" name="Text Box 883"/>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10" name="Text Box 885"/>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11" name="Text Box 886"/>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12" name="Text Box 888"/>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13" name="Text Box 889"/>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14" name="Text Box 891"/>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15" name="Text Box 894"/>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16" name="Text Box 897"/>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17" name="Text Box 900"/>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18" name="Text Box 901"/>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19" name="Text Box 903"/>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20" name="Text Box 904"/>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21" name="Text Box 906"/>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22" name="Text Box 907"/>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23" name="Text Box 909"/>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24" name="Text Box 910"/>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25" name="Text Box 912"/>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26" name="Text Box 913"/>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27" name="Text Box 915"/>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28" name="Text Box 916"/>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29" name="Text Box 918"/>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30" name="Text Box 921"/>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31" name="Text Box 924"/>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32" name="Text Box 927"/>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33" name="Text Box 928"/>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34" name="Text Box 930"/>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35" name="Text Box 931"/>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36" name="Text Box 933"/>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37" name="Text Box 934"/>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38" name="Text Box 936"/>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39" name="Text Box 937"/>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40" name="Text Box 939"/>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41" name="Text Box 940"/>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42" name="Text Box 942"/>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43" name="Text Box 943"/>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44" name="Text Box 945"/>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45" name="Text Box 948"/>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46" name="Text Box 951"/>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47" name="Text Box 968"/>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48" name="Text Box 969"/>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49" name="Text Box 971"/>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50" name="Text Box 972"/>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51" name="Text Box 974"/>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52" name="Text Box 975"/>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53" name="Text Box 977"/>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54" name="Text Box 978"/>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55" name="Text Box 981"/>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56" name="Text Box 984"/>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57" name="Text Box 1053"/>
          <p:cNvSpPr txBox="1">
            <a:spLocks noChangeArrowheads="1"/>
          </p:cNvSpPr>
          <p:nvPr/>
        </p:nvSpPr>
        <p:spPr bwMode="auto">
          <a:xfrm>
            <a:off x="7248927" y="3865563"/>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58" name="Text Box 1054"/>
          <p:cNvSpPr txBox="1">
            <a:spLocks noChangeArrowheads="1"/>
          </p:cNvSpPr>
          <p:nvPr/>
        </p:nvSpPr>
        <p:spPr bwMode="auto">
          <a:xfrm>
            <a:off x="7248927" y="3865563"/>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59" name="Text Box 1055"/>
          <p:cNvSpPr txBox="1">
            <a:spLocks noChangeArrowheads="1"/>
          </p:cNvSpPr>
          <p:nvPr/>
        </p:nvSpPr>
        <p:spPr bwMode="auto">
          <a:xfrm>
            <a:off x="7248927" y="3865563"/>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60" name="Text Box 1056"/>
          <p:cNvSpPr txBox="1">
            <a:spLocks noChangeArrowheads="1"/>
          </p:cNvSpPr>
          <p:nvPr/>
        </p:nvSpPr>
        <p:spPr bwMode="auto">
          <a:xfrm>
            <a:off x="7248927" y="3865563"/>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61" name="Text Box 1065"/>
          <p:cNvSpPr txBox="1">
            <a:spLocks noChangeArrowheads="1"/>
          </p:cNvSpPr>
          <p:nvPr/>
        </p:nvSpPr>
        <p:spPr bwMode="auto">
          <a:xfrm>
            <a:off x="7248926" y="4702181"/>
            <a:ext cx="45660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62" name="Text Box 1068"/>
          <p:cNvSpPr txBox="1">
            <a:spLocks noChangeArrowheads="1"/>
          </p:cNvSpPr>
          <p:nvPr/>
        </p:nvSpPr>
        <p:spPr bwMode="auto">
          <a:xfrm>
            <a:off x="7248926" y="4702181"/>
            <a:ext cx="45660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63" name="Text Box 1071"/>
          <p:cNvSpPr txBox="1">
            <a:spLocks noChangeArrowheads="1"/>
          </p:cNvSpPr>
          <p:nvPr/>
        </p:nvSpPr>
        <p:spPr bwMode="auto">
          <a:xfrm>
            <a:off x="7248926" y="4702181"/>
            <a:ext cx="45660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64" name="Text Box 1074"/>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65" name="Text Box 1075"/>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66" name="Text Box 1077"/>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67" name="Text Box 1078"/>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68" name="Text Box 1080"/>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69" name="Text Box 1081"/>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70" name="Text Box 1083"/>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71" name="Text Box 1084"/>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72" name="Text Box 1086"/>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73" name="Text Box 1087"/>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74" name="Text Box 1089"/>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75" name="Text Box 1090"/>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76" name="Text Box 1092"/>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77" name="Text Box 1095"/>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78" name="Text Box 1098"/>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79" name="Text Box 1101"/>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80" name="Text Box 1102"/>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81" name="Text Box 1104"/>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82" name="Text Box 1105"/>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83" name="Text Box 1107"/>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84" name="Text Box 1108"/>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85" name="Text Box 1110"/>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86" name="Text Box 1111"/>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87" name="Text Box 1113"/>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88" name="Text Box 1114"/>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89" name="Text Box 1116"/>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90" name="Text Box 1117"/>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91" name="Text Box 1119"/>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92" name="Text Box 1122"/>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93" name="Text Box 1125"/>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94" name="Text Box 1128"/>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95" name="Text Box 1129"/>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96" name="Text Box 1131"/>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97" name="Text Box 1132"/>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98" name="Text Box 1134"/>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99" name="Text Box 1135"/>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00" name="Text Box 1137"/>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01" name="Text Box 1138"/>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02" name="Text Box 1140"/>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03" name="Text Box 1141"/>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04" name="Text Box 1143"/>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05" name="Text Box 1144"/>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06" name="Text Box 1146"/>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07" name="Text Box 1149"/>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08" name="Text Box 1152"/>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09" name="Text Box 1169"/>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10" name="Text Box 1170"/>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11" name="Text Box 1172"/>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12" name="Text Box 1173"/>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13" name="Text Box 1175"/>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14" name="Text Box 1176"/>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15" name="Text Box 1178"/>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16" name="Text Box 1179"/>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17" name="Text Box 1181"/>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18" name="Text Box 1182"/>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19" name="Text Box 1184"/>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20" name="Text Box 1185"/>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21" name="Text Box 1187"/>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22" name="Text Box 1190"/>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23" name="Text Box 579"/>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24" name="Text Box 582"/>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25" name="Text Box 585"/>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26" name="Text Box 58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27" name="Text Box 58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28" name="Text Box 59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29" name="Text Box 59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30" name="Text Box 59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31" name="Text Box 59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32" name="Text Box 59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33" name="Text Box 59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34" name="Text Box 600"/>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35" name="Text Box 601"/>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36" name="Text Box 603"/>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37" name="Text Box 604"/>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38" name="Text Box 60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39" name="Text Box 609"/>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40" name="Text Box 612"/>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41" name="Text Box 61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42" name="Text Box 61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43" name="Text Box 61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44" name="Text Box 61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45" name="Text Box 62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46" name="Text Box 62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47" name="Text Box 62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48" name="Text Box 62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49" name="Text Box 62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50" name="Text Box 62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51" name="Text Box 630"/>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52" name="Text Box 631"/>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53" name="Text Box 63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54" name="Text Box 63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55" name="Text Box 639"/>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56" name="Text Box 64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57" name="Text Box 64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58" name="Text Box 64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59" name="Text Box 64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60" name="Text Box 64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61" name="Text Box 64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62" name="Text Box 65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63" name="Text Box 65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64" name="Text Box 65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65" name="Text Box 65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66" name="Text Box 65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67" name="Text Box 65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68" name="Text Box 660"/>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69" name="Text Box 66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70" name="Text Box 66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71" name="Text Box 683"/>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72" name="Text Box 684"/>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73" name="Text Box 686"/>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74" name="Text Box 687"/>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75" name="Text Box 689"/>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76" name="Text Box 690"/>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77" name="Text Box 69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78" name="Text Box 69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79" name="Text Box 69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80" name="Text Box 69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81" name="Text Box 69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82" name="Text Box 69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83" name="Text Box 701"/>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84" name="Text Box 704"/>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85" name="Text Box 707"/>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86" name="Text Box 766"/>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87" name="Text Box 769"/>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88" name="Text Box 772"/>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89" name="Text Box 77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90" name="Text Box 77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91" name="Text Box 77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92" name="Text Box 77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93" name="Text Box 78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94" name="Text Box 78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95" name="Text Box 78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96" name="Text Box 78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97" name="Text Box 78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98" name="Text Box 78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99" name="Text Box 790"/>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00" name="Text Box 791"/>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01" name="Text Box 79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02" name="Text Box 79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03" name="Text Box 799"/>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04" name="Text Box 80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05" name="Text Box 80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06" name="Text Box 80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07" name="Text Box 80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08" name="Text Box 80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09" name="Text Box 80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10" name="Text Box 81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11" name="Text Box 81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12" name="Text Box 81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13" name="Text Box 81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14" name="Text Box 81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15" name="Text Box 81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16" name="Text Box 820"/>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17" name="Text Box 82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18" name="Text Box 82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19" name="Text Box 829"/>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20" name="Text Box 830"/>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21" name="Text Box 83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22" name="Text Box 83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23" name="Text Box 83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24" name="Text Box 83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25" name="Text Box 83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26" name="Text Box 83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27" name="Text Box 84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28" name="Text Box 84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29" name="Text Box 84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30" name="Text Box 84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31" name="Text Box 847"/>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32" name="Text Box 850"/>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33" name="Text Box 85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34" name="Text Box 870"/>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35" name="Text Box 871"/>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36" name="Text Box 873"/>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37" name="Text Box 874"/>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38" name="Text Box 876"/>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39" name="Text Box 877"/>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40" name="Text Box 879"/>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41" name="Text Box 880"/>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42" name="Text Box 88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43" name="Text Box 88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44" name="Text Box 88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45" name="Text Box 88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46" name="Text Box 888"/>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47" name="Text Box 891"/>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48" name="Text Box 894"/>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49" name="Text Box 562"/>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50" name="Text Box 565"/>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51" name="Text Box 568"/>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52" name="Text Box 57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53" name="Text Box 57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54" name="Text Box 57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55" name="Text Box 57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56" name="Text Box 57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57" name="Text Box 57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58" name="Text Box 58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59" name="Text Box 58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60" name="Text Box 583"/>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61" name="Text Box 584"/>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62" name="Text Box 586"/>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63" name="Text Box 587"/>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64" name="Text Box 58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65" name="Text Box 592"/>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66" name="Text Box 595"/>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67" name="Text Box 59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68" name="Text Box 59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69" name="Text Box 60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70" name="Text Box 60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71" name="Text Box 60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72" name="Text Box 60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73" name="Text Box 60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74" name="Text Box 60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75" name="Text Box 61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76" name="Text Box 61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77" name="Text Box 613"/>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78" name="Text Box 614"/>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79" name="Text Box 61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80" name="Text Box 61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81" name="Text Box 622"/>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82" name="Text Box 62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83" name="Text Box 62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84" name="Text Box 62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85" name="Text Box 62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86" name="Text Box 63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87" name="Text Box 63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88" name="Text Box 63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89" name="Text Box 63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90" name="Text Box 63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91" name="Text Box 63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92" name="Text Box 64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93" name="Text Box 64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94" name="Text Box 643"/>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95" name="Text Box 64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96" name="Text Box 64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97" name="Text Box 666"/>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98" name="Text Box 667"/>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99" name="Text Box 669"/>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00" name="Text Box 670"/>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01" name="Text Box 672"/>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02" name="Text Box 673"/>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03" name="Text Box 67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04" name="Text Box 67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05" name="Text Box 67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06" name="Text Box 67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07" name="Text Box 68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08" name="Text Box 68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09" name="Text Box 684"/>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10" name="Text Box 687"/>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11" name="Text Box 690"/>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12" name="Text Box 749"/>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13" name="Text Box 752"/>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14" name="Text Box 755"/>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15" name="Text Box 75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16" name="Text Box 75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17" name="Text Box 76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18" name="Text Box 76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19" name="Text Box 76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20" name="Text Box 76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21" name="Text Box 76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22" name="Text Box 76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23" name="Text Box 77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24" name="Text Box 77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25" name="Text Box 773"/>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26" name="Text Box 774"/>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27" name="Text Box 77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28" name="Text Box 77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29" name="Text Box 782"/>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30" name="Text Box 78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31" name="Text Box 78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32" name="Text Box 78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33" name="Text Box 78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34" name="Text Box 79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35" name="Text Box 79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36" name="Text Box 79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37" name="Text Box 79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38" name="Text Box 79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39" name="Text Box 79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40" name="Text Box 80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41" name="Text Box 80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42" name="Text Box 803"/>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43" name="Text Box 80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44" name="Text Box 80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45" name="Text Box 812"/>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46" name="Text Box 813"/>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47" name="Text Box 81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48" name="Text Box 81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49" name="Text Box 81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50" name="Text Box 81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51" name="Text Box 82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52" name="Text Box 82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53" name="Text Box 82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54" name="Text Box 82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55" name="Text Box 82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56" name="Text Box 82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57" name="Text Box 830"/>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58" name="Text Box 833"/>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59" name="Text Box 83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60" name="Text Box 853"/>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61" name="Text Box 854"/>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62" name="Text Box 856"/>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63" name="Text Box 857"/>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64" name="Text Box 859"/>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65" name="Text Box 860"/>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66" name="Text Box 862"/>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67" name="Text Box 863"/>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68" name="Text Box 86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69" name="Text Box 86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70" name="Text Box 86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71" name="Text Box 86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72" name="Text Box 871"/>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73" name="Text Box 874"/>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74" name="Text Box 877"/>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75" name="Text Box 562"/>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76" name="Text Box 565"/>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77" name="Text Box 568"/>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78" name="Text Box 57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79" name="Text Box 57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80" name="Text Box 57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81" name="Text Box 57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82" name="Text Box 57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83" name="Text Box 57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84" name="Text Box 58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85" name="Text Box 58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86" name="Text Box 583"/>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87" name="Text Box 584"/>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88" name="Text Box 586"/>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89" name="Text Box 587"/>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90" name="Text Box 58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91" name="Text Box 592"/>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92" name="Text Box 595"/>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93" name="Text Box 59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94" name="Text Box 59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95" name="Text Box 60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96" name="Text Box 60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97" name="Text Box 60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98" name="Text Box 60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99" name="Text Box 60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00" name="Text Box 60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01" name="Text Box 61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02" name="Text Box 61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03" name="Text Box 613"/>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04" name="Text Box 614"/>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05" name="Text Box 61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06" name="Text Box 61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07" name="Text Box 622"/>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08" name="Text Box 62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09" name="Text Box 62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10" name="Text Box 62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11" name="Text Box 62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12" name="Text Box 63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13" name="Text Box 63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14" name="Text Box 63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15" name="Text Box 63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16" name="Text Box 63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17" name="Text Box 63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18" name="Text Box 64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19" name="Text Box 64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20" name="Text Box 643"/>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21" name="Text Box 64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22" name="Text Box 64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23" name="Text Box 666"/>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24" name="Text Box 667"/>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25" name="Text Box 669"/>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26" name="Text Box 670"/>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27" name="Text Box 672"/>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28" name="Text Box 673"/>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29" name="Text Box 67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30" name="Text Box 67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31" name="Text Box 67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32" name="Text Box 67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33" name="Text Box 68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34" name="Text Box 68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35" name="Text Box 684"/>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36" name="Text Box 687"/>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37" name="Text Box 690"/>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38" name="Text Box 749"/>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39" name="Text Box 752"/>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40" name="Text Box 755"/>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41" name="Text Box 75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42" name="Text Box 75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43" name="Text Box 76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44" name="Text Box 76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45" name="Text Box 76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46" name="Text Box 76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47" name="Text Box 76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48" name="Text Box 76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49" name="Text Box 77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50" name="Text Box 77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51" name="Text Box 773"/>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52" name="Text Box 774"/>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53" name="Text Box 77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54" name="Text Box 77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55" name="Text Box 782"/>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56" name="Text Box 78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57" name="Text Box 78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58" name="Text Box 78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59" name="Text Box 78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60" name="Text Box 79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61" name="Text Box 79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62" name="Text Box 79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63" name="Text Box 79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64" name="Text Box 79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65" name="Text Box 79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66" name="Text Box 80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67" name="Text Box 80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68" name="Text Box 803"/>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69" name="Text Box 80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70" name="Text Box 80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71" name="Text Box 812"/>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72" name="Text Box 813"/>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73" name="Text Box 81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74" name="Text Box 81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75" name="Text Box 81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76" name="Text Box 81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77" name="Text Box 82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78" name="Text Box 82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79" name="Text Box 82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80" name="Text Box 82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81" name="Text Box 82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82" name="Text Box 82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83" name="Text Box 830"/>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84" name="Text Box 833"/>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85" name="Text Box 83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86" name="Text Box 853"/>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87" name="Text Box 854"/>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88" name="Text Box 856"/>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89" name="Text Box 857"/>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90" name="Text Box 859"/>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91" name="Text Box 860"/>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92" name="Text Box 862"/>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93" name="Text Box 863"/>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94" name="Text Box 86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95" name="Text Box 86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96" name="Text Box 86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97" name="Text Box 871"/>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98" name="Text Box 874"/>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99" name="Text Box 544"/>
          <p:cNvSpPr txBox="1">
            <a:spLocks noChangeArrowheads="1"/>
          </p:cNvSpPr>
          <p:nvPr/>
        </p:nvSpPr>
        <p:spPr bwMode="auto">
          <a:xfrm>
            <a:off x="7248945" y="4702181"/>
            <a:ext cx="518517"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00" name="Text Box 547"/>
          <p:cNvSpPr txBox="1">
            <a:spLocks noChangeArrowheads="1"/>
          </p:cNvSpPr>
          <p:nvPr/>
        </p:nvSpPr>
        <p:spPr bwMode="auto">
          <a:xfrm>
            <a:off x="7248945" y="4702181"/>
            <a:ext cx="518517"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01" name="Text Box 550"/>
          <p:cNvSpPr txBox="1">
            <a:spLocks noChangeArrowheads="1"/>
          </p:cNvSpPr>
          <p:nvPr/>
        </p:nvSpPr>
        <p:spPr bwMode="auto">
          <a:xfrm>
            <a:off x="7248945" y="4702181"/>
            <a:ext cx="518517"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02" name="Text Box 55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03" name="Text Box 55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04" name="Text Box 55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05" name="Text Box 55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06" name="Text Box 55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07" name="Text Box 56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08" name="Text Box 56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09" name="Text Box 56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10" name="Text Box 56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11" name="Text Box 56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12" name="Text Box 56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13" name="Text Box 56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14" name="Text Box 57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15" name="Text Box 57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16" name="Text Box 577"/>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17" name="Text Box 58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18" name="Text Box 58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19" name="Text Box 58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20" name="Text Box 58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21" name="Text Box 58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22" name="Text Box 58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23" name="Text Box 58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24" name="Text Box 59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25" name="Text Box 59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26" name="Text Box 59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27" name="Text Box 59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28" name="Text Box 59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29" name="Text Box 59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30" name="Text Box 60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31" name="Text Box 60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32" name="Text Box 60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33" name="Text Box 60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34" name="Text Box 61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35" name="Text Box 61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36" name="Text Box 61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37" name="Text Box 61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38" name="Text Box 61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39" name="Text Box 61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40" name="Text Box 61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41" name="Text Box 62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42" name="Text Box 62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43" name="Text Box 62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44" name="Text Box 625"/>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45" name="Text Box 62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46" name="Text Box 63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47" name="Text Box 64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48" name="Text Box 64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49" name="Text Box 651"/>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50" name="Text Box 652"/>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51" name="Text Box 654"/>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52" name="Text Box 65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53" name="Text Box 65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54" name="Text Box 65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55" name="Text Box 66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56" name="Text Box 66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57" name="Text Box 66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58" name="Text Box 66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59" name="Text Box 666"/>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60" name="Text Box 669"/>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61" name="Text Box 672"/>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62" name="Text Box 74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63" name="Text Box 74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64" name="Text Box 74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65" name="Text Box 74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66" name="Text Box 74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67" name="Text Box 74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68" name="Text Box 74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69" name="Text Box 75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70" name="Text Box 75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71" name="Text Box 75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72" name="Text Box 75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73" name="Text Box 75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74" name="Text Box 75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75" name="Text Box 76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76" name="Text Box 76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77" name="Text Box 76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78" name="Text Box 76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79" name="Text Box 77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80" name="Text Box 77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81" name="Text Box 77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82" name="Text Box 77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83" name="Text Box 77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84" name="Text Box 77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85" name="Text Box 77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86" name="Text Box 78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87" name="Text Box 78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88" name="Text Box 78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89" name="Text Box 785"/>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90" name="Text Box 78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91" name="Text Box 79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92" name="Text Box 794"/>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93" name="Text Box 79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94" name="Text Box 79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95" name="Text Box 79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96" name="Text Box 80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97" name="Text Box 80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98" name="Text Box 80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99" name="Text Box 80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00" name="Text Box 80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01" name="Text Box 80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02" name="Text Box 80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03" name="Text Box 81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04" name="Text Box 812"/>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05" name="Text Box 815"/>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06" name="Text Box 81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07" name="Text Box 83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08" name="Text Box 83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09" name="Text Box 83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10" name="Text Box 83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11" name="Text Box 841"/>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12" name="Text Box 842"/>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13" name="Text Box 844"/>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14" name="Text Box 84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15" name="Text Box 84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16" name="Text Box 84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17" name="Text Box 85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18" name="Text Box 85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19" name="Text Box 853"/>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20" name="Text Box 856"/>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21" name="Text Box 859"/>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22" name="Text Box 55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23" name="Text Box 55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24" name="Text Box 55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25" name="Text Box 55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26" name="Text Box 55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27" name="Text Box 56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28" name="Text Box 56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29" name="Text Box 56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30" name="Text Box 56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31" name="Text Box 56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32" name="Text Box 56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33" name="Text Box 56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34" name="Text Box 57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35" name="Text Box 57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36" name="Text Box 577"/>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37" name="Text Box 58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38" name="Text Box 58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39" name="Text Box 58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40" name="Text Box 58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41" name="Text Box 58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42" name="Text Box 58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43" name="Text Box 58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44" name="Text Box 59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45" name="Text Box 59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46" name="Text Box 59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47" name="Text Box 59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48" name="Text Box 59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49" name="Text Box 59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50" name="Text Box 60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51" name="Text Box 60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52" name="Text Box 60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53" name="Text Box 60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54" name="Text Box 61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55" name="Text Box 61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56" name="Text Box 61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57" name="Text Box 61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58" name="Text Box 61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59" name="Text Box 61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60" name="Text Box 61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61" name="Text Box 62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62" name="Text Box 62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63" name="Text Box 62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64" name="Text Box 625"/>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65" name="Text Box 62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66" name="Text Box 63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67" name="Text Box 64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68" name="Text Box 64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69" name="Text Box 651"/>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70" name="Text Box 652"/>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71" name="Text Box 654"/>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72" name="Text Box 65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73" name="Text Box 65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74" name="Text Box 65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75" name="Text Box 66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76" name="Text Box 66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77" name="Text Box 66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78" name="Text Box 66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79" name="Text Box 666"/>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80" name="Text Box 74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81" name="Text Box 74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82" name="Text Box 74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83" name="Text Box 74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84" name="Text Box 74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85" name="Text Box 74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86" name="Text Box 74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87" name="Text Box 75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88" name="Text Box 75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89" name="Text Box 75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90" name="Text Box 75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91" name="Text Box 76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92" name="Text Box 77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93" name="Text Box 77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94" name="Text Box 77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95" name="Text Box 78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96" name="Text Box 78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97" name="Text Box 79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98" name="Text Box 79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99" name="Text Box 80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500" name="Text Box 80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501" name="Text Box 80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502" name="Text Box 81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503" name="Text Box 83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504" name="Text Box 83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505" name="Text Box 842"/>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506" name="Text Box 84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507" name="Text Box 84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508" name="Text Box 85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502196131"/>
              </p:ext>
            </p:extLst>
          </p:nvPr>
        </p:nvGraphicFramePr>
        <p:xfrm>
          <a:off x="232491" y="748141"/>
          <a:ext cx="9441017" cy="6089319"/>
        </p:xfrm>
        <a:graphic>
          <a:graphicData uri="http://schemas.openxmlformats.org/drawingml/2006/table">
            <a:tbl>
              <a:tblPr>
                <a:tableStyleId>{21E4AEA4-8DFA-4A89-87EB-49C32662AFE0}</a:tableStyleId>
              </a:tblPr>
              <a:tblGrid>
                <a:gridCol w="469368">
                  <a:extLst>
                    <a:ext uri="{9D8B030D-6E8A-4147-A177-3AD203B41FA5}">
                      <a16:colId xmlns="" xmlns:a16="http://schemas.microsoft.com/office/drawing/2014/main" val="20000"/>
                    </a:ext>
                  </a:extLst>
                </a:gridCol>
                <a:gridCol w="3396046">
                  <a:extLst>
                    <a:ext uri="{9D8B030D-6E8A-4147-A177-3AD203B41FA5}">
                      <a16:colId xmlns="" xmlns:a16="http://schemas.microsoft.com/office/drawing/2014/main" val="20001"/>
                    </a:ext>
                  </a:extLst>
                </a:gridCol>
                <a:gridCol w="1260140">
                  <a:extLst>
                    <a:ext uri="{9D8B030D-6E8A-4147-A177-3AD203B41FA5}">
                      <a16:colId xmlns="" xmlns:a16="http://schemas.microsoft.com/office/drawing/2014/main" val="20002"/>
                    </a:ext>
                  </a:extLst>
                </a:gridCol>
                <a:gridCol w="1498637">
                  <a:extLst>
                    <a:ext uri="{9D8B030D-6E8A-4147-A177-3AD203B41FA5}">
                      <a16:colId xmlns="" xmlns:a16="http://schemas.microsoft.com/office/drawing/2014/main" val="20003"/>
                    </a:ext>
                  </a:extLst>
                </a:gridCol>
                <a:gridCol w="1630793">
                  <a:extLst>
                    <a:ext uri="{9D8B030D-6E8A-4147-A177-3AD203B41FA5}">
                      <a16:colId xmlns="" xmlns:a16="http://schemas.microsoft.com/office/drawing/2014/main" val="20004"/>
                    </a:ext>
                  </a:extLst>
                </a:gridCol>
                <a:gridCol w="1186033">
                  <a:extLst>
                    <a:ext uri="{9D8B030D-6E8A-4147-A177-3AD203B41FA5}">
                      <a16:colId xmlns="" xmlns:a16="http://schemas.microsoft.com/office/drawing/2014/main" val="20006"/>
                    </a:ext>
                  </a:extLst>
                </a:gridCol>
              </a:tblGrid>
              <a:tr h="572688">
                <a:tc>
                  <a:txBody>
                    <a:bodyPr/>
                    <a:lstStyle/>
                    <a:p>
                      <a:pPr algn="ctr">
                        <a:spcAft>
                          <a:spcPts val="0"/>
                        </a:spcAft>
                      </a:pPr>
                      <a:r>
                        <a:rPr lang="ru-RU" sz="1400" b="1" i="0" u="none" strike="noStrike" spc="0" dirty="0">
                          <a:solidFill>
                            <a:schemeClr val="bg1"/>
                          </a:solidFill>
                          <a:effectLst/>
                          <a:latin typeface="Times New Roman" panose="02020603050405020304" pitchFamily="18" charset="0"/>
                          <a:ea typeface="Cambria" panose="02040503050406030204" pitchFamily="18" charset="0"/>
                          <a:cs typeface="Cambria" panose="02040503050406030204" pitchFamily="18" charset="0"/>
                        </a:rPr>
                        <a:t>№</a:t>
                      </a:r>
                      <a:endParaRPr lang="ru-RU" sz="1400" dirty="0">
                        <a:solidFill>
                          <a:schemeClr val="bg1"/>
                        </a:solidFill>
                        <a:effectLst/>
                        <a:latin typeface="Arial Unicode MS"/>
                        <a:ea typeface="Arial Unicode MS"/>
                        <a:cs typeface="Arial Unicode MS"/>
                      </a:endParaRPr>
                    </a:p>
                  </a:txBody>
                  <a:tcPr marL="68580" marR="68580" marT="0" marB="0" anchor="ctr">
                    <a:solidFill>
                      <a:srgbClr val="336699"/>
                    </a:solidFill>
                  </a:tcPr>
                </a:tc>
                <a:tc>
                  <a:txBody>
                    <a:bodyPr/>
                    <a:lstStyle/>
                    <a:p>
                      <a:pPr algn="ctr">
                        <a:spcAft>
                          <a:spcPts val="0"/>
                        </a:spcAft>
                      </a:pPr>
                      <a:r>
                        <a:rPr lang="en-US" sz="1400" b="1" dirty="0" smtClean="0">
                          <a:solidFill>
                            <a:schemeClr val="bg1"/>
                          </a:solidFill>
                          <a:effectLst/>
                          <a:latin typeface="Times New Roman" panose="02020603050405020304" pitchFamily="18" charset="0"/>
                          <a:ea typeface="+mn-ea"/>
                          <a:cs typeface="Arial Unicode MS"/>
                        </a:rPr>
                        <a:t>Name of indicators of the tariff estimate</a:t>
                      </a:r>
                      <a:endParaRPr lang="ru-RU" sz="1400" dirty="0">
                        <a:solidFill>
                          <a:schemeClr val="bg1"/>
                        </a:solidFill>
                        <a:effectLst/>
                        <a:latin typeface="Arial Unicode MS"/>
                        <a:ea typeface="Arial Unicode MS"/>
                        <a:cs typeface="Arial Unicode MS"/>
                      </a:endParaRPr>
                    </a:p>
                  </a:txBody>
                  <a:tcPr marL="68580" marR="68580" marT="0" marB="0" anchor="ctr">
                    <a:solidFill>
                      <a:srgbClr val="336699"/>
                    </a:solidFill>
                  </a:tcPr>
                </a:tc>
                <a:tc>
                  <a:txBody>
                    <a:bodyPr/>
                    <a:lstStyle/>
                    <a:p>
                      <a:pPr algn="ctr">
                        <a:spcAft>
                          <a:spcPts val="0"/>
                        </a:spcAft>
                      </a:pPr>
                      <a:r>
                        <a:rPr lang="en-US" sz="1400" b="1" dirty="0">
                          <a:solidFill>
                            <a:schemeClr val="bg1"/>
                          </a:solidFill>
                          <a:effectLst/>
                          <a:latin typeface="Times New Roman" panose="02020603050405020304" pitchFamily="18" charset="0"/>
                          <a:ea typeface="Arial Unicode MS"/>
                          <a:cs typeface="Arial Unicode MS"/>
                        </a:rPr>
                        <a:t>Units of </a:t>
                      </a:r>
                      <a:r>
                        <a:rPr lang="en-US" sz="1400" b="1" dirty="0" smtClean="0">
                          <a:solidFill>
                            <a:schemeClr val="bg1"/>
                          </a:solidFill>
                          <a:effectLst/>
                          <a:latin typeface="Times New Roman" panose="02020603050405020304" pitchFamily="18" charset="0"/>
                          <a:ea typeface="Arial Unicode MS"/>
                          <a:cs typeface="Arial Unicode MS"/>
                        </a:rPr>
                        <a:t>measurement</a:t>
                      </a:r>
                      <a:endParaRPr lang="ru-RU" sz="1400" dirty="0">
                        <a:solidFill>
                          <a:schemeClr val="bg1"/>
                        </a:solidFill>
                        <a:effectLst/>
                        <a:latin typeface="Arial Unicode MS"/>
                        <a:ea typeface="Arial Unicode MS"/>
                        <a:cs typeface="Arial Unicode MS"/>
                      </a:endParaRPr>
                    </a:p>
                  </a:txBody>
                  <a:tcPr marL="68580" marR="68580" marT="0" marB="0" anchor="ctr">
                    <a:solidFill>
                      <a:srgbClr val="336699"/>
                    </a:solidFill>
                  </a:tcPr>
                </a:tc>
                <a:tc>
                  <a:txBody>
                    <a:bodyPr/>
                    <a:lstStyle/>
                    <a:p>
                      <a:pPr marL="0" algn="ctr" defTabSz="914400" rtl="0" eaLnBrk="1" fontAlgn="ctr" latinLnBrk="0" hangingPunct="1"/>
                      <a:r>
                        <a:rPr lang="en-US" sz="1600" b="1" i="0" u="none" strike="noStrike" kern="1200" dirty="0" smtClean="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rPr>
                        <a:t>Approved for 2021</a:t>
                      </a:r>
                      <a:endParaRPr lang="ru-RU" sz="1600" b="1" i="0" u="none" strike="noStrike" kern="1200" dirty="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endParaRPr>
                    </a:p>
                  </a:txBody>
                  <a:tcPr marL="0" marR="0" marT="0" marB="0" anchor="ctr">
                    <a:solidFill>
                      <a:srgbClr val="336699"/>
                    </a:solidFill>
                  </a:tcPr>
                </a:tc>
                <a:tc>
                  <a:txBody>
                    <a:bodyPr/>
                    <a:lstStyle/>
                    <a:p>
                      <a:pPr marL="0" algn="ctr" defTabSz="914400" rtl="0" eaLnBrk="1" fontAlgn="ctr" latinLnBrk="0" hangingPunct="1"/>
                      <a:r>
                        <a:rPr lang="en-US" sz="1600" b="1" i="0" u="none" strike="noStrike" kern="1200" dirty="0" smtClean="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rPr>
                        <a:t>Fact for 6 months</a:t>
                      </a:r>
                      <a:endParaRPr lang="ru-RU" sz="1600" b="1" i="0" u="none" strike="noStrike" kern="1200" dirty="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endParaRPr>
                    </a:p>
                  </a:txBody>
                  <a:tcPr marL="0" marR="0" marT="0" marB="0" anchor="ctr">
                    <a:solidFill>
                      <a:srgbClr val="336699"/>
                    </a:solidFill>
                  </a:tcPr>
                </a:tc>
                <a:tc>
                  <a:txBody>
                    <a:bodyPr/>
                    <a:lstStyle/>
                    <a:p>
                      <a:pPr marL="0" algn="ctr" defTabSz="914400" rtl="0" eaLnBrk="1" fontAlgn="ctr" latinLnBrk="0" hangingPunct="1"/>
                      <a:r>
                        <a:rPr lang="en-US" sz="1600" b="1" i="0" u="none" strike="noStrike" kern="1200" dirty="0" smtClean="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rPr>
                        <a:t>Execution, (%)</a:t>
                      </a:r>
                      <a:endParaRPr lang="ru-RU" sz="1600" b="1" i="0" u="none" strike="noStrike" kern="1200" dirty="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endParaRPr>
                    </a:p>
                  </a:txBody>
                  <a:tcPr marL="0" marR="0" marT="0" marB="0" anchor="ctr">
                    <a:solidFill>
                      <a:srgbClr val="336699"/>
                    </a:solidFill>
                  </a:tcPr>
                </a:tc>
                <a:extLst>
                  <a:ext uri="{0D108BD9-81ED-4DB2-BD59-A6C34878D82A}">
                    <a16:rowId xmlns="" xmlns:a16="http://schemas.microsoft.com/office/drawing/2014/main" val="10000"/>
                  </a:ext>
                </a:extLst>
              </a:tr>
              <a:tr h="438174">
                <a:tc>
                  <a:txBody>
                    <a:bodyPr/>
                    <a:lstStyle/>
                    <a:p>
                      <a:pPr algn="ctr" fontAlgn="ctr"/>
                      <a:r>
                        <a:rPr lang="en-US" sz="1200" b="1" u="none" strike="noStrike" dirty="0">
                          <a:effectLst/>
                          <a:latin typeface="Times New Roman" pitchFamily="18" charset="0"/>
                          <a:cs typeface="Times New Roman" pitchFamily="18" charset="0"/>
                        </a:rPr>
                        <a:t>I</a:t>
                      </a:r>
                      <a:endParaRPr lang="en-US" sz="1200" b="1" i="0" u="none" strike="noStrike" dirty="0">
                        <a:effectLst/>
                        <a:latin typeface="Times New Roman" pitchFamily="18" charset="0"/>
                        <a:cs typeface="Times New Roman" pitchFamily="18" charset="0"/>
                      </a:endParaRPr>
                    </a:p>
                  </a:txBody>
                  <a:tcPr marL="0" marR="0" marT="0" marB="0" anchor="ctr">
                    <a:noFill/>
                  </a:tcPr>
                </a:tc>
                <a:tc>
                  <a:txBody>
                    <a:bodyPr/>
                    <a:lstStyle/>
                    <a:p>
                      <a:pPr algn="l" rtl="0" fontAlgn="ctr"/>
                      <a:r>
                        <a:rPr lang="en-US" sz="1400" b="1" i="0" u="none" strike="noStrike" dirty="0" smtClean="0">
                          <a:solidFill>
                            <a:srgbClr val="000000"/>
                          </a:solidFill>
                          <a:effectLst/>
                          <a:latin typeface="Times New Roman"/>
                        </a:rPr>
                        <a:t>The costs of producing goods and providing </a:t>
                      </a:r>
                    </a:p>
                    <a:p>
                      <a:pPr algn="l" rtl="0" fontAlgn="ctr"/>
                      <a:r>
                        <a:rPr lang="en-US" sz="1400" b="1" i="0" u="none" strike="noStrike" dirty="0" smtClean="0">
                          <a:solidFill>
                            <a:srgbClr val="000000"/>
                          </a:solidFill>
                          <a:effectLst/>
                          <a:latin typeface="Times New Roman"/>
                        </a:rPr>
                        <a:t>services, total, incl.</a:t>
                      </a:r>
                    </a:p>
                  </a:txBody>
                  <a:tcPr marL="0" marR="0" marT="0" marB="0" anchor="ctr">
                    <a:noFill/>
                  </a:tcPr>
                </a:tc>
                <a:tc>
                  <a:txBody>
                    <a:bodyPr/>
                    <a:lstStyle/>
                    <a:p>
                      <a:pPr algn="ctr">
                        <a:spcAft>
                          <a:spcPts val="0"/>
                        </a:spcAft>
                      </a:pPr>
                      <a:r>
                        <a:rPr lang="ru-RU" sz="1400" b="1" dirty="0" err="1" smtClean="0">
                          <a:solidFill>
                            <a:srgbClr val="000000"/>
                          </a:solidFill>
                          <a:effectLst/>
                          <a:latin typeface="Times New Roman" panose="02020603050405020304" pitchFamily="18" charset="0"/>
                          <a:ea typeface="+mn-ea"/>
                          <a:cs typeface="Arial Unicode MS"/>
                        </a:rPr>
                        <a:t>thousand</a:t>
                      </a:r>
                      <a:r>
                        <a:rPr lang="ru-RU" sz="1400" b="1" dirty="0" smtClean="0">
                          <a:solidFill>
                            <a:srgbClr val="000000"/>
                          </a:solidFill>
                          <a:effectLst/>
                          <a:latin typeface="Times New Roman" panose="02020603050405020304" pitchFamily="18" charset="0"/>
                          <a:ea typeface="+mn-ea"/>
                          <a:cs typeface="Arial Unicode MS"/>
                        </a:rPr>
                        <a:t> </a:t>
                      </a:r>
                    </a:p>
                    <a:p>
                      <a:pPr algn="ctr">
                        <a:spcAft>
                          <a:spcPts val="0"/>
                        </a:spcAft>
                      </a:pPr>
                      <a:r>
                        <a:rPr lang="ru-RU" sz="1400" b="1" dirty="0" err="1" smtClean="0">
                          <a:solidFill>
                            <a:srgbClr val="000000"/>
                          </a:solidFill>
                          <a:effectLst/>
                          <a:latin typeface="Times New Roman" panose="02020603050405020304" pitchFamily="18" charset="0"/>
                          <a:ea typeface="+mn-ea"/>
                          <a:cs typeface="Arial Unicode MS"/>
                        </a:rPr>
                        <a:t>tenge</a:t>
                      </a:r>
                      <a:endParaRPr lang="ru-RU" sz="1400" b="1" dirty="0">
                        <a:solidFill>
                          <a:srgbClr val="000000"/>
                        </a:solidFill>
                        <a:effectLst/>
                        <a:latin typeface="Arial Unicode MS"/>
                        <a:ea typeface="+mn-ea"/>
                        <a:cs typeface="Arial Unicode MS"/>
                      </a:endParaRPr>
                    </a:p>
                  </a:txBody>
                  <a:tcPr marL="0" marR="0" marT="0" marB="0" anchor="ctr">
                    <a:noFill/>
                  </a:tcPr>
                </a:tc>
                <a:tc>
                  <a:txBody>
                    <a:bodyPr/>
                    <a:lstStyle/>
                    <a:p>
                      <a:pPr algn="ctr" rtl="0" fontAlgn="ctr"/>
                      <a:r>
                        <a:rPr lang="ru-RU" sz="1400" b="1" i="0" u="none" strike="noStrike" dirty="0">
                          <a:solidFill>
                            <a:srgbClr val="000000"/>
                          </a:solidFill>
                          <a:effectLst/>
                          <a:latin typeface="Times New Roman"/>
                        </a:rPr>
                        <a:t>1 858 802,93</a:t>
                      </a:r>
                    </a:p>
                  </a:txBody>
                  <a:tcPr marL="7620" marR="7620" marT="7620" marB="0" anchor="ctr">
                    <a:noFill/>
                  </a:tcPr>
                </a:tc>
                <a:tc>
                  <a:txBody>
                    <a:bodyPr/>
                    <a:lstStyle/>
                    <a:p>
                      <a:pPr algn="ctr" rtl="0" fontAlgn="ctr"/>
                      <a:r>
                        <a:rPr lang="ru-RU" sz="1400" b="1" i="0" u="none" strike="noStrike" dirty="0">
                          <a:solidFill>
                            <a:srgbClr val="000000"/>
                          </a:solidFill>
                          <a:effectLst/>
                          <a:latin typeface="Times New Roman"/>
                        </a:rPr>
                        <a:t>1 </a:t>
                      </a:r>
                      <a:r>
                        <a:rPr lang="ru-RU" sz="1400" b="1" i="0" u="none" strike="noStrike" dirty="0" smtClean="0">
                          <a:solidFill>
                            <a:srgbClr val="000000"/>
                          </a:solidFill>
                          <a:effectLst/>
                          <a:latin typeface="Times New Roman"/>
                        </a:rPr>
                        <a:t>308 300,70</a:t>
                      </a:r>
                      <a:endParaRPr lang="ru-RU" sz="1400" b="1" i="0" u="none" strike="noStrike" dirty="0">
                        <a:solidFill>
                          <a:srgbClr val="000000"/>
                        </a:solidFill>
                        <a:effectLst/>
                        <a:latin typeface="Times New Roman"/>
                      </a:endParaRPr>
                    </a:p>
                  </a:txBody>
                  <a:tcPr marL="7620" marR="7620" marT="7620" marB="0" anchor="ctr">
                    <a:noFill/>
                  </a:tcPr>
                </a:tc>
                <a:tc>
                  <a:txBody>
                    <a:bodyPr/>
                    <a:lstStyle/>
                    <a:p>
                      <a:pPr algn="ctr" rtl="0" fontAlgn="ctr"/>
                      <a:r>
                        <a:rPr lang="ru-RU" sz="1400" b="1" i="0" u="none" strike="noStrike" dirty="0">
                          <a:solidFill>
                            <a:srgbClr val="000000"/>
                          </a:solidFill>
                          <a:effectLst/>
                          <a:latin typeface="Times New Roman"/>
                        </a:rPr>
                        <a:t>70</a:t>
                      </a:r>
                    </a:p>
                  </a:txBody>
                  <a:tcPr marL="7620" marR="7620" marT="7620" marB="0" anchor="ctr">
                    <a:noFill/>
                  </a:tcPr>
                </a:tc>
                <a:extLst>
                  <a:ext uri="{0D108BD9-81ED-4DB2-BD59-A6C34878D82A}">
                    <a16:rowId xmlns="" xmlns:a16="http://schemas.microsoft.com/office/drawing/2014/main" val="10002"/>
                  </a:ext>
                </a:extLst>
              </a:tr>
              <a:tr h="220386">
                <a:tc>
                  <a:txBody>
                    <a:bodyPr/>
                    <a:lstStyle/>
                    <a:p>
                      <a:pPr algn="ctr" fontAlgn="ctr"/>
                      <a:r>
                        <a:rPr lang="ru-RU" sz="1200" u="none" strike="noStrike" dirty="0">
                          <a:effectLst/>
                          <a:latin typeface="Times New Roman" pitchFamily="18" charset="0"/>
                          <a:cs typeface="Times New Roman" pitchFamily="18" charset="0"/>
                        </a:rPr>
                        <a:t>1</a:t>
                      </a:r>
                      <a:endParaRPr lang="ru-RU" sz="1200" b="0" i="0" u="none" strike="noStrike" dirty="0">
                        <a:effectLst/>
                        <a:latin typeface="Times New Roman" pitchFamily="18" charset="0"/>
                        <a:cs typeface="Times New Roman" pitchFamily="18" charset="0"/>
                      </a:endParaRPr>
                    </a:p>
                  </a:txBody>
                  <a:tcPr marL="0" marR="0" marT="0" marB="0" anchor="ctr">
                    <a:noFill/>
                  </a:tcPr>
                </a:tc>
                <a:tc>
                  <a:txBody>
                    <a:bodyPr/>
                    <a:lstStyle/>
                    <a:p>
                      <a:pPr algn="l" rtl="0" fontAlgn="ctr"/>
                      <a:r>
                        <a:rPr lang="en-US" sz="1400" b="0" dirty="0" smtClean="0">
                          <a:solidFill>
                            <a:srgbClr val="000000"/>
                          </a:solidFill>
                          <a:effectLst/>
                          <a:latin typeface="Times New Roman" panose="02020603050405020304" pitchFamily="18" charset="0"/>
                          <a:ea typeface="+mn-ea"/>
                          <a:cs typeface="Arial Unicode MS"/>
                        </a:rPr>
                        <a:t>Material costs, total, </a:t>
                      </a:r>
                      <a:r>
                        <a:rPr lang="en-US" sz="1400" b="0" dirty="0" err="1" smtClean="0">
                          <a:solidFill>
                            <a:srgbClr val="000000"/>
                          </a:solidFill>
                          <a:effectLst/>
                          <a:latin typeface="Times New Roman" panose="02020603050405020304" pitchFamily="18" charset="0"/>
                          <a:ea typeface="+mn-ea"/>
                          <a:cs typeface="Arial Unicode MS"/>
                        </a:rPr>
                        <a:t>incl</a:t>
                      </a:r>
                      <a:r>
                        <a:rPr lang="ru-RU" sz="1400" b="0" dirty="0" smtClean="0">
                          <a:solidFill>
                            <a:srgbClr val="000000"/>
                          </a:solidFill>
                          <a:effectLst/>
                          <a:latin typeface="Times New Roman" panose="02020603050405020304" pitchFamily="18" charset="0"/>
                          <a:ea typeface="+mn-ea"/>
                          <a:cs typeface="Arial Unicode MS"/>
                        </a:rPr>
                        <a:t>.</a:t>
                      </a:r>
                      <a:endParaRPr lang="ru-RU" sz="1400" b="0" i="0" u="none" strike="noStrike" dirty="0">
                        <a:solidFill>
                          <a:srgbClr val="000000"/>
                        </a:solidFill>
                        <a:effectLst/>
                        <a:latin typeface="Times New Roman"/>
                      </a:endParaRPr>
                    </a:p>
                  </a:txBody>
                  <a:tcPr marL="0" marR="0" marT="0" marB="0" anchor="ctr">
                    <a:noFill/>
                  </a:tcPr>
                </a:tc>
                <a:tc>
                  <a:txBody>
                    <a:bodyPr/>
                    <a:lstStyle/>
                    <a:p>
                      <a:pPr algn="ctr" rtl="0" fontAlgn="ctr"/>
                      <a:r>
                        <a:rPr lang="ru-RU" sz="1400" b="0" i="0" u="none" strike="noStrike">
                          <a:solidFill>
                            <a:srgbClr val="000000"/>
                          </a:solidFill>
                          <a:effectLst/>
                          <a:latin typeface="Times New Roman"/>
                        </a:rPr>
                        <a:t> -"-</a:t>
                      </a:r>
                    </a:p>
                  </a:txBody>
                  <a:tcPr marL="0" marR="0" marT="0" marB="0" anchor="ctr">
                    <a:noFill/>
                  </a:tcPr>
                </a:tc>
                <a:tc>
                  <a:txBody>
                    <a:bodyPr/>
                    <a:lstStyle/>
                    <a:p>
                      <a:pPr algn="ctr" rtl="0" fontAlgn="ctr"/>
                      <a:r>
                        <a:rPr lang="ru-RU" sz="1400" b="0" i="0" u="none" strike="noStrike" dirty="0">
                          <a:solidFill>
                            <a:srgbClr val="000000"/>
                          </a:solidFill>
                          <a:effectLst/>
                          <a:latin typeface="Times New Roman"/>
                        </a:rPr>
                        <a:t>1 533 575,48</a:t>
                      </a:r>
                    </a:p>
                  </a:txBody>
                  <a:tcPr marL="7620" marR="7620" marT="7620" marB="0" anchor="ctr">
                    <a:noFill/>
                  </a:tcPr>
                </a:tc>
                <a:tc>
                  <a:txBody>
                    <a:bodyPr/>
                    <a:lstStyle/>
                    <a:p>
                      <a:pPr algn="ctr" rtl="0" fontAlgn="ctr"/>
                      <a:r>
                        <a:rPr lang="ru-RU" sz="1400" b="0" i="0" u="none" strike="noStrike">
                          <a:solidFill>
                            <a:srgbClr val="000000"/>
                          </a:solidFill>
                          <a:effectLst/>
                          <a:latin typeface="Times New Roman"/>
                        </a:rPr>
                        <a:t>1 038 796,25</a:t>
                      </a:r>
                    </a:p>
                  </a:txBody>
                  <a:tcPr marL="7620" marR="7620" marT="7620" marB="0" anchor="ctr">
                    <a:noFill/>
                  </a:tcPr>
                </a:tc>
                <a:tc>
                  <a:txBody>
                    <a:bodyPr/>
                    <a:lstStyle/>
                    <a:p>
                      <a:pPr algn="ctr" rtl="0" fontAlgn="ctr"/>
                      <a:r>
                        <a:rPr lang="ru-RU" sz="1400" b="0" i="0" u="none" strike="noStrike" dirty="0">
                          <a:solidFill>
                            <a:srgbClr val="000000"/>
                          </a:solidFill>
                          <a:effectLst/>
                          <a:latin typeface="Times New Roman"/>
                        </a:rPr>
                        <a:t>68</a:t>
                      </a:r>
                    </a:p>
                  </a:txBody>
                  <a:tcPr marL="7620" marR="7620" marT="7620" marB="0" anchor="ctr">
                    <a:noFill/>
                  </a:tcPr>
                </a:tc>
                <a:extLst>
                  <a:ext uri="{0D108BD9-81ED-4DB2-BD59-A6C34878D82A}">
                    <a16:rowId xmlns="" xmlns:a16="http://schemas.microsoft.com/office/drawing/2014/main" val="10004"/>
                  </a:ext>
                </a:extLst>
              </a:tr>
              <a:tr h="220386">
                <a:tc>
                  <a:txBody>
                    <a:bodyPr/>
                    <a:lstStyle/>
                    <a:p>
                      <a:pPr algn="ctr" fontAlgn="ctr"/>
                      <a:r>
                        <a:rPr lang="ru-RU" sz="1200" u="none" strike="noStrike" dirty="0">
                          <a:effectLst/>
                          <a:latin typeface="Times New Roman" pitchFamily="18" charset="0"/>
                          <a:cs typeface="Times New Roman" pitchFamily="18" charset="0"/>
                        </a:rPr>
                        <a:t>1.1</a:t>
                      </a:r>
                      <a:endParaRPr lang="ru-RU" sz="1200" b="0" i="0" u="none" strike="noStrike" dirty="0">
                        <a:effectLst/>
                        <a:latin typeface="Times New Roman" pitchFamily="18" charset="0"/>
                        <a:cs typeface="Times New Roman" pitchFamily="18" charset="0"/>
                      </a:endParaRPr>
                    </a:p>
                  </a:txBody>
                  <a:tcPr marL="0" marR="0" marT="0" marB="0" anchor="ctr">
                    <a:noFill/>
                  </a:tcPr>
                </a:tc>
                <a:tc>
                  <a:txBody>
                    <a:bodyPr/>
                    <a:lstStyle/>
                    <a:p>
                      <a:pPr algn="l" fontAlgn="ctr"/>
                      <a:r>
                        <a:rPr lang="en-US" sz="1400" u="none" strike="noStrike" dirty="0" smtClean="0">
                          <a:effectLst/>
                          <a:latin typeface="Times New Roman" pitchFamily="18" charset="0"/>
                          <a:cs typeface="Times New Roman" pitchFamily="18" charset="0"/>
                        </a:rPr>
                        <a:t>materials</a:t>
                      </a:r>
                      <a:endParaRPr lang="ru-RU" sz="14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rtl="0" fontAlgn="ctr"/>
                      <a:r>
                        <a:rPr lang="ru-RU" sz="1400" b="0" i="0" u="none" strike="noStrike" dirty="0">
                          <a:solidFill>
                            <a:srgbClr val="000000"/>
                          </a:solidFill>
                          <a:effectLst/>
                          <a:latin typeface="Times New Roman"/>
                        </a:rPr>
                        <a:t> -"-</a:t>
                      </a:r>
                    </a:p>
                  </a:txBody>
                  <a:tcPr marL="0" marR="0" marT="0" marB="0" anchor="ctr">
                    <a:noFill/>
                  </a:tcPr>
                </a:tc>
                <a:tc>
                  <a:txBody>
                    <a:bodyPr/>
                    <a:lstStyle/>
                    <a:p>
                      <a:pPr algn="ctr" rtl="0" fontAlgn="ctr"/>
                      <a:r>
                        <a:rPr lang="ru-RU" sz="1400" b="0" i="0" u="none" strike="noStrike" dirty="0">
                          <a:solidFill>
                            <a:srgbClr val="000000"/>
                          </a:solidFill>
                          <a:effectLst/>
                          <a:latin typeface="Times New Roman"/>
                        </a:rPr>
                        <a:t>20 179,09</a:t>
                      </a:r>
                    </a:p>
                  </a:txBody>
                  <a:tcPr marL="7620" marR="7620" marT="7620" marB="0" anchor="ctr">
                    <a:noFill/>
                  </a:tcPr>
                </a:tc>
                <a:tc>
                  <a:txBody>
                    <a:bodyPr/>
                    <a:lstStyle/>
                    <a:p>
                      <a:pPr algn="ctr" rtl="0" fontAlgn="ctr"/>
                      <a:r>
                        <a:rPr lang="ru-RU" sz="1400" b="0" i="0" u="none" strike="noStrike" dirty="0">
                          <a:solidFill>
                            <a:srgbClr val="000000"/>
                          </a:solidFill>
                          <a:effectLst/>
                          <a:latin typeface="Times New Roman"/>
                        </a:rPr>
                        <a:t>7 </a:t>
                      </a:r>
                      <a:r>
                        <a:rPr lang="ru-RU" sz="1400" b="0" i="0" u="none" strike="noStrike" dirty="0" smtClean="0">
                          <a:solidFill>
                            <a:srgbClr val="000000"/>
                          </a:solidFill>
                          <a:effectLst/>
                          <a:latin typeface="Times New Roman"/>
                        </a:rPr>
                        <a:t>521</a:t>
                      </a:r>
                      <a:endParaRPr lang="ru-RU" sz="1400" b="0" i="0" u="none" strike="noStrike" dirty="0">
                        <a:solidFill>
                          <a:srgbClr val="000000"/>
                        </a:solidFill>
                        <a:effectLst/>
                        <a:latin typeface="Times New Roman"/>
                      </a:endParaRPr>
                    </a:p>
                  </a:txBody>
                  <a:tcPr marL="7620" marR="7620" marT="7620" marB="0" anchor="ctr">
                    <a:noFill/>
                  </a:tcPr>
                </a:tc>
                <a:tc>
                  <a:txBody>
                    <a:bodyPr/>
                    <a:lstStyle/>
                    <a:p>
                      <a:pPr algn="ctr" rtl="0" fontAlgn="ctr"/>
                      <a:r>
                        <a:rPr lang="ru-RU" sz="1400" b="0" i="0" u="none" strike="noStrike" dirty="0">
                          <a:solidFill>
                            <a:srgbClr val="000000"/>
                          </a:solidFill>
                          <a:effectLst/>
                          <a:latin typeface="Times New Roman"/>
                        </a:rPr>
                        <a:t>37</a:t>
                      </a:r>
                    </a:p>
                  </a:txBody>
                  <a:tcPr marL="7620" marR="7620" marT="7620" marB="0" anchor="ctr">
                    <a:noFill/>
                  </a:tcPr>
                </a:tc>
                <a:extLst>
                  <a:ext uri="{0D108BD9-81ED-4DB2-BD59-A6C34878D82A}">
                    <a16:rowId xmlns="" xmlns:a16="http://schemas.microsoft.com/office/drawing/2014/main" val="10006"/>
                  </a:ext>
                </a:extLst>
              </a:tr>
              <a:tr h="220386">
                <a:tc>
                  <a:txBody>
                    <a:bodyPr/>
                    <a:lstStyle/>
                    <a:p>
                      <a:pPr algn="ctr" fontAlgn="ctr"/>
                      <a:r>
                        <a:rPr lang="ru-RU" sz="1200" u="none" strike="noStrike">
                          <a:effectLst/>
                          <a:latin typeface="Times New Roman" pitchFamily="18" charset="0"/>
                          <a:cs typeface="Times New Roman" pitchFamily="18" charset="0"/>
                        </a:rPr>
                        <a:t>1.2</a:t>
                      </a:r>
                      <a:endParaRPr lang="ru-RU" sz="1200" b="0" i="0" u="none" strike="noStrike">
                        <a:effectLst/>
                        <a:latin typeface="Times New Roman" pitchFamily="18" charset="0"/>
                        <a:cs typeface="Times New Roman" pitchFamily="18" charset="0"/>
                      </a:endParaRPr>
                    </a:p>
                  </a:txBody>
                  <a:tcPr marL="0" marR="0" marT="0" marB="0" anchor="ctr">
                    <a:noFill/>
                  </a:tcPr>
                </a:tc>
                <a:tc>
                  <a:txBody>
                    <a:bodyPr/>
                    <a:lstStyle/>
                    <a:p>
                      <a:pPr algn="l" fontAlgn="ctr"/>
                      <a:r>
                        <a:rPr lang="en-US" sz="1400" u="none" strike="noStrike" dirty="0" smtClean="0">
                          <a:effectLst/>
                          <a:latin typeface="Times New Roman" pitchFamily="18" charset="0"/>
                          <a:cs typeface="Times New Roman" pitchFamily="18" charset="0"/>
                        </a:rPr>
                        <a:t>FUEL</a:t>
                      </a:r>
                      <a:endParaRPr lang="ru-RU" sz="14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ru-RU" sz="1200" u="none" strike="noStrike">
                          <a:effectLst/>
                          <a:latin typeface="Times New Roman" pitchFamily="18" charset="0"/>
                          <a:cs typeface="Times New Roman" pitchFamily="18" charset="0"/>
                        </a:rPr>
                        <a:t>-//-</a:t>
                      </a:r>
                      <a:endParaRPr lang="ru-RU" sz="1200" b="0" i="0" u="none" strike="noStrike">
                        <a:effectLst/>
                        <a:latin typeface="Times New Roman" pitchFamily="18" charset="0"/>
                        <a:cs typeface="Times New Roman" pitchFamily="18" charset="0"/>
                      </a:endParaRPr>
                    </a:p>
                  </a:txBody>
                  <a:tcPr marL="0" marR="0" marT="0" marB="0" anchor="ctr">
                    <a:noFill/>
                  </a:tcPr>
                </a:tc>
                <a:tc>
                  <a:txBody>
                    <a:bodyPr/>
                    <a:lstStyle/>
                    <a:p>
                      <a:pPr algn="ctr" rtl="0" fontAlgn="ctr"/>
                      <a:r>
                        <a:rPr lang="ru-RU" sz="1400" b="0" i="0" u="none" strike="noStrike" dirty="0">
                          <a:solidFill>
                            <a:srgbClr val="000000"/>
                          </a:solidFill>
                          <a:effectLst/>
                          <a:latin typeface="Times New Roman"/>
                        </a:rPr>
                        <a:t>14 006,92</a:t>
                      </a:r>
                    </a:p>
                  </a:txBody>
                  <a:tcPr marL="7620" marR="7620" marT="7620" marB="0" anchor="ctr">
                    <a:noFill/>
                  </a:tcPr>
                </a:tc>
                <a:tc>
                  <a:txBody>
                    <a:bodyPr/>
                    <a:lstStyle/>
                    <a:p>
                      <a:pPr algn="ctr" rtl="0" fontAlgn="ctr"/>
                      <a:r>
                        <a:rPr lang="ru-RU" sz="1400" b="0" i="0" u="none" strike="noStrike" dirty="0">
                          <a:solidFill>
                            <a:srgbClr val="000000"/>
                          </a:solidFill>
                          <a:effectLst/>
                          <a:latin typeface="Times New Roman"/>
                        </a:rPr>
                        <a:t>5 </a:t>
                      </a:r>
                      <a:r>
                        <a:rPr lang="ru-RU" sz="1400" b="0" i="0" u="none" strike="noStrike" dirty="0" smtClean="0">
                          <a:solidFill>
                            <a:srgbClr val="000000"/>
                          </a:solidFill>
                          <a:effectLst/>
                          <a:latin typeface="Times New Roman"/>
                        </a:rPr>
                        <a:t>369</a:t>
                      </a:r>
                      <a:endParaRPr lang="ru-RU" sz="1400" b="0" i="0" u="none" strike="noStrike" dirty="0">
                        <a:solidFill>
                          <a:srgbClr val="000000"/>
                        </a:solidFill>
                        <a:effectLst/>
                        <a:latin typeface="Times New Roman"/>
                      </a:endParaRPr>
                    </a:p>
                  </a:txBody>
                  <a:tcPr marL="7620" marR="7620" marT="7620" marB="0" anchor="ctr">
                    <a:noFill/>
                  </a:tcPr>
                </a:tc>
                <a:tc>
                  <a:txBody>
                    <a:bodyPr/>
                    <a:lstStyle/>
                    <a:p>
                      <a:pPr algn="ctr" rtl="0" fontAlgn="ctr"/>
                      <a:r>
                        <a:rPr lang="ru-RU" sz="1400" b="0" i="0" u="none" strike="noStrike" dirty="0">
                          <a:solidFill>
                            <a:srgbClr val="000000"/>
                          </a:solidFill>
                          <a:effectLst/>
                          <a:latin typeface="Times New Roman"/>
                        </a:rPr>
                        <a:t>38</a:t>
                      </a:r>
                    </a:p>
                  </a:txBody>
                  <a:tcPr marL="7620" marR="7620" marT="7620" marB="0" anchor="ctr">
                    <a:noFill/>
                  </a:tcPr>
                </a:tc>
                <a:extLst>
                  <a:ext uri="{0D108BD9-81ED-4DB2-BD59-A6C34878D82A}">
                    <a16:rowId xmlns="" xmlns:a16="http://schemas.microsoft.com/office/drawing/2014/main" val="10007"/>
                  </a:ext>
                </a:extLst>
              </a:tr>
              <a:tr h="220386">
                <a:tc>
                  <a:txBody>
                    <a:bodyPr/>
                    <a:lstStyle/>
                    <a:p>
                      <a:pPr algn="ctr" fontAlgn="ctr"/>
                      <a:r>
                        <a:rPr lang="ru-RU" sz="1200" u="none" strike="noStrike">
                          <a:effectLst/>
                          <a:latin typeface="Times New Roman" pitchFamily="18" charset="0"/>
                          <a:cs typeface="Times New Roman" pitchFamily="18" charset="0"/>
                        </a:rPr>
                        <a:t>1.3</a:t>
                      </a:r>
                      <a:endParaRPr lang="ru-RU" sz="1200" b="0" i="0" u="none" strike="noStrike">
                        <a:effectLst/>
                        <a:latin typeface="Times New Roman" pitchFamily="18" charset="0"/>
                        <a:cs typeface="Times New Roman" pitchFamily="18" charset="0"/>
                      </a:endParaRPr>
                    </a:p>
                  </a:txBody>
                  <a:tcPr marL="0" marR="0" marT="0" marB="0" anchor="ctr">
                    <a:noFill/>
                  </a:tcPr>
                </a:tc>
                <a:tc>
                  <a:txBody>
                    <a:bodyPr/>
                    <a:lstStyle/>
                    <a:p>
                      <a:pPr algn="l" fontAlgn="ctr"/>
                      <a:r>
                        <a:rPr lang="en-US" sz="1400" u="none" strike="noStrike" dirty="0" smtClean="0">
                          <a:effectLst/>
                          <a:latin typeface="Times New Roman" pitchFamily="18" charset="0"/>
                          <a:cs typeface="Times New Roman" pitchFamily="18" charset="0"/>
                        </a:rPr>
                        <a:t>energy</a:t>
                      </a:r>
                      <a:endParaRPr lang="ru-RU" sz="14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ru-RU" sz="1200" u="none" strike="noStrike">
                          <a:effectLst/>
                          <a:latin typeface="Times New Roman" pitchFamily="18" charset="0"/>
                          <a:cs typeface="Times New Roman" pitchFamily="18" charset="0"/>
                        </a:rPr>
                        <a:t>-//-</a:t>
                      </a:r>
                      <a:endParaRPr lang="ru-RU" sz="1200" b="0" i="0" u="none" strike="noStrike">
                        <a:effectLst/>
                        <a:latin typeface="Times New Roman" pitchFamily="18" charset="0"/>
                        <a:cs typeface="Times New Roman" pitchFamily="18" charset="0"/>
                      </a:endParaRPr>
                    </a:p>
                  </a:txBody>
                  <a:tcPr marL="0" marR="0" marT="0" marB="0" anchor="ctr">
                    <a:noFill/>
                  </a:tcPr>
                </a:tc>
                <a:tc>
                  <a:txBody>
                    <a:bodyPr/>
                    <a:lstStyle/>
                    <a:p>
                      <a:pPr algn="ctr" rtl="0" fontAlgn="ctr"/>
                      <a:r>
                        <a:rPr lang="ru-RU" sz="1400" b="0" i="0" u="none" strike="noStrike" dirty="0">
                          <a:solidFill>
                            <a:srgbClr val="000000"/>
                          </a:solidFill>
                          <a:effectLst/>
                          <a:latin typeface="Times New Roman"/>
                        </a:rPr>
                        <a:t>1 499 389,48</a:t>
                      </a:r>
                    </a:p>
                  </a:txBody>
                  <a:tcPr marL="7620" marR="7620" marT="7620" marB="0" anchor="ctr">
                    <a:noFill/>
                  </a:tcPr>
                </a:tc>
                <a:tc>
                  <a:txBody>
                    <a:bodyPr/>
                    <a:lstStyle/>
                    <a:p>
                      <a:pPr algn="ctr" rtl="0" fontAlgn="ctr"/>
                      <a:r>
                        <a:rPr lang="ru-RU" sz="1400" b="0" i="0" u="none" strike="noStrike">
                          <a:solidFill>
                            <a:srgbClr val="000000"/>
                          </a:solidFill>
                          <a:effectLst/>
                          <a:latin typeface="Times New Roman"/>
                        </a:rPr>
                        <a:t>1 025 906,25</a:t>
                      </a:r>
                    </a:p>
                  </a:txBody>
                  <a:tcPr marL="7620" marR="7620" marT="7620" marB="0" anchor="ctr">
                    <a:noFill/>
                  </a:tcPr>
                </a:tc>
                <a:tc>
                  <a:txBody>
                    <a:bodyPr/>
                    <a:lstStyle/>
                    <a:p>
                      <a:pPr algn="ctr" rtl="0" fontAlgn="ctr"/>
                      <a:r>
                        <a:rPr lang="ru-RU" sz="1400" b="0" i="0" u="none" strike="noStrike" dirty="0">
                          <a:solidFill>
                            <a:srgbClr val="000000"/>
                          </a:solidFill>
                          <a:effectLst/>
                          <a:latin typeface="Times New Roman"/>
                        </a:rPr>
                        <a:t>68</a:t>
                      </a:r>
                    </a:p>
                  </a:txBody>
                  <a:tcPr marL="7620" marR="7620" marT="7620" marB="0" anchor="ctr">
                    <a:noFill/>
                  </a:tcPr>
                </a:tc>
                <a:extLst>
                  <a:ext uri="{0D108BD9-81ED-4DB2-BD59-A6C34878D82A}">
                    <a16:rowId xmlns="" xmlns:a16="http://schemas.microsoft.com/office/drawing/2014/main" val="10008"/>
                  </a:ext>
                </a:extLst>
              </a:tr>
              <a:tr h="220386">
                <a:tc>
                  <a:txBody>
                    <a:bodyPr/>
                    <a:lstStyle/>
                    <a:p>
                      <a:pPr algn="ctr" fontAlgn="ctr"/>
                      <a:r>
                        <a:rPr lang="ru-RU" sz="1200" u="none" strike="noStrike">
                          <a:effectLst/>
                          <a:latin typeface="Times New Roman" pitchFamily="18" charset="0"/>
                          <a:cs typeface="Times New Roman" pitchFamily="18" charset="0"/>
                        </a:rPr>
                        <a:t>2</a:t>
                      </a:r>
                      <a:endParaRPr lang="ru-RU" sz="1200" b="0" i="0" u="none" strike="noStrike">
                        <a:effectLst/>
                        <a:latin typeface="Times New Roman" pitchFamily="18" charset="0"/>
                        <a:cs typeface="Times New Roman" pitchFamily="18" charset="0"/>
                      </a:endParaRPr>
                    </a:p>
                  </a:txBody>
                  <a:tcPr marL="0" marR="0" marT="0" marB="0" anchor="ctr">
                    <a:noFill/>
                  </a:tcPr>
                </a:tc>
                <a:tc>
                  <a:txBody>
                    <a:bodyPr/>
                    <a:lstStyle/>
                    <a:p>
                      <a:pPr algn="l" fontAlgn="ctr"/>
                      <a:r>
                        <a:rPr lang="en-US" sz="1400" u="none" strike="noStrike" dirty="0" smtClean="0">
                          <a:effectLst/>
                          <a:latin typeface="Times New Roman" pitchFamily="18" charset="0"/>
                          <a:cs typeface="Times New Roman" pitchFamily="18" charset="0"/>
                        </a:rPr>
                        <a:t>Labor costs, total, incl.</a:t>
                      </a:r>
                      <a:endParaRPr lang="ru-RU" sz="14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ru-RU" sz="1200" u="none" strike="noStrike">
                          <a:effectLst/>
                          <a:latin typeface="Times New Roman" pitchFamily="18" charset="0"/>
                          <a:cs typeface="Times New Roman" pitchFamily="18" charset="0"/>
                        </a:rPr>
                        <a:t>-//-</a:t>
                      </a:r>
                      <a:endParaRPr lang="ru-RU" sz="1200" b="0" i="0" u="none" strike="noStrike">
                        <a:effectLst/>
                        <a:latin typeface="Times New Roman" pitchFamily="18" charset="0"/>
                        <a:cs typeface="Times New Roman" pitchFamily="18" charset="0"/>
                      </a:endParaRPr>
                    </a:p>
                  </a:txBody>
                  <a:tcPr marL="0" marR="0" marT="0" marB="0" anchor="ctr">
                    <a:noFill/>
                  </a:tcPr>
                </a:tc>
                <a:tc>
                  <a:txBody>
                    <a:bodyPr/>
                    <a:lstStyle/>
                    <a:p>
                      <a:pPr algn="ctr" rtl="0" fontAlgn="ctr"/>
                      <a:r>
                        <a:rPr lang="ru-RU" sz="1400" b="0" i="0" u="none" strike="noStrike" dirty="0">
                          <a:solidFill>
                            <a:srgbClr val="000000"/>
                          </a:solidFill>
                          <a:effectLst/>
                          <a:latin typeface="Times New Roman"/>
                        </a:rPr>
                        <a:t>282 702,52</a:t>
                      </a:r>
                    </a:p>
                  </a:txBody>
                  <a:tcPr marL="7620" marR="7620" marT="7620" marB="0" anchor="ctr">
                    <a:noFill/>
                  </a:tcPr>
                </a:tc>
                <a:tc>
                  <a:txBody>
                    <a:bodyPr/>
                    <a:lstStyle/>
                    <a:p>
                      <a:pPr algn="ctr" rtl="0" fontAlgn="ctr"/>
                      <a:r>
                        <a:rPr lang="ru-RU" sz="1400" b="0" i="0" u="none" strike="noStrike" dirty="0">
                          <a:solidFill>
                            <a:srgbClr val="000000"/>
                          </a:solidFill>
                          <a:effectLst/>
                          <a:latin typeface="Times New Roman"/>
                        </a:rPr>
                        <a:t>238 196,45</a:t>
                      </a:r>
                    </a:p>
                  </a:txBody>
                  <a:tcPr marL="9525" marR="9525" marT="9525" marB="0" anchor="ctr">
                    <a:noFill/>
                  </a:tcPr>
                </a:tc>
                <a:tc>
                  <a:txBody>
                    <a:bodyPr/>
                    <a:lstStyle/>
                    <a:p>
                      <a:pPr algn="ctr" rtl="0" fontAlgn="ctr"/>
                      <a:r>
                        <a:rPr lang="ru-RU" sz="1400" b="0" i="0" u="none" strike="noStrike" dirty="0" smtClean="0">
                          <a:solidFill>
                            <a:srgbClr val="000000"/>
                          </a:solidFill>
                          <a:effectLst/>
                          <a:latin typeface="Times New Roman"/>
                        </a:rPr>
                        <a:t>84</a:t>
                      </a:r>
                      <a:endParaRPr lang="ru-RU" sz="1400" b="0" i="0" u="none" strike="noStrike" dirty="0">
                        <a:solidFill>
                          <a:srgbClr val="000000"/>
                        </a:solidFill>
                        <a:effectLst/>
                        <a:latin typeface="Times New Roman"/>
                      </a:endParaRPr>
                    </a:p>
                  </a:txBody>
                  <a:tcPr marL="7620" marR="7620" marT="7620" marB="0" anchor="ctr">
                    <a:noFill/>
                  </a:tcPr>
                </a:tc>
                <a:extLst>
                  <a:ext uri="{0D108BD9-81ED-4DB2-BD59-A6C34878D82A}">
                    <a16:rowId xmlns="" xmlns:a16="http://schemas.microsoft.com/office/drawing/2014/main" val="10009"/>
                  </a:ext>
                </a:extLst>
              </a:tr>
              <a:tr h="220386">
                <a:tc>
                  <a:txBody>
                    <a:bodyPr/>
                    <a:lstStyle/>
                    <a:p>
                      <a:pPr algn="ctr" fontAlgn="ctr"/>
                      <a:r>
                        <a:rPr lang="ru-RU" sz="1200" u="none" strike="noStrike" dirty="0">
                          <a:effectLst/>
                          <a:latin typeface="Times New Roman" pitchFamily="18" charset="0"/>
                          <a:cs typeface="Times New Roman" pitchFamily="18" charset="0"/>
                        </a:rPr>
                        <a:t>2.1</a:t>
                      </a:r>
                      <a:endParaRPr lang="ru-RU" sz="1200" b="0" i="0" u="none" strike="noStrike" dirty="0">
                        <a:effectLst/>
                        <a:latin typeface="Times New Roman" pitchFamily="18" charset="0"/>
                        <a:cs typeface="Times New Roman" pitchFamily="18" charset="0"/>
                      </a:endParaRPr>
                    </a:p>
                  </a:txBody>
                  <a:tcPr marL="0" marR="0" marT="0" marB="0" anchor="ctr">
                    <a:noFill/>
                  </a:tcPr>
                </a:tc>
                <a:tc>
                  <a:txBody>
                    <a:bodyPr/>
                    <a:lstStyle/>
                    <a:p>
                      <a:pPr algn="l" fontAlgn="ctr"/>
                      <a:r>
                        <a:rPr lang="en-US" sz="1400" u="none" strike="noStrike" dirty="0" smtClean="0">
                          <a:effectLst/>
                          <a:latin typeface="Times New Roman" pitchFamily="18" charset="0"/>
                          <a:cs typeface="Times New Roman" pitchFamily="18" charset="0"/>
                        </a:rPr>
                        <a:t>salary</a:t>
                      </a:r>
                      <a:endParaRPr lang="ru-RU" sz="14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ru-RU" sz="1200" u="none" strike="noStrike">
                          <a:effectLst/>
                          <a:latin typeface="Times New Roman" pitchFamily="18" charset="0"/>
                          <a:cs typeface="Times New Roman" pitchFamily="18" charset="0"/>
                        </a:rPr>
                        <a:t>-//-</a:t>
                      </a:r>
                      <a:endParaRPr lang="ru-RU" sz="1200" b="0" i="0" u="none" strike="noStrike">
                        <a:effectLst/>
                        <a:latin typeface="Times New Roman" pitchFamily="18" charset="0"/>
                        <a:cs typeface="Times New Roman" pitchFamily="18" charset="0"/>
                      </a:endParaRPr>
                    </a:p>
                  </a:txBody>
                  <a:tcPr marL="0" marR="0" marT="0" marB="0" anchor="ctr">
                    <a:noFill/>
                  </a:tcPr>
                </a:tc>
                <a:tc>
                  <a:txBody>
                    <a:bodyPr/>
                    <a:lstStyle/>
                    <a:p>
                      <a:pPr algn="ctr" rtl="0" fontAlgn="ctr"/>
                      <a:r>
                        <a:rPr lang="ru-RU" sz="1400" b="0" i="0" u="none" strike="noStrike" dirty="0">
                          <a:solidFill>
                            <a:srgbClr val="000000"/>
                          </a:solidFill>
                          <a:effectLst/>
                          <a:latin typeface="Times New Roman"/>
                        </a:rPr>
                        <a:t>255 723,66</a:t>
                      </a:r>
                    </a:p>
                  </a:txBody>
                  <a:tcPr marL="7620" marR="7620" marT="7620" marB="0" anchor="ctr">
                    <a:noFill/>
                  </a:tcPr>
                </a:tc>
                <a:tc>
                  <a:txBody>
                    <a:bodyPr/>
                    <a:lstStyle/>
                    <a:p>
                      <a:pPr algn="ctr" rtl="0" fontAlgn="ctr"/>
                      <a:r>
                        <a:rPr lang="ru-RU" sz="1400" b="0" i="0" u="none" strike="noStrike">
                          <a:solidFill>
                            <a:srgbClr val="000000"/>
                          </a:solidFill>
                          <a:effectLst/>
                          <a:latin typeface="Times New Roman"/>
                        </a:rPr>
                        <a:t>212 501,73</a:t>
                      </a:r>
                    </a:p>
                  </a:txBody>
                  <a:tcPr marL="9525" marR="9525" marT="9525" marB="0" anchor="ctr">
                    <a:noFill/>
                  </a:tcPr>
                </a:tc>
                <a:tc>
                  <a:txBody>
                    <a:bodyPr/>
                    <a:lstStyle/>
                    <a:p>
                      <a:pPr algn="ctr" rtl="0" fontAlgn="ctr"/>
                      <a:r>
                        <a:rPr lang="ru-RU" sz="1400" b="0" i="0" u="none" strike="noStrike" dirty="0" smtClean="0">
                          <a:solidFill>
                            <a:srgbClr val="000000"/>
                          </a:solidFill>
                          <a:effectLst/>
                          <a:latin typeface="Times New Roman"/>
                        </a:rPr>
                        <a:t>83</a:t>
                      </a:r>
                      <a:endParaRPr lang="ru-RU" sz="1400" b="0" i="0" u="none" strike="noStrike" dirty="0">
                        <a:solidFill>
                          <a:srgbClr val="000000"/>
                        </a:solidFill>
                        <a:effectLst/>
                        <a:latin typeface="Times New Roman"/>
                      </a:endParaRPr>
                    </a:p>
                  </a:txBody>
                  <a:tcPr marL="7620" marR="7620" marT="7620" marB="0" anchor="ctr">
                    <a:noFill/>
                  </a:tcPr>
                </a:tc>
                <a:extLst>
                  <a:ext uri="{0D108BD9-81ED-4DB2-BD59-A6C34878D82A}">
                    <a16:rowId xmlns="" xmlns:a16="http://schemas.microsoft.com/office/drawing/2014/main" val="10011"/>
                  </a:ext>
                </a:extLst>
              </a:tr>
              <a:tr h="220386">
                <a:tc>
                  <a:txBody>
                    <a:bodyPr/>
                    <a:lstStyle/>
                    <a:p>
                      <a:pPr algn="ctr" fontAlgn="ctr"/>
                      <a:r>
                        <a:rPr lang="ru-RU" sz="1200" u="none" strike="noStrike">
                          <a:effectLst/>
                          <a:latin typeface="Times New Roman" pitchFamily="18" charset="0"/>
                          <a:cs typeface="Times New Roman" pitchFamily="18" charset="0"/>
                        </a:rPr>
                        <a:t>2.2</a:t>
                      </a:r>
                      <a:endParaRPr lang="ru-RU" sz="1200" b="0" i="0" u="none" strike="noStrike">
                        <a:effectLst/>
                        <a:latin typeface="Times New Roman" pitchFamily="18" charset="0"/>
                        <a:cs typeface="Times New Roman" pitchFamily="18" charset="0"/>
                      </a:endParaRPr>
                    </a:p>
                  </a:txBody>
                  <a:tcPr marL="0" marR="0" marT="0" marB="0" anchor="ctr">
                    <a:noFill/>
                  </a:tcPr>
                </a:tc>
                <a:tc>
                  <a:txBody>
                    <a:bodyPr/>
                    <a:lstStyle/>
                    <a:p>
                      <a:pPr algn="l" fontAlgn="ctr"/>
                      <a:r>
                        <a:rPr lang="en-US" sz="1400" u="none" strike="noStrike" dirty="0" smtClean="0">
                          <a:effectLst/>
                          <a:latin typeface="Times New Roman" pitchFamily="18" charset="0"/>
                          <a:cs typeface="Times New Roman" pitchFamily="18" charset="0"/>
                        </a:rPr>
                        <a:t>social tax </a:t>
                      </a:r>
                      <a:endParaRPr lang="ru-RU" sz="14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ru-RU" sz="1200" u="none" strike="noStrike" dirty="0">
                          <a:effectLst/>
                          <a:latin typeface="Times New Roman" pitchFamily="18" charset="0"/>
                          <a:cs typeface="Times New Roman" pitchFamily="18" charset="0"/>
                        </a:rPr>
                        <a:t>-//-</a:t>
                      </a:r>
                      <a:endParaRPr lang="ru-RU" sz="1200" b="0" i="0" u="none" strike="noStrike" dirty="0">
                        <a:effectLst/>
                        <a:latin typeface="Times New Roman" pitchFamily="18" charset="0"/>
                        <a:cs typeface="Times New Roman" pitchFamily="18" charset="0"/>
                      </a:endParaRPr>
                    </a:p>
                  </a:txBody>
                  <a:tcPr marL="0" marR="0" marT="0" marB="0" anchor="ctr">
                    <a:noFill/>
                  </a:tcPr>
                </a:tc>
                <a:tc>
                  <a:txBody>
                    <a:bodyPr/>
                    <a:lstStyle/>
                    <a:p>
                      <a:pPr algn="ctr" rtl="0" fontAlgn="ctr"/>
                      <a:r>
                        <a:rPr lang="ru-RU" sz="1400" b="0" i="0" u="none" strike="noStrike" dirty="0">
                          <a:solidFill>
                            <a:srgbClr val="000000"/>
                          </a:solidFill>
                          <a:effectLst/>
                          <a:latin typeface="Times New Roman"/>
                        </a:rPr>
                        <a:t>21 864,39</a:t>
                      </a:r>
                    </a:p>
                  </a:txBody>
                  <a:tcPr marL="7620" marR="7620" marT="7620" marB="0" anchor="ctr">
                    <a:noFill/>
                  </a:tcPr>
                </a:tc>
                <a:tc>
                  <a:txBody>
                    <a:bodyPr/>
                    <a:lstStyle/>
                    <a:p>
                      <a:pPr algn="ctr" rtl="0" fontAlgn="ctr"/>
                      <a:r>
                        <a:rPr lang="ru-RU" sz="1400" b="0" i="0" u="none" strike="noStrike">
                          <a:solidFill>
                            <a:srgbClr val="000000"/>
                          </a:solidFill>
                          <a:effectLst/>
                          <a:latin typeface="Times New Roman"/>
                        </a:rPr>
                        <a:t>21 444,68</a:t>
                      </a:r>
                    </a:p>
                  </a:txBody>
                  <a:tcPr marL="9525" marR="9525" marT="9525" marB="0" anchor="ctr">
                    <a:noFill/>
                  </a:tcPr>
                </a:tc>
                <a:tc>
                  <a:txBody>
                    <a:bodyPr/>
                    <a:lstStyle/>
                    <a:p>
                      <a:pPr algn="ctr" rtl="0" fontAlgn="ctr"/>
                      <a:r>
                        <a:rPr lang="ru-RU" sz="1400" b="0" i="0" u="none" strike="noStrike" dirty="0" smtClean="0">
                          <a:solidFill>
                            <a:srgbClr val="000000"/>
                          </a:solidFill>
                          <a:effectLst/>
                          <a:latin typeface="Times New Roman"/>
                        </a:rPr>
                        <a:t>98</a:t>
                      </a:r>
                      <a:endParaRPr lang="ru-RU" sz="1400" b="0" i="0" u="none" strike="noStrike" dirty="0">
                        <a:solidFill>
                          <a:srgbClr val="000000"/>
                        </a:solidFill>
                        <a:effectLst/>
                        <a:latin typeface="Times New Roman"/>
                      </a:endParaRPr>
                    </a:p>
                  </a:txBody>
                  <a:tcPr marL="7620" marR="7620" marT="7620" marB="0" anchor="ctr">
                    <a:noFill/>
                  </a:tcPr>
                </a:tc>
                <a:extLst>
                  <a:ext uri="{0D108BD9-81ED-4DB2-BD59-A6C34878D82A}">
                    <a16:rowId xmlns="" xmlns:a16="http://schemas.microsoft.com/office/drawing/2014/main" val="10012"/>
                  </a:ext>
                </a:extLst>
              </a:tr>
              <a:tr h="220386">
                <a:tc>
                  <a:txBody>
                    <a:bodyPr/>
                    <a:lstStyle/>
                    <a:p>
                      <a:pPr algn="ctr" fontAlgn="ctr"/>
                      <a:r>
                        <a:rPr lang="ru-RU" sz="1200" b="0" i="0" u="none" strike="noStrike" dirty="0" smtClean="0">
                          <a:effectLst/>
                          <a:latin typeface="Times New Roman" pitchFamily="18" charset="0"/>
                          <a:cs typeface="Times New Roman" pitchFamily="18" charset="0"/>
                        </a:rPr>
                        <a:t>2.3</a:t>
                      </a:r>
                      <a:endParaRPr lang="ru-RU" sz="1200" b="0" i="0" u="none" strike="noStrike" dirty="0">
                        <a:effectLst/>
                        <a:latin typeface="Times New Roman" pitchFamily="18" charset="0"/>
                        <a:cs typeface="Times New Roman" pitchFamily="18" charset="0"/>
                      </a:endParaRPr>
                    </a:p>
                  </a:txBody>
                  <a:tcPr marL="0" marR="0" marT="0" marB="0" anchor="ctr">
                    <a:noFill/>
                  </a:tcPr>
                </a:tc>
                <a:tc>
                  <a:txBody>
                    <a:bodyPr/>
                    <a:lstStyle/>
                    <a:p>
                      <a:pPr algn="l" rtl="0" fontAlgn="ctr"/>
                      <a:r>
                        <a:rPr lang="en-US" sz="1400" b="0" i="0" u="none" strike="noStrike" dirty="0" smtClean="0">
                          <a:solidFill>
                            <a:srgbClr val="000000"/>
                          </a:solidFill>
                          <a:effectLst/>
                          <a:latin typeface="Times New Roman"/>
                        </a:rPr>
                        <a:t>Compulsory social health insurance</a:t>
                      </a:r>
                      <a:endParaRPr lang="ru-RU" sz="1400" b="0" i="0" u="none" strike="noStrike" dirty="0">
                        <a:solidFill>
                          <a:srgbClr val="000000"/>
                        </a:solidFill>
                        <a:effectLst/>
                        <a:latin typeface="Times New Roman"/>
                      </a:endParaRPr>
                    </a:p>
                  </a:txBody>
                  <a:tcPr marL="0" marR="0" marT="0" marB="0" anchor="ctr">
                    <a:noFill/>
                  </a:tcPr>
                </a:tc>
                <a:tc>
                  <a:txBody>
                    <a:bodyPr/>
                    <a:lstStyle/>
                    <a:p>
                      <a:pPr algn="ctr" fontAlgn="ctr"/>
                      <a:endParaRPr lang="ru-RU" sz="1200" b="0" i="0" u="none" strike="noStrike" dirty="0">
                        <a:effectLst/>
                        <a:latin typeface="Times New Roman" pitchFamily="18" charset="0"/>
                        <a:cs typeface="Times New Roman" pitchFamily="18" charset="0"/>
                      </a:endParaRPr>
                    </a:p>
                  </a:txBody>
                  <a:tcPr marL="0" marR="0" marT="0" marB="0" anchor="ctr">
                    <a:noFill/>
                  </a:tcPr>
                </a:tc>
                <a:tc>
                  <a:txBody>
                    <a:bodyPr/>
                    <a:lstStyle/>
                    <a:p>
                      <a:pPr algn="ctr" rtl="0" fontAlgn="ctr"/>
                      <a:r>
                        <a:rPr lang="ru-RU" sz="1400" b="0" i="0" u="none" strike="noStrike" dirty="0">
                          <a:solidFill>
                            <a:srgbClr val="000000"/>
                          </a:solidFill>
                          <a:effectLst/>
                          <a:latin typeface="Times New Roman"/>
                        </a:rPr>
                        <a:t>5 114,47</a:t>
                      </a:r>
                    </a:p>
                  </a:txBody>
                  <a:tcPr marL="7620" marR="7620" marT="7620" marB="0" anchor="ctr">
                    <a:noFill/>
                  </a:tcPr>
                </a:tc>
                <a:tc>
                  <a:txBody>
                    <a:bodyPr/>
                    <a:lstStyle/>
                    <a:p>
                      <a:pPr algn="ctr" rtl="0" fontAlgn="ctr"/>
                      <a:r>
                        <a:rPr lang="ru-RU" sz="1400" b="0" i="0" u="none" strike="noStrike" dirty="0">
                          <a:solidFill>
                            <a:srgbClr val="000000"/>
                          </a:solidFill>
                          <a:effectLst/>
                          <a:latin typeface="Times New Roman"/>
                        </a:rPr>
                        <a:t>4 250,03</a:t>
                      </a:r>
                    </a:p>
                  </a:txBody>
                  <a:tcPr marL="9525" marR="9525" marT="9525" marB="0" anchor="ctr">
                    <a:noFill/>
                  </a:tcPr>
                </a:tc>
                <a:tc>
                  <a:txBody>
                    <a:bodyPr/>
                    <a:lstStyle/>
                    <a:p>
                      <a:pPr algn="ctr" rtl="0" fontAlgn="ctr"/>
                      <a:r>
                        <a:rPr lang="ru-RU" sz="1400" b="0" i="0" u="none" strike="noStrike" dirty="0" smtClean="0">
                          <a:solidFill>
                            <a:srgbClr val="000000"/>
                          </a:solidFill>
                          <a:effectLst/>
                          <a:latin typeface="Times New Roman"/>
                        </a:rPr>
                        <a:t>83</a:t>
                      </a:r>
                      <a:endParaRPr lang="ru-RU" sz="1400" b="0" i="0" u="none" strike="noStrike" dirty="0">
                        <a:solidFill>
                          <a:srgbClr val="000000"/>
                        </a:solidFill>
                        <a:effectLst/>
                        <a:latin typeface="Times New Roman"/>
                      </a:endParaRPr>
                    </a:p>
                  </a:txBody>
                  <a:tcPr marL="7620" marR="7620" marT="7620" marB="0" anchor="ctr">
                    <a:noFill/>
                  </a:tcPr>
                </a:tc>
              </a:tr>
              <a:tr h="425572">
                <a:tc>
                  <a:txBody>
                    <a:bodyPr/>
                    <a:lstStyle/>
                    <a:p>
                      <a:pPr algn="ctr" fontAlgn="ctr"/>
                      <a:r>
                        <a:rPr lang="ru-RU" sz="1200" u="none" strike="noStrike">
                          <a:effectLst/>
                          <a:latin typeface="Times New Roman" pitchFamily="18" charset="0"/>
                          <a:cs typeface="Times New Roman" pitchFamily="18" charset="0"/>
                        </a:rPr>
                        <a:t>3</a:t>
                      </a:r>
                      <a:endParaRPr lang="ru-RU" sz="1200" b="0" i="0" u="none" strike="noStrike">
                        <a:effectLst/>
                        <a:latin typeface="Times New Roman" pitchFamily="18" charset="0"/>
                        <a:cs typeface="Times New Roman" pitchFamily="18" charset="0"/>
                      </a:endParaRPr>
                    </a:p>
                  </a:txBody>
                  <a:tcPr marL="0" marR="0" marT="0" marB="0" anchor="ctr">
                    <a:noFill/>
                  </a:tcPr>
                </a:tc>
                <a:tc>
                  <a:txBody>
                    <a:bodyPr/>
                    <a:lstStyle/>
                    <a:p>
                      <a:pPr algn="l" fontAlgn="ctr"/>
                      <a:r>
                        <a:rPr lang="en-US" sz="1400" u="none" strike="noStrike" dirty="0" smtClean="0">
                          <a:effectLst/>
                          <a:latin typeface="Times New Roman" pitchFamily="18" charset="0"/>
                          <a:cs typeface="Times New Roman" pitchFamily="18" charset="0"/>
                        </a:rPr>
                        <a:t>Depreciation of fixed and intangible assets</a:t>
                      </a:r>
                      <a:endParaRPr lang="ru-RU" sz="14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ru-RU" sz="1200" u="none" strike="noStrike" dirty="0">
                          <a:effectLst/>
                          <a:latin typeface="Times New Roman" pitchFamily="18" charset="0"/>
                          <a:cs typeface="Times New Roman" pitchFamily="18" charset="0"/>
                        </a:rPr>
                        <a:t>-//-</a:t>
                      </a:r>
                      <a:endParaRPr lang="ru-RU" sz="1200" b="0" i="0" u="none" strike="noStrike" dirty="0">
                        <a:effectLst/>
                        <a:latin typeface="Times New Roman" pitchFamily="18" charset="0"/>
                        <a:cs typeface="Times New Roman" pitchFamily="18" charset="0"/>
                      </a:endParaRPr>
                    </a:p>
                  </a:txBody>
                  <a:tcPr marL="0" marR="0" marT="0" marB="0" anchor="ctr">
                    <a:noFill/>
                  </a:tcPr>
                </a:tc>
                <a:tc>
                  <a:txBody>
                    <a:bodyPr/>
                    <a:lstStyle/>
                    <a:p>
                      <a:pPr algn="ctr" rtl="0" fontAlgn="ctr"/>
                      <a:r>
                        <a:rPr lang="ru-RU" sz="1400" b="0" i="0" u="none" strike="noStrike" dirty="0">
                          <a:solidFill>
                            <a:srgbClr val="000000"/>
                          </a:solidFill>
                          <a:effectLst/>
                          <a:latin typeface="Times New Roman"/>
                        </a:rPr>
                        <a:t>40 </a:t>
                      </a:r>
                      <a:r>
                        <a:rPr lang="ru-RU" sz="1400" b="0" i="0" u="none" strike="noStrike" dirty="0" smtClean="0">
                          <a:solidFill>
                            <a:srgbClr val="000000"/>
                          </a:solidFill>
                          <a:effectLst/>
                          <a:latin typeface="Times New Roman"/>
                        </a:rPr>
                        <a:t>695</a:t>
                      </a:r>
                      <a:endParaRPr lang="ru-RU" sz="1400" b="0" i="0" u="none" strike="noStrike" dirty="0">
                        <a:solidFill>
                          <a:srgbClr val="000000"/>
                        </a:solidFill>
                        <a:effectLst/>
                        <a:latin typeface="Times New Roman"/>
                      </a:endParaRPr>
                    </a:p>
                  </a:txBody>
                  <a:tcPr marL="7620" marR="7620" marT="7620" marB="0" anchor="ctr">
                    <a:noFill/>
                  </a:tcPr>
                </a:tc>
                <a:tc>
                  <a:txBody>
                    <a:bodyPr/>
                    <a:lstStyle/>
                    <a:p>
                      <a:pPr algn="ctr" rtl="0" fontAlgn="ctr"/>
                      <a:r>
                        <a:rPr lang="ru-RU" sz="1400" b="0" i="0" u="none" strike="noStrike" dirty="0">
                          <a:solidFill>
                            <a:srgbClr val="000000"/>
                          </a:solidFill>
                          <a:effectLst/>
                          <a:latin typeface="Times New Roman"/>
                        </a:rPr>
                        <a:t>30 </a:t>
                      </a:r>
                      <a:r>
                        <a:rPr lang="ru-RU" sz="1400" b="0" i="0" u="none" strike="noStrike" dirty="0" smtClean="0">
                          <a:solidFill>
                            <a:srgbClr val="000000"/>
                          </a:solidFill>
                          <a:effectLst/>
                          <a:latin typeface="Times New Roman"/>
                        </a:rPr>
                        <a:t>481</a:t>
                      </a:r>
                      <a:endParaRPr lang="ru-RU" sz="1400" b="0" i="0" u="none" strike="noStrike" dirty="0">
                        <a:solidFill>
                          <a:srgbClr val="000000"/>
                        </a:solidFill>
                        <a:effectLst/>
                        <a:latin typeface="Times New Roman"/>
                      </a:endParaRPr>
                    </a:p>
                  </a:txBody>
                  <a:tcPr marL="7620" marR="7620" marT="7620" marB="0" anchor="ctr">
                    <a:noFill/>
                  </a:tcPr>
                </a:tc>
                <a:tc>
                  <a:txBody>
                    <a:bodyPr/>
                    <a:lstStyle/>
                    <a:p>
                      <a:pPr algn="ctr" rtl="0" fontAlgn="ctr"/>
                      <a:r>
                        <a:rPr lang="ru-RU" sz="1400" b="0" i="0" u="none" strike="noStrike" dirty="0">
                          <a:solidFill>
                            <a:srgbClr val="000000"/>
                          </a:solidFill>
                          <a:effectLst/>
                          <a:latin typeface="Times New Roman"/>
                        </a:rPr>
                        <a:t>75</a:t>
                      </a:r>
                    </a:p>
                  </a:txBody>
                  <a:tcPr marL="7620" marR="7620" marT="7620" marB="0" anchor="ctr">
                    <a:noFill/>
                  </a:tcPr>
                </a:tc>
                <a:extLst>
                  <a:ext uri="{0D108BD9-81ED-4DB2-BD59-A6C34878D82A}">
                    <a16:rowId xmlns="" xmlns:a16="http://schemas.microsoft.com/office/drawing/2014/main" val="10013"/>
                  </a:ext>
                </a:extLst>
              </a:tr>
              <a:tr h="380707">
                <a:tc>
                  <a:txBody>
                    <a:bodyPr/>
                    <a:lstStyle/>
                    <a:p>
                      <a:pPr algn="ctr" fontAlgn="ctr"/>
                      <a:r>
                        <a:rPr lang="ru-RU" sz="1200" u="none" strike="noStrike" dirty="0">
                          <a:effectLst/>
                          <a:latin typeface="Times New Roman" pitchFamily="18" charset="0"/>
                          <a:cs typeface="Times New Roman" pitchFamily="18" charset="0"/>
                        </a:rPr>
                        <a:t>4</a:t>
                      </a:r>
                      <a:endParaRPr lang="ru-RU" sz="1200" b="0" i="0" u="none" strike="noStrike" dirty="0">
                        <a:effectLst/>
                        <a:latin typeface="Times New Roman" pitchFamily="18" charset="0"/>
                        <a:cs typeface="Times New Roman" pitchFamily="18" charset="0"/>
                      </a:endParaRPr>
                    </a:p>
                  </a:txBody>
                  <a:tcPr marL="0" marR="0" marT="0" marB="0" anchor="ctr">
                    <a:noFill/>
                  </a:tcPr>
                </a:tc>
                <a:tc>
                  <a:txBody>
                    <a:bodyPr/>
                    <a:lstStyle/>
                    <a:p>
                      <a:pPr algn="l" fontAlgn="ctr"/>
                      <a:r>
                        <a:rPr lang="en-US" sz="1400" u="none" strike="noStrike" dirty="0" smtClean="0">
                          <a:effectLst/>
                          <a:latin typeface="Times New Roman" pitchFamily="18" charset="0"/>
                          <a:cs typeface="Times New Roman" pitchFamily="18" charset="0"/>
                        </a:rPr>
                        <a:t>Third party services, including:</a:t>
                      </a:r>
                      <a:endParaRPr lang="ru-RU" sz="1400" b="0" i="0" u="none" strike="noStrike" dirty="0">
                        <a:effectLst/>
                        <a:latin typeface="Times New Roman" pitchFamily="18" charset="0"/>
                        <a:cs typeface="Times New Roman" pitchFamily="18" charset="0"/>
                      </a:endParaRPr>
                    </a:p>
                  </a:txBody>
                  <a:tcPr marL="0" marR="0" marT="0" marB="0" anchor="ctr">
                    <a:noFill/>
                  </a:tcPr>
                </a:tc>
                <a:tc>
                  <a:txBody>
                    <a:bodyPr/>
                    <a:lstStyle/>
                    <a:p>
                      <a:pPr algn="ctr" fontAlgn="ctr"/>
                      <a:r>
                        <a:rPr lang="ru-RU" sz="1200" u="none" strike="noStrike" dirty="0">
                          <a:effectLst/>
                          <a:latin typeface="Times New Roman" pitchFamily="18" charset="0"/>
                          <a:cs typeface="Times New Roman" pitchFamily="18" charset="0"/>
                        </a:rPr>
                        <a:t>-//-</a:t>
                      </a:r>
                      <a:endParaRPr lang="ru-RU" sz="1200" b="0" i="0" u="none" strike="noStrike" dirty="0">
                        <a:effectLst/>
                        <a:latin typeface="Times New Roman" pitchFamily="18" charset="0"/>
                        <a:cs typeface="Times New Roman" pitchFamily="18" charset="0"/>
                      </a:endParaRPr>
                    </a:p>
                  </a:txBody>
                  <a:tcPr marL="0" marR="0" marT="0" marB="0" anchor="ctr">
                    <a:noFill/>
                  </a:tcPr>
                </a:tc>
                <a:tc>
                  <a:txBody>
                    <a:bodyPr/>
                    <a:lstStyle/>
                    <a:p>
                      <a:pPr algn="ctr" rtl="0" fontAlgn="ctr"/>
                      <a:r>
                        <a:rPr lang="ru-RU" sz="1400" b="0" i="0" u="none" strike="noStrike">
                          <a:solidFill>
                            <a:srgbClr val="000000"/>
                          </a:solidFill>
                          <a:effectLst/>
                          <a:latin typeface="Times New Roman"/>
                        </a:rPr>
                        <a:t>1829,93</a:t>
                      </a:r>
                    </a:p>
                  </a:txBody>
                  <a:tcPr marL="7620" marR="7620" marT="7620" marB="0" anchor="ctr">
                    <a:noFill/>
                  </a:tcPr>
                </a:tc>
                <a:tc>
                  <a:txBody>
                    <a:bodyPr/>
                    <a:lstStyle/>
                    <a:p>
                      <a:pPr algn="ctr" rtl="0" fontAlgn="ctr"/>
                      <a:r>
                        <a:rPr lang="ru-RU" sz="1400" b="0" i="0" u="none" strike="noStrike" dirty="0">
                          <a:solidFill>
                            <a:srgbClr val="000000"/>
                          </a:solidFill>
                          <a:effectLst/>
                          <a:latin typeface="Times New Roman"/>
                        </a:rPr>
                        <a:t>827</a:t>
                      </a:r>
                    </a:p>
                  </a:txBody>
                  <a:tcPr marL="7620" marR="7620" marT="7620" marB="0" anchor="ctr">
                    <a:noFill/>
                  </a:tcPr>
                </a:tc>
                <a:tc>
                  <a:txBody>
                    <a:bodyPr/>
                    <a:lstStyle/>
                    <a:p>
                      <a:pPr algn="ctr" rtl="0" fontAlgn="ctr"/>
                      <a:r>
                        <a:rPr lang="ru-RU" sz="1400" b="0" i="0" u="none" strike="noStrike" dirty="0">
                          <a:solidFill>
                            <a:srgbClr val="000000"/>
                          </a:solidFill>
                          <a:effectLst/>
                          <a:latin typeface="Times New Roman"/>
                        </a:rPr>
                        <a:t>45</a:t>
                      </a:r>
                    </a:p>
                  </a:txBody>
                  <a:tcPr marL="7620" marR="7620" marT="7620" marB="0" anchor="ctr">
                    <a:noFill/>
                  </a:tcPr>
                </a:tc>
                <a:extLst>
                  <a:ext uri="{0D108BD9-81ED-4DB2-BD59-A6C34878D82A}">
                    <a16:rowId xmlns="" xmlns:a16="http://schemas.microsoft.com/office/drawing/2014/main" val="10014"/>
                  </a:ext>
                </a:extLst>
              </a:tr>
              <a:tr h="220386">
                <a:tc>
                  <a:txBody>
                    <a:bodyPr/>
                    <a:lstStyle/>
                    <a:p>
                      <a:pPr algn="ctr" fontAlgn="ctr"/>
                      <a:r>
                        <a:rPr lang="ru-RU" sz="1200" u="none" strike="noStrike" dirty="0">
                          <a:effectLst/>
                          <a:latin typeface="Times New Roman" pitchFamily="18" charset="0"/>
                          <a:cs typeface="Times New Roman" pitchFamily="18" charset="0"/>
                        </a:rPr>
                        <a:t>4.1</a:t>
                      </a:r>
                      <a:endParaRPr lang="ru-RU" sz="1200" b="0" i="0" u="none" strike="noStrike" dirty="0">
                        <a:effectLst/>
                        <a:latin typeface="Times New Roman" pitchFamily="18" charset="0"/>
                        <a:cs typeface="Times New Roman" pitchFamily="18" charset="0"/>
                      </a:endParaRPr>
                    </a:p>
                  </a:txBody>
                  <a:tcPr marL="0" marR="0" marT="0" marB="0" anchor="ctr">
                    <a:noFill/>
                  </a:tcPr>
                </a:tc>
                <a:tc>
                  <a:txBody>
                    <a:bodyPr/>
                    <a:lstStyle/>
                    <a:p>
                      <a:pPr algn="l" fontAlgn="ctr"/>
                      <a:r>
                        <a:rPr lang="en-US" sz="1400" u="none" strike="noStrike" dirty="0" smtClean="0">
                          <a:effectLst/>
                          <a:latin typeface="Times New Roman" pitchFamily="18" charset="0"/>
                          <a:cs typeface="Times New Roman" pitchFamily="18" charset="0"/>
                        </a:rPr>
                        <a:t>utilities</a:t>
                      </a:r>
                      <a:endParaRPr lang="ru-RU" sz="1400" b="0" i="0" u="none" strike="noStrike" dirty="0">
                        <a:effectLst/>
                        <a:latin typeface="Times New Roman" pitchFamily="18" charset="0"/>
                        <a:cs typeface="Times New Roman" pitchFamily="18" charset="0"/>
                      </a:endParaRPr>
                    </a:p>
                  </a:txBody>
                  <a:tcPr marL="0" marR="0" marT="0" marB="0" anchor="ctr">
                    <a:noFill/>
                  </a:tcPr>
                </a:tc>
                <a:tc>
                  <a:txBody>
                    <a:bodyPr/>
                    <a:lstStyle/>
                    <a:p>
                      <a:pPr algn="ctr" fontAlgn="ctr"/>
                      <a:r>
                        <a:rPr lang="ru-RU" sz="1200" u="none" strike="noStrike">
                          <a:effectLst/>
                          <a:latin typeface="Times New Roman" pitchFamily="18" charset="0"/>
                          <a:cs typeface="Times New Roman" pitchFamily="18" charset="0"/>
                        </a:rPr>
                        <a:t>-//-</a:t>
                      </a:r>
                      <a:endParaRPr lang="ru-RU" sz="1200" b="0" i="0" u="none" strike="noStrike">
                        <a:effectLst/>
                        <a:latin typeface="Times New Roman" pitchFamily="18" charset="0"/>
                        <a:cs typeface="Times New Roman" pitchFamily="18" charset="0"/>
                      </a:endParaRPr>
                    </a:p>
                  </a:txBody>
                  <a:tcPr marL="0" marR="0" marT="0" marB="0" anchor="ctr">
                    <a:noFill/>
                  </a:tcPr>
                </a:tc>
                <a:tc>
                  <a:txBody>
                    <a:bodyPr/>
                    <a:lstStyle/>
                    <a:p>
                      <a:pPr algn="ctr" rtl="0" fontAlgn="ctr"/>
                      <a:r>
                        <a:rPr lang="ru-RU" sz="1400" b="0" i="0" u="none" strike="noStrike">
                          <a:solidFill>
                            <a:srgbClr val="000000"/>
                          </a:solidFill>
                          <a:effectLst/>
                          <a:latin typeface="Times New Roman"/>
                        </a:rPr>
                        <a:t>1 545,66</a:t>
                      </a:r>
                    </a:p>
                  </a:txBody>
                  <a:tcPr marL="7620" marR="7620" marT="7620" marB="0" anchor="ctr">
                    <a:noFill/>
                  </a:tcPr>
                </a:tc>
                <a:tc>
                  <a:txBody>
                    <a:bodyPr/>
                    <a:lstStyle/>
                    <a:p>
                      <a:pPr algn="ctr" rtl="0" fontAlgn="ctr"/>
                      <a:r>
                        <a:rPr lang="ru-RU" sz="1400" b="0" i="0" u="none" strike="noStrike" dirty="0">
                          <a:solidFill>
                            <a:srgbClr val="000000"/>
                          </a:solidFill>
                          <a:effectLst/>
                          <a:latin typeface="Times New Roman"/>
                        </a:rPr>
                        <a:t>667,22</a:t>
                      </a:r>
                    </a:p>
                  </a:txBody>
                  <a:tcPr marL="7620" marR="7620" marT="7620" marB="0" anchor="ctr">
                    <a:noFill/>
                  </a:tcPr>
                </a:tc>
                <a:tc>
                  <a:txBody>
                    <a:bodyPr/>
                    <a:lstStyle/>
                    <a:p>
                      <a:pPr algn="ctr" rtl="0" fontAlgn="ctr"/>
                      <a:r>
                        <a:rPr lang="ru-RU" sz="1400" b="0" i="0" u="none" strike="noStrike" dirty="0">
                          <a:solidFill>
                            <a:srgbClr val="000000"/>
                          </a:solidFill>
                          <a:effectLst/>
                          <a:latin typeface="Times New Roman"/>
                        </a:rPr>
                        <a:t>43</a:t>
                      </a:r>
                    </a:p>
                  </a:txBody>
                  <a:tcPr marL="7620" marR="7620" marT="7620" marB="0" anchor="ctr">
                    <a:noFill/>
                  </a:tcPr>
                </a:tc>
                <a:extLst>
                  <a:ext uri="{0D108BD9-81ED-4DB2-BD59-A6C34878D82A}">
                    <a16:rowId xmlns="" xmlns:a16="http://schemas.microsoft.com/office/drawing/2014/main" val="10016"/>
                  </a:ext>
                </a:extLst>
              </a:tr>
              <a:tr h="220386">
                <a:tc>
                  <a:txBody>
                    <a:bodyPr/>
                    <a:lstStyle/>
                    <a:p>
                      <a:pPr algn="ctr" fontAlgn="ctr"/>
                      <a:r>
                        <a:rPr lang="ru-RU" sz="1200" u="none" strike="noStrike">
                          <a:effectLst/>
                          <a:latin typeface="Times New Roman" pitchFamily="18" charset="0"/>
                          <a:cs typeface="Times New Roman" pitchFamily="18" charset="0"/>
                        </a:rPr>
                        <a:t>4.2</a:t>
                      </a:r>
                      <a:endParaRPr lang="ru-RU" sz="1200" b="0" i="0" u="none" strike="noStrike">
                        <a:effectLst/>
                        <a:latin typeface="Times New Roman" pitchFamily="18" charset="0"/>
                        <a:cs typeface="Times New Roman" pitchFamily="18" charset="0"/>
                      </a:endParaRPr>
                    </a:p>
                  </a:txBody>
                  <a:tcPr marL="0" marR="0" marT="0" marB="0" anchor="ctr">
                    <a:noFill/>
                  </a:tcPr>
                </a:tc>
                <a:tc>
                  <a:txBody>
                    <a:bodyPr/>
                    <a:lstStyle/>
                    <a:p>
                      <a:pPr algn="l" fontAlgn="ctr"/>
                      <a:r>
                        <a:rPr lang="en-US" sz="1400" u="none" strike="noStrike" dirty="0" smtClean="0">
                          <a:effectLst/>
                          <a:latin typeface="Times New Roman" pitchFamily="18" charset="0"/>
                          <a:cs typeface="Times New Roman" pitchFamily="18" charset="0"/>
                        </a:rPr>
                        <a:t>communication services</a:t>
                      </a:r>
                      <a:endParaRPr lang="ru-RU" sz="1400" b="0" i="0" u="none" strike="noStrike" dirty="0">
                        <a:effectLst/>
                        <a:latin typeface="Times New Roman" pitchFamily="18" charset="0"/>
                        <a:cs typeface="Times New Roman" pitchFamily="18" charset="0"/>
                      </a:endParaRPr>
                    </a:p>
                  </a:txBody>
                  <a:tcPr marL="0" marR="0" marT="0" marB="0" anchor="ctr">
                    <a:noFill/>
                  </a:tcPr>
                </a:tc>
                <a:tc>
                  <a:txBody>
                    <a:bodyPr/>
                    <a:lstStyle/>
                    <a:p>
                      <a:pPr algn="ctr" fontAlgn="ctr"/>
                      <a:r>
                        <a:rPr lang="ru-RU" sz="1200" u="none" strike="noStrike">
                          <a:effectLst/>
                          <a:latin typeface="Times New Roman" pitchFamily="18" charset="0"/>
                          <a:cs typeface="Times New Roman" pitchFamily="18" charset="0"/>
                        </a:rPr>
                        <a:t>-//-</a:t>
                      </a:r>
                      <a:endParaRPr lang="ru-RU" sz="1200" b="0" i="0" u="none" strike="noStrike">
                        <a:effectLst/>
                        <a:latin typeface="Times New Roman" pitchFamily="18" charset="0"/>
                        <a:cs typeface="Times New Roman" pitchFamily="18" charset="0"/>
                      </a:endParaRPr>
                    </a:p>
                  </a:txBody>
                  <a:tcPr marL="0" marR="0" marT="0" marB="0" anchor="ctr">
                    <a:noFill/>
                  </a:tcPr>
                </a:tc>
                <a:tc>
                  <a:txBody>
                    <a:bodyPr/>
                    <a:lstStyle/>
                    <a:p>
                      <a:pPr algn="ctr" rtl="0" fontAlgn="ctr"/>
                      <a:r>
                        <a:rPr lang="ru-RU" sz="1400" b="0" i="0" u="none" strike="noStrike">
                          <a:solidFill>
                            <a:srgbClr val="000000"/>
                          </a:solidFill>
                          <a:effectLst/>
                          <a:latin typeface="Times New Roman"/>
                        </a:rPr>
                        <a:t>284,27</a:t>
                      </a:r>
                    </a:p>
                  </a:txBody>
                  <a:tcPr marL="7620" marR="7620" marT="7620" marB="0" anchor="ctr">
                    <a:noFill/>
                  </a:tcPr>
                </a:tc>
                <a:tc>
                  <a:txBody>
                    <a:bodyPr/>
                    <a:lstStyle/>
                    <a:p>
                      <a:pPr algn="ctr" rtl="0" fontAlgn="ctr"/>
                      <a:r>
                        <a:rPr lang="ru-RU" sz="1400" b="0" i="0" u="none" strike="noStrike" dirty="0">
                          <a:solidFill>
                            <a:srgbClr val="000000"/>
                          </a:solidFill>
                          <a:effectLst/>
                          <a:latin typeface="Times New Roman"/>
                        </a:rPr>
                        <a:t>159,78</a:t>
                      </a:r>
                    </a:p>
                  </a:txBody>
                  <a:tcPr marL="7620" marR="7620" marT="7620" marB="0" anchor="ctr">
                    <a:noFill/>
                  </a:tcPr>
                </a:tc>
                <a:tc>
                  <a:txBody>
                    <a:bodyPr/>
                    <a:lstStyle/>
                    <a:p>
                      <a:pPr algn="ctr" rtl="0" fontAlgn="ctr"/>
                      <a:r>
                        <a:rPr lang="ru-RU" sz="1400" b="0" i="0" u="none" strike="noStrike" dirty="0">
                          <a:solidFill>
                            <a:srgbClr val="000000"/>
                          </a:solidFill>
                          <a:effectLst/>
                          <a:latin typeface="Times New Roman"/>
                        </a:rPr>
                        <a:t>56</a:t>
                      </a:r>
                    </a:p>
                  </a:txBody>
                  <a:tcPr marL="7620" marR="7620" marT="7620" marB="0" anchor="ctr">
                    <a:noFill/>
                  </a:tcPr>
                </a:tc>
                <a:extLst>
                  <a:ext uri="{0D108BD9-81ED-4DB2-BD59-A6C34878D82A}">
                    <a16:rowId xmlns="" xmlns:a16="http://schemas.microsoft.com/office/drawing/2014/main" val="10017"/>
                  </a:ext>
                </a:extLst>
              </a:tr>
              <a:tr h="220386">
                <a:tc>
                  <a:txBody>
                    <a:bodyPr/>
                    <a:lstStyle/>
                    <a:p>
                      <a:pPr algn="ctr" fontAlgn="ctr"/>
                      <a:r>
                        <a:rPr lang="en-US" sz="1200" b="1" u="none" strike="noStrike" dirty="0">
                          <a:effectLst/>
                          <a:latin typeface="Times New Roman" pitchFamily="18" charset="0"/>
                          <a:cs typeface="Times New Roman" pitchFamily="18" charset="0"/>
                        </a:rPr>
                        <a:t>II</a:t>
                      </a:r>
                      <a:endParaRPr lang="en-US" sz="1200" b="1" i="0" u="none" strike="noStrike" dirty="0">
                        <a:effectLst/>
                        <a:latin typeface="Times New Roman" pitchFamily="18" charset="0"/>
                        <a:cs typeface="Times New Roman" pitchFamily="18" charset="0"/>
                      </a:endParaRPr>
                    </a:p>
                  </a:txBody>
                  <a:tcPr marL="0" marR="0" marT="0" marB="0" anchor="ctr">
                    <a:noFill/>
                  </a:tcPr>
                </a:tc>
                <a:tc>
                  <a:txBody>
                    <a:bodyPr/>
                    <a:lstStyle/>
                    <a:p>
                      <a:pPr algn="l" fontAlgn="ctr"/>
                      <a:r>
                        <a:rPr lang="en-US" sz="1400" b="1" u="none" strike="noStrike" dirty="0" smtClean="0">
                          <a:effectLst/>
                          <a:latin typeface="Times New Roman" pitchFamily="18" charset="0"/>
                          <a:cs typeface="Times New Roman" pitchFamily="18" charset="0"/>
                        </a:rPr>
                        <a:t>Period expenses, total (taxes)</a:t>
                      </a:r>
                      <a:endParaRPr lang="ru-RU" sz="1400" b="1"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ru-RU" sz="1200" b="1" u="none" strike="noStrike">
                          <a:effectLst/>
                          <a:latin typeface="Times New Roman" pitchFamily="18" charset="0"/>
                          <a:cs typeface="Times New Roman" pitchFamily="18" charset="0"/>
                        </a:rPr>
                        <a:t>-//-</a:t>
                      </a:r>
                      <a:endParaRPr lang="ru-RU" sz="1200" b="1" i="0" u="none" strike="noStrike">
                        <a:effectLst/>
                        <a:latin typeface="Times New Roman" pitchFamily="18" charset="0"/>
                        <a:cs typeface="Times New Roman" pitchFamily="18" charset="0"/>
                      </a:endParaRPr>
                    </a:p>
                  </a:txBody>
                  <a:tcPr marL="0" marR="0" marT="0" marB="0" anchor="ctr">
                    <a:noFill/>
                  </a:tcPr>
                </a:tc>
                <a:tc>
                  <a:txBody>
                    <a:bodyPr/>
                    <a:lstStyle/>
                    <a:p>
                      <a:pPr algn="ctr" rtl="0" fontAlgn="ctr"/>
                      <a:r>
                        <a:rPr lang="ru-RU" sz="1400" b="1" i="0" u="none" strike="noStrike">
                          <a:solidFill>
                            <a:srgbClr val="000000"/>
                          </a:solidFill>
                          <a:effectLst/>
                          <a:latin typeface="Times New Roman"/>
                        </a:rPr>
                        <a:t>2 372,87</a:t>
                      </a:r>
                    </a:p>
                  </a:txBody>
                  <a:tcPr marL="7620" marR="7620" marT="7620" marB="0" anchor="ctr">
                    <a:noFill/>
                  </a:tcPr>
                </a:tc>
                <a:tc>
                  <a:txBody>
                    <a:bodyPr/>
                    <a:lstStyle/>
                    <a:p>
                      <a:pPr algn="ctr" rtl="0" fontAlgn="ctr"/>
                      <a:r>
                        <a:rPr lang="ru-RU" sz="1400" b="1" i="0" u="none" strike="noStrike" dirty="0">
                          <a:solidFill>
                            <a:srgbClr val="000000"/>
                          </a:solidFill>
                          <a:effectLst/>
                          <a:latin typeface="Times New Roman"/>
                        </a:rPr>
                        <a:t>1 769,80</a:t>
                      </a:r>
                    </a:p>
                  </a:txBody>
                  <a:tcPr marL="7620" marR="7620" marT="7620" marB="0" anchor="ctr">
                    <a:noFill/>
                  </a:tcPr>
                </a:tc>
                <a:tc>
                  <a:txBody>
                    <a:bodyPr/>
                    <a:lstStyle/>
                    <a:p>
                      <a:pPr algn="ctr" rtl="0" fontAlgn="ctr"/>
                      <a:r>
                        <a:rPr lang="ru-RU" sz="1400" b="1" i="0" u="none" strike="noStrike" dirty="0">
                          <a:solidFill>
                            <a:srgbClr val="000000"/>
                          </a:solidFill>
                          <a:effectLst/>
                          <a:latin typeface="Times New Roman"/>
                        </a:rPr>
                        <a:t>75</a:t>
                      </a:r>
                    </a:p>
                  </a:txBody>
                  <a:tcPr marL="7620" marR="7620" marT="7620" marB="0" anchor="ctr">
                    <a:noFill/>
                  </a:tcPr>
                </a:tc>
                <a:extLst>
                  <a:ext uri="{0D108BD9-81ED-4DB2-BD59-A6C34878D82A}">
                    <a16:rowId xmlns="" xmlns:a16="http://schemas.microsoft.com/office/drawing/2014/main" val="10018"/>
                  </a:ext>
                </a:extLst>
              </a:tr>
              <a:tr h="311217">
                <a:tc>
                  <a:txBody>
                    <a:bodyPr/>
                    <a:lstStyle/>
                    <a:p>
                      <a:pPr algn="ctr" fontAlgn="ctr"/>
                      <a:r>
                        <a:rPr lang="en-US" sz="1200" b="1" u="none" strike="noStrike" dirty="0">
                          <a:effectLst/>
                          <a:latin typeface="Times New Roman" pitchFamily="18" charset="0"/>
                          <a:cs typeface="Times New Roman" pitchFamily="18" charset="0"/>
                        </a:rPr>
                        <a:t>III</a:t>
                      </a:r>
                      <a:endParaRPr lang="en-US" sz="1200" b="1" i="0" u="none" strike="noStrike" dirty="0">
                        <a:effectLst/>
                        <a:latin typeface="Times New Roman" pitchFamily="18" charset="0"/>
                        <a:cs typeface="Times New Roman" pitchFamily="18" charset="0"/>
                      </a:endParaRPr>
                    </a:p>
                  </a:txBody>
                  <a:tcPr marL="0" marR="0" marT="0" marB="0" anchor="ctr">
                    <a:noFill/>
                  </a:tcPr>
                </a:tc>
                <a:tc>
                  <a:txBody>
                    <a:bodyPr/>
                    <a:lstStyle/>
                    <a:p>
                      <a:pPr algn="l" fontAlgn="ctr"/>
                      <a:r>
                        <a:rPr lang="en-US" sz="1400" b="1" u="none" strike="noStrike" dirty="0" smtClean="0">
                          <a:effectLst/>
                          <a:latin typeface="Times New Roman" pitchFamily="18" charset="0"/>
                          <a:cs typeface="Times New Roman" pitchFamily="18" charset="0"/>
                        </a:rPr>
                        <a:t>Total costs</a:t>
                      </a:r>
                      <a:endParaRPr lang="ru-RU" sz="1400" b="1"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ru-RU" sz="1200" b="1" u="none" strike="noStrike">
                          <a:effectLst/>
                          <a:latin typeface="Times New Roman" pitchFamily="18" charset="0"/>
                          <a:cs typeface="Times New Roman" pitchFamily="18" charset="0"/>
                        </a:rPr>
                        <a:t>-//-</a:t>
                      </a:r>
                      <a:endParaRPr lang="ru-RU" sz="1200" b="1" i="0" u="none" strike="noStrike">
                        <a:effectLst/>
                        <a:latin typeface="Times New Roman" pitchFamily="18" charset="0"/>
                        <a:cs typeface="Times New Roman" pitchFamily="18" charset="0"/>
                      </a:endParaRPr>
                    </a:p>
                  </a:txBody>
                  <a:tcPr marL="0" marR="0" marT="0" marB="0" anchor="ctr">
                    <a:noFill/>
                  </a:tcPr>
                </a:tc>
                <a:tc>
                  <a:txBody>
                    <a:bodyPr/>
                    <a:lstStyle/>
                    <a:p>
                      <a:pPr algn="ctr" rtl="0" fontAlgn="ctr"/>
                      <a:r>
                        <a:rPr lang="ru-RU" sz="1400" b="1" i="0" u="none" strike="noStrike">
                          <a:solidFill>
                            <a:srgbClr val="000000"/>
                          </a:solidFill>
                          <a:effectLst/>
                          <a:latin typeface="Times New Roman"/>
                        </a:rPr>
                        <a:t>1 861 175,80</a:t>
                      </a:r>
                    </a:p>
                  </a:txBody>
                  <a:tcPr marL="7620" marR="7620" marT="7620" marB="0" anchor="ctr">
                    <a:noFill/>
                  </a:tcPr>
                </a:tc>
                <a:tc>
                  <a:txBody>
                    <a:bodyPr/>
                    <a:lstStyle/>
                    <a:p>
                      <a:pPr algn="ctr" rtl="0" fontAlgn="ctr"/>
                      <a:r>
                        <a:rPr lang="ru-RU" sz="1400" b="1" i="0" u="none" strike="noStrike" dirty="0">
                          <a:solidFill>
                            <a:srgbClr val="000000"/>
                          </a:solidFill>
                          <a:effectLst/>
                          <a:latin typeface="Times New Roman"/>
                        </a:rPr>
                        <a:t>1 </a:t>
                      </a:r>
                      <a:r>
                        <a:rPr lang="ru-RU" sz="1400" b="1" i="0" u="none" strike="noStrike" dirty="0" smtClean="0">
                          <a:solidFill>
                            <a:srgbClr val="000000"/>
                          </a:solidFill>
                          <a:effectLst/>
                          <a:latin typeface="Times New Roman"/>
                        </a:rPr>
                        <a:t>310 070,50</a:t>
                      </a:r>
                      <a:endParaRPr lang="ru-RU" sz="1400" b="1" i="0" u="none" strike="noStrike" dirty="0">
                        <a:solidFill>
                          <a:srgbClr val="000000"/>
                        </a:solidFill>
                        <a:effectLst/>
                        <a:latin typeface="Times New Roman"/>
                      </a:endParaRPr>
                    </a:p>
                  </a:txBody>
                  <a:tcPr marL="7620" marR="7620" marT="7620" marB="0" anchor="ctr">
                    <a:noFill/>
                  </a:tcPr>
                </a:tc>
                <a:tc>
                  <a:txBody>
                    <a:bodyPr/>
                    <a:lstStyle/>
                    <a:p>
                      <a:pPr algn="ctr" rtl="0" fontAlgn="ctr"/>
                      <a:r>
                        <a:rPr lang="ru-RU" sz="1400" b="1" i="0" u="none" strike="noStrike" dirty="0">
                          <a:solidFill>
                            <a:srgbClr val="000000"/>
                          </a:solidFill>
                          <a:effectLst/>
                          <a:latin typeface="Times New Roman"/>
                        </a:rPr>
                        <a:t>70</a:t>
                      </a:r>
                    </a:p>
                  </a:txBody>
                  <a:tcPr marL="7620" marR="7620" marT="7620" marB="0" anchor="ctr">
                    <a:noFill/>
                  </a:tcPr>
                </a:tc>
                <a:extLst>
                  <a:ext uri="{0D108BD9-81ED-4DB2-BD59-A6C34878D82A}">
                    <a16:rowId xmlns="" xmlns:a16="http://schemas.microsoft.com/office/drawing/2014/main" val="10022"/>
                  </a:ext>
                </a:extLst>
              </a:tr>
              <a:tr h="273729">
                <a:tc>
                  <a:txBody>
                    <a:bodyPr/>
                    <a:lstStyle/>
                    <a:p>
                      <a:pPr algn="ctr" fontAlgn="ctr"/>
                      <a:r>
                        <a:rPr lang="en-US" sz="1200" b="1" u="none" strike="noStrike">
                          <a:effectLst/>
                          <a:latin typeface="Times New Roman" pitchFamily="18" charset="0"/>
                          <a:cs typeface="Times New Roman" pitchFamily="18" charset="0"/>
                        </a:rPr>
                        <a:t>IV</a:t>
                      </a:r>
                      <a:endParaRPr lang="en-US" sz="1200" b="1" i="0" u="none" strike="noStrike">
                        <a:effectLst/>
                        <a:latin typeface="Times New Roman" pitchFamily="18" charset="0"/>
                        <a:cs typeface="Times New Roman" pitchFamily="18" charset="0"/>
                      </a:endParaRPr>
                    </a:p>
                  </a:txBody>
                  <a:tcPr marL="0" marR="0" marT="0" marB="0" anchor="ctr">
                    <a:noFill/>
                  </a:tcPr>
                </a:tc>
                <a:tc>
                  <a:txBody>
                    <a:bodyPr/>
                    <a:lstStyle/>
                    <a:p>
                      <a:pPr algn="l" rtl="0" fontAlgn="ctr"/>
                      <a:r>
                        <a:rPr lang="en-US" sz="1400" b="1" i="0" u="none" strike="noStrike" dirty="0" smtClean="0">
                          <a:solidFill>
                            <a:srgbClr val="000000"/>
                          </a:solidFill>
                          <a:effectLst/>
                          <a:latin typeface="Times New Roman"/>
                        </a:rPr>
                        <a:t>Profit</a:t>
                      </a:r>
                      <a:endParaRPr lang="ru-RU" sz="1400" b="1" i="0" u="none" strike="noStrike" dirty="0">
                        <a:solidFill>
                          <a:srgbClr val="000000"/>
                        </a:solidFill>
                        <a:effectLst/>
                        <a:latin typeface="Times New Roman"/>
                      </a:endParaRPr>
                    </a:p>
                  </a:txBody>
                  <a:tcPr marL="0" marR="0" marT="0" marB="0" anchor="ctr">
                    <a:noFill/>
                  </a:tcPr>
                </a:tc>
                <a:tc>
                  <a:txBody>
                    <a:bodyPr/>
                    <a:lstStyle/>
                    <a:p>
                      <a:pPr algn="ctr" fontAlgn="ctr"/>
                      <a:r>
                        <a:rPr lang="ru-RU" sz="1200" b="1" u="none" strike="noStrike">
                          <a:effectLst/>
                          <a:latin typeface="Times New Roman" pitchFamily="18" charset="0"/>
                          <a:cs typeface="Times New Roman" pitchFamily="18" charset="0"/>
                        </a:rPr>
                        <a:t>-//-</a:t>
                      </a:r>
                      <a:endParaRPr lang="ru-RU" sz="1200" b="1" i="0" u="none" strike="noStrike">
                        <a:effectLst/>
                        <a:latin typeface="Times New Roman" pitchFamily="18" charset="0"/>
                        <a:cs typeface="Times New Roman" pitchFamily="18" charset="0"/>
                      </a:endParaRPr>
                    </a:p>
                  </a:txBody>
                  <a:tcPr marL="0" marR="0" marT="0" marB="0" anchor="ctr">
                    <a:noFill/>
                  </a:tcPr>
                </a:tc>
                <a:tc>
                  <a:txBody>
                    <a:bodyPr/>
                    <a:lstStyle/>
                    <a:p>
                      <a:pPr algn="ctr" rtl="0" fontAlgn="ctr"/>
                      <a:r>
                        <a:rPr lang="ru-RU" sz="1400" b="1" i="0" u="none" strike="noStrike" dirty="0">
                          <a:solidFill>
                            <a:srgbClr val="000000"/>
                          </a:solidFill>
                          <a:effectLst/>
                          <a:latin typeface="Times New Roman"/>
                        </a:rPr>
                        <a:t> </a:t>
                      </a:r>
                    </a:p>
                  </a:txBody>
                  <a:tcPr marL="7620" marR="7620" marT="7620" marB="0" anchor="ctr">
                    <a:noFill/>
                  </a:tcPr>
                </a:tc>
                <a:tc>
                  <a:txBody>
                    <a:bodyPr/>
                    <a:lstStyle/>
                    <a:p>
                      <a:pPr algn="ctr" rtl="0" fontAlgn="ctr"/>
                      <a:r>
                        <a:rPr lang="ru-RU" sz="1400" b="1" i="0" u="none" strike="noStrike" dirty="0" smtClean="0">
                          <a:solidFill>
                            <a:srgbClr val="000000"/>
                          </a:solidFill>
                          <a:effectLst/>
                          <a:latin typeface="Times New Roman"/>
                        </a:rPr>
                        <a:t>-312 640,50</a:t>
                      </a:r>
                      <a:endParaRPr lang="ru-RU" sz="1400" b="1" i="0" u="none" strike="noStrike" dirty="0">
                        <a:solidFill>
                          <a:srgbClr val="000000"/>
                        </a:solidFill>
                        <a:effectLst/>
                        <a:latin typeface="Times New Roman"/>
                      </a:endParaRPr>
                    </a:p>
                  </a:txBody>
                  <a:tcPr marL="7620" marR="7620" marT="7620" marB="0" anchor="ctr">
                    <a:noFill/>
                  </a:tcPr>
                </a:tc>
                <a:tc>
                  <a:txBody>
                    <a:bodyPr/>
                    <a:lstStyle/>
                    <a:p>
                      <a:pPr algn="ctr" rtl="0" fontAlgn="ctr"/>
                      <a:r>
                        <a:rPr lang="ru-RU" sz="1400" b="1" i="0" u="none" strike="noStrike" dirty="0">
                          <a:solidFill>
                            <a:srgbClr val="000000"/>
                          </a:solidFill>
                          <a:effectLst/>
                          <a:latin typeface="Times New Roman"/>
                        </a:rPr>
                        <a:t> </a:t>
                      </a:r>
                    </a:p>
                  </a:txBody>
                  <a:tcPr marL="7620" marR="7620" marT="7620" marB="0" anchor="ctr">
                    <a:noFill/>
                  </a:tcPr>
                </a:tc>
                <a:extLst>
                  <a:ext uri="{0D108BD9-81ED-4DB2-BD59-A6C34878D82A}">
                    <a16:rowId xmlns="" xmlns:a16="http://schemas.microsoft.com/office/drawing/2014/main" val="10023"/>
                  </a:ext>
                </a:extLst>
              </a:tr>
              <a:tr h="220386">
                <a:tc>
                  <a:txBody>
                    <a:bodyPr/>
                    <a:lstStyle/>
                    <a:p>
                      <a:pPr algn="ctr" fontAlgn="ctr"/>
                      <a:r>
                        <a:rPr lang="en-US" sz="1200" b="1" u="none" strike="noStrike">
                          <a:effectLst/>
                          <a:latin typeface="Times New Roman" pitchFamily="18" charset="0"/>
                          <a:cs typeface="Times New Roman" pitchFamily="18" charset="0"/>
                        </a:rPr>
                        <a:t>V</a:t>
                      </a:r>
                      <a:endParaRPr lang="en-US" sz="1200" b="1" i="0" u="none" strike="noStrike">
                        <a:effectLst/>
                        <a:latin typeface="Times New Roman" pitchFamily="18" charset="0"/>
                        <a:cs typeface="Times New Roman" pitchFamily="18" charset="0"/>
                      </a:endParaRPr>
                    </a:p>
                  </a:txBody>
                  <a:tcPr marL="0" marR="0" marT="0" marB="0" anchor="ctr">
                    <a:noFill/>
                  </a:tcPr>
                </a:tc>
                <a:tc>
                  <a:txBody>
                    <a:bodyPr/>
                    <a:lstStyle/>
                    <a:p>
                      <a:pPr algn="l" rtl="0" fontAlgn="ctr"/>
                      <a:r>
                        <a:rPr lang="en-US" sz="1400" b="1" i="0" u="none" strike="noStrike" dirty="0" smtClean="0">
                          <a:solidFill>
                            <a:srgbClr val="000000"/>
                          </a:solidFill>
                          <a:effectLst/>
                          <a:latin typeface="Times New Roman"/>
                        </a:rPr>
                        <a:t>Total</a:t>
                      </a:r>
                      <a:r>
                        <a:rPr lang="en-US" sz="1400" b="1" i="0" u="none" strike="noStrike" baseline="0" dirty="0" smtClean="0">
                          <a:solidFill>
                            <a:srgbClr val="000000"/>
                          </a:solidFill>
                          <a:effectLst/>
                          <a:latin typeface="Times New Roman"/>
                        </a:rPr>
                        <a:t> income</a:t>
                      </a:r>
                      <a:endParaRPr lang="ru-RU" sz="1400" b="1" i="0" u="none" strike="noStrike" dirty="0">
                        <a:solidFill>
                          <a:srgbClr val="000000"/>
                        </a:solidFill>
                        <a:effectLst/>
                        <a:latin typeface="Times New Roman"/>
                      </a:endParaRPr>
                    </a:p>
                  </a:txBody>
                  <a:tcPr marL="0" marR="0" marT="0" marB="0" anchor="ctr">
                    <a:noFill/>
                  </a:tcPr>
                </a:tc>
                <a:tc>
                  <a:txBody>
                    <a:bodyPr/>
                    <a:lstStyle/>
                    <a:p>
                      <a:pPr algn="ctr" fontAlgn="ctr"/>
                      <a:r>
                        <a:rPr lang="ru-RU" sz="1200" b="1" u="none" strike="noStrike">
                          <a:effectLst/>
                          <a:latin typeface="Times New Roman" pitchFamily="18" charset="0"/>
                          <a:cs typeface="Times New Roman" pitchFamily="18" charset="0"/>
                        </a:rPr>
                        <a:t>-//-</a:t>
                      </a:r>
                      <a:endParaRPr lang="ru-RU" sz="1200" b="1" i="0" u="none" strike="noStrike">
                        <a:effectLst/>
                        <a:latin typeface="Times New Roman" pitchFamily="18" charset="0"/>
                        <a:cs typeface="Times New Roman" pitchFamily="18" charset="0"/>
                      </a:endParaRPr>
                    </a:p>
                  </a:txBody>
                  <a:tcPr marL="0" marR="0" marT="0" marB="0" anchor="ctr">
                    <a:noFill/>
                  </a:tcPr>
                </a:tc>
                <a:tc>
                  <a:txBody>
                    <a:bodyPr/>
                    <a:lstStyle/>
                    <a:p>
                      <a:pPr algn="ctr" rtl="0" fontAlgn="ctr"/>
                      <a:r>
                        <a:rPr lang="ru-RU" sz="1400" b="1" i="0" u="none" strike="noStrike">
                          <a:solidFill>
                            <a:srgbClr val="000000"/>
                          </a:solidFill>
                          <a:effectLst/>
                          <a:latin typeface="Times New Roman"/>
                        </a:rPr>
                        <a:t>1 861 175,80</a:t>
                      </a:r>
                    </a:p>
                  </a:txBody>
                  <a:tcPr marL="7620" marR="7620" marT="7620" marB="0" anchor="ctr">
                    <a:noFill/>
                  </a:tcPr>
                </a:tc>
                <a:tc>
                  <a:txBody>
                    <a:bodyPr/>
                    <a:lstStyle/>
                    <a:p>
                      <a:pPr algn="ctr" rtl="0" fontAlgn="ctr"/>
                      <a:r>
                        <a:rPr lang="ru-RU" sz="1400" b="1" i="0" u="none" strike="noStrike" dirty="0">
                          <a:solidFill>
                            <a:srgbClr val="000000"/>
                          </a:solidFill>
                          <a:effectLst/>
                          <a:latin typeface="Times New Roman"/>
                        </a:rPr>
                        <a:t>997 430,00</a:t>
                      </a:r>
                    </a:p>
                  </a:txBody>
                  <a:tcPr marL="7620" marR="7620" marT="7620" marB="0" anchor="ctr">
                    <a:noFill/>
                  </a:tcPr>
                </a:tc>
                <a:tc>
                  <a:txBody>
                    <a:bodyPr/>
                    <a:lstStyle/>
                    <a:p>
                      <a:pPr algn="ctr" rtl="0" fontAlgn="ctr"/>
                      <a:r>
                        <a:rPr lang="ru-RU" sz="1400" b="1" i="0" u="none" strike="noStrike" dirty="0">
                          <a:solidFill>
                            <a:srgbClr val="000000"/>
                          </a:solidFill>
                          <a:effectLst/>
                          <a:latin typeface="Times New Roman"/>
                        </a:rPr>
                        <a:t>54</a:t>
                      </a:r>
                    </a:p>
                  </a:txBody>
                  <a:tcPr marL="7620" marR="7620" marT="7620" marB="0" anchor="ctr">
                    <a:noFill/>
                  </a:tcPr>
                </a:tc>
                <a:extLst>
                  <a:ext uri="{0D108BD9-81ED-4DB2-BD59-A6C34878D82A}">
                    <a16:rowId xmlns="" xmlns:a16="http://schemas.microsoft.com/office/drawing/2014/main" val="10024"/>
                  </a:ext>
                </a:extLst>
              </a:tr>
              <a:tr h="298629">
                <a:tc>
                  <a:txBody>
                    <a:bodyPr/>
                    <a:lstStyle/>
                    <a:p>
                      <a:pPr algn="ctr" fontAlgn="ctr"/>
                      <a:r>
                        <a:rPr lang="en-US" sz="1200" b="1" u="none" strike="noStrike">
                          <a:effectLst/>
                          <a:latin typeface="Times New Roman" pitchFamily="18" charset="0"/>
                          <a:cs typeface="Times New Roman" pitchFamily="18" charset="0"/>
                        </a:rPr>
                        <a:t>VI</a:t>
                      </a:r>
                      <a:endParaRPr lang="en-US" sz="1200" b="1" i="0" u="none" strike="noStrike">
                        <a:effectLst/>
                        <a:latin typeface="Times New Roman" pitchFamily="18" charset="0"/>
                        <a:cs typeface="Times New Roman" pitchFamily="18" charset="0"/>
                      </a:endParaRPr>
                    </a:p>
                  </a:txBody>
                  <a:tcPr marL="0" marR="0" marT="0" marB="0" anchor="ctr">
                    <a:noFill/>
                  </a:tcPr>
                </a:tc>
                <a:tc>
                  <a:txBody>
                    <a:bodyPr/>
                    <a:lstStyle/>
                    <a:p>
                      <a:pPr algn="l" rtl="0" fontAlgn="ctr"/>
                      <a:r>
                        <a:rPr lang="en-US" sz="1400" b="1" i="0" u="none" strike="noStrike" dirty="0" smtClean="0">
                          <a:solidFill>
                            <a:srgbClr val="000000"/>
                          </a:solidFill>
                          <a:effectLst/>
                          <a:latin typeface="Times New Roman"/>
                        </a:rPr>
                        <a:t>The volume of services</a:t>
                      </a:r>
                      <a:r>
                        <a:rPr lang="en-US" sz="1400" b="1" i="0" u="none" strike="noStrike" baseline="0" dirty="0" smtClean="0">
                          <a:solidFill>
                            <a:srgbClr val="000000"/>
                          </a:solidFill>
                          <a:effectLst/>
                          <a:latin typeface="Times New Roman"/>
                        </a:rPr>
                        <a:t> provided</a:t>
                      </a:r>
                      <a:r>
                        <a:rPr lang="ru-RU" sz="1400" b="1" i="0" u="none" strike="noStrike" dirty="0" smtClean="0">
                          <a:solidFill>
                            <a:srgbClr val="000000"/>
                          </a:solidFill>
                          <a:effectLst/>
                          <a:latin typeface="Times New Roman"/>
                        </a:rPr>
                        <a:t> </a:t>
                      </a:r>
                      <a:endParaRPr lang="ru-RU" sz="1400" b="1" i="0" u="none" strike="noStrike" dirty="0">
                        <a:solidFill>
                          <a:srgbClr val="000000"/>
                        </a:solidFill>
                        <a:effectLst/>
                        <a:latin typeface="Times New Roman"/>
                      </a:endParaRPr>
                    </a:p>
                  </a:txBody>
                  <a:tcPr marL="0" marR="0" marT="0" marB="0" anchor="ctr">
                    <a:noFill/>
                  </a:tcPr>
                </a:tc>
                <a:tc>
                  <a:txBody>
                    <a:bodyPr/>
                    <a:lstStyle/>
                    <a:p>
                      <a:pPr algn="ctr" fontAlgn="ctr"/>
                      <a:r>
                        <a:rPr lang="en-US" sz="1400" b="1" u="none" strike="noStrike" dirty="0" smtClean="0">
                          <a:effectLst/>
                          <a:latin typeface="Times New Roman" pitchFamily="18" charset="0"/>
                          <a:cs typeface="Times New Roman" pitchFamily="18" charset="0"/>
                        </a:rPr>
                        <a:t>thousand kWh</a:t>
                      </a:r>
                      <a:endParaRPr lang="ru-RU" sz="1400" b="1" i="0" u="none" strike="noStrike" dirty="0">
                        <a:effectLst/>
                        <a:latin typeface="Times New Roman" pitchFamily="18" charset="0"/>
                        <a:cs typeface="Times New Roman" pitchFamily="18" charset="0"/>
                      </a:endParaRPr>
                    </a:p>
                  </a:txBody>
                  <a:tcPr marL="0" marR="0" marT="0" marB="0" anchor="ctr">
                    <a:noFill/>
                  </a:tcPr>
                </a:tc>
                <a:tc>
                  <a:txBody>
                    <a:bodyPr/>
                    <a:lstStyle/>
                    <a:p>
                      <a:pPr algn="ctr" rtl="0" fontAlgn="ctr"/>
                      <a:r>
                        <a:rPr lang="ru-RU" sz="1400" b="1" i="0" u="none" strike="noStrike">
                          <a:solidFill>
                            <a:srgbClr val="000000"/>
                          </a:solidFill>
                          <a:effectLst/>
                          <a:latin typeface="Times New Roman"/>
                        </a:rPr>
                        <a:t>1 018 207,99</a:t>
                      </a:r>
                    </a:p>
                  </a:txBody>
                  <a:tcPr marL="7620" marR="7620" marT="7620" marB="0" anchor="ctr">
                    <a:noFill/>
                  </a:tcPr>
                </a:tc>
                <a:tc>
                  <a:txBody>
                    <a:bodyPr/>
                    <a:lstStyle/>
                    <a:p>
                      <a:pPr algn="ctr" rtl="0" fontAlgn="ctr"/>
                      <a:r>
                        <a:rPr lang="ru-RU" sz="1400" b="1" i="0" u="none" strike="noStrike" dirty="0">
                          <a:solidFill>
                            <a:srgbClr val="000000"/>
                          </a:solidFill>
                          <a:effectLst/>
                          <a:latin typeface="Times New Roman"/>
                        </a:rPr>
                        <a:t>545 044,51</a:t>
                      </a:r>
                    </a:p>
                  </a:txBody>
                  <a:tcPr marL="7620" marR="7620" marT="7620" marB="0" anchor="ctr">
                    <a:noFill/>
                  </a:tcPr>
                </a:tc>
                <a:tc>
                  <a:txBody>
                    <a:bodyPr/>
                    <a:lstStyle/>
                    <a:p>
                      <a:pPr algn="ctr" rtl="0" fontAlgn="ctr"/>
                      <a:r>
                        <a:rPr lang="ru-RU" sz="1400" b="1" i="0" u="none" strike="noStrike" dirty="0">
                          <a:solidFill>
                            <a:srgbClr val="000000"/>
                          </a:solidFill>
                          <a:effectLst/>
                          <a:latin typeface="Times New Roman"/>
                        </a:rPr>
                        <a:t>54</a:t>
                      </a:r>
                    </a:p>
                  </a:txBody>
                  <a:tcPr marL="7620" marR="7620" marT="7620" marB="0" anchor="ctr">
                    <a:noFill/>
                  </a:tcPr>
                </a:tc>
                <a:extLst>
                  <a:ext uri="{0D108BD9-81ED-4DB2-BD59-A6C34878D82A}">
                    <a16:rowId xmlns="" xmlns:a16="http://schemas.microsoft.com/office/drawing/2014/main" val="10025"/>
                  </a:ext>
                </a:extLst>
              </a:tr>
              <a:tr h="220386">
                <a:tc rowSpan="2">
                  <a:txBody>
                    <a:bodyPr/>
                    <a:lstStyle/>
                    <a:p>
                      <a:pPr algn="ctr" fontAlgn="ctr"/>
                      <a:r>
                        <a:rPr lang="en-US" sz="1200" b="1" u="none" strike="noStrike" dirty="0">
                          <a:effectLst/>
                          <a:latin typeface="Times New Roman" pitchFamily="18" charset="0"/>
                          <a:cs typeface="Times New Roman" pitchFamily="18" charset="0"/>
                        </a:rPr>
                        <a:t>VII</a:t>
                      </a:r>
                      <a:endParaRPr lang="en-US" sz="1200" b="1" i="0" u="none" strike="noStrike" dirty="0">
                        <a:effectLst/>
                        <a:latin typeface="Times New Roman" pitchFamily="18" charset="0"/>
                        <a:cs typeface="Times New Roman" pitchFamily="18" charset="0"/>
                      </a:endParaRPr>
                    </a:p>
                  </a:txBody>
                  <a:tcPr marL="0" marR="0" marT="0" marB="0" anchor="ctr">
                    <a:noFill/>
                  </a:tcPr>
                </a:tc>
                <a:tc rowSpan="2">
                  <a:txBody>
                    <a:bodyPr/>
                    <a:lstStyle/>
                    <a:p>
                      <a:pPr algn="l" fontAlgn="ctr"/>
                      <a:r>
                        <a:rPr lang="en-US" sz="1400" b="1" u="none" strike="noStrike" dirty="0" smtClean="0">
                          <a:effectLst/>
                          <a:latin typeface="Times New Roman" pitchFamily="18" charset="0"/>
                          <a:cs typeface="Times New Roman" pitchFamily="18" charset="0"/>
                        </a:rPr>
                        <a:t>Regulatory losses</a:t>
                      </a:r>
                      <a:endParaRPr lang="ru-RU" sz="1400" b="1" i="0" u="none" strike="noStrike" dirty="0">
                        <a:effectLst/>
                        <a:latin typeface="Times New Roman" pitchFamily="18" charset="0"/>
                        <a:cs typeface="Times New Roman" pitchFamily="18" charset="0"/>
                      </a:endParaRPr>
                    </a:p>
                  </a:txBody>
                  <a:tcPr marL="0" marR="0" marT="0" marB="0" anchor="ctr">
                    <a:noFill/>
                  </a:tcPr>
                </a:tc>
                <a:tc>
                  <a:txBody>
                    <a:bodyPr/>
                    <a:lstStyle/>
                    <a:p>
                      <a:pPr algn="ctr" fontAlgn="ctr"/>
                      <a:r>
                        <a:rPr lang="ru-RU" sz="1400" b="1" u="none" strike="noStrike" dirty="0">
                          <a:effectLst/>
                          <a:latin typeface="Times New Roman" pitchFamily="18" charset="0"/>
                          <a:cs typeface="Times New Roman" pitchFamily="18" charset="0"/>
                        </a:rPr>
                        <a:t>%</a:t>
                      </a:r>
                      <a:endParaRPr lang="ru-RU" sz="1400" b="1" i="0" u="none" strike="noStrike" dirty="0">
                        <a:effectLst/>
                        <a:latin typeface="Times New Roman" pitchFamily="18" charset="0"/>
                        <a:cs typeface="Times New Roman" pitchFamily="18" charset="0"/>
                      </a:endParaRPr>
                    </a:p>
                  </a:txBody>
                  <a:tcPr marL="0" marR="0" marT="0" marB="0" anchor="ctr">
                    <a:noFill/>
                  </a:tcPr>
                </a:tc>
                <a:tc>
                  <a:txBody>
                    <a:bodyPr/>
                    <a:lstStyle/>
                    <a:p>
                      <a:pPr algn="ctr" rtl="0" fontAlgn="ctr"/>
                      <a:r>
                        <a:rPr lang="ru-RU" sz="1400" b="1" i="0" u="none" strike="noStrike" dirty="0">
                          <a:solidFill>
                            <a:srgbClr val="000000"/>
                          </a:solidFill>
                          <a:effectLst/>
                          <a:latin typeface="Times New Roman"/>
                        </a:rPr>
                        <a:t>10,11</a:t>
                      </a:r>
                    </a:p>
                  </a:txBody>
                  <a:tcPr marL="7620" marR="7620" marT="7620" marB="0" anchor="ctr">
                    <a:noFill/>
                  </a:tcPr>
                </a:tc>
                <a:tc>
                  <a:txBody>
                    <a:bodyPr/>
                    <a:lstStyle/>
                    <a:p>
                      <a:pPr algn="ctr" rtl="0" fontAlgn="ctr"/>
                      <a:r>
                        <a:rPr lang="ru-RU" sz="1400" b="1" i="0" u="none" strike="noStrike" dirty="0">
                          <a:solidFill>
                            <a:srgbClr val="000000"/>
                          </a:solidFill>
                          <a:effectLst/>
                          <a:latin typeface="Times New Roman"/>
                        </a:rPr>
                        <a:t>10,21</a:t>
                      </a:r>
                    </a:p>
                  </a:txBody>
                  <a:tcPr marL="7620" marR="7620" marT="7620" marB="0" anchor="ctr">
                    <a:noFill/>
                  </a:tcPr>
                </a:tc>
                <a:tc>
                  <a:txBody>
                    <a:bodyPr/>
                    <a:lstStyle/>
                    <a:p>
                      <a:pPr algn="ctr" rtl="0" fontAlgn="ctr"/>
                      <a:r>
                        <a:rPr lang="ru-RU" sz="1400" b="1" i="0" u="none" strike="noStrike" dirty="0">
                          <a:solidFill>
                            <a:srgbClr val="000000"/>
                          </a:solidFill>
                          <a:effectLst/>
                          <a:latin typeface="Times New Roman"/>
                        </a:rPr>
                        <a:t>101</a:t>
                      </a:r>
                    </a:p>
                  </a:txBody>
                  <a:tcPr marL="7620" marR="7620" marT="7620" marB="0" anchor="ctr">
                    <a:noFill/>
                  </a:tcPr>
                </a:tc>
                <a:extLst>
                  <a:ext uri="{0D108BD9-81ED-4DB2-BD59-A6C34878D82A}">
                    <a16:rowId xmlns="" xmlns:a16="http://schemas.microsoft.com/office/drawing/2014/main" val="10026"/>
                  </a:ext>
                </a:extLst>
              </a:tr>
              <a:tr h="220386">
                <a:tc vMerge="1">
                  <a:txBody>
                    <a:bodyPr/>
                    <a:lstStyle/>
                    <a:p>
                      <a:pPr algn="ctr" fontAlgn="ctr"/>
                      <a:endParaRPr lang="ru-RU" sz="1200" b="1" i="0" u="none" strike="noStrike" dirty="0">
                        <a:effectLst/>
                        <a:latin typeface="Times New Roman" pitchFamily="18" charset="0"/>
                        <a:cs typeface="Times New Roman" pitchFamily="18" charset="0"/>
                      </a:endParaRPr>
                    </a:p>
                  </a:txBody>
                  <a:tcPr marL="0" marR="0" marT="0" marB="0" anchor="ctr">
                    <a:noFill/>
                  </a:tcPr>
                </a:tc>
                <a:tc vMerge="1">
                  <a:txBody>
                    <a:bodyPr/>
                    <a:lstStyle/>
                    <a:p>
                      <a:pPr algn="l" fontAlgn="ctr"/>
                      <a:endParaRPr lang="ru-RU" sz="1200" b="1" i="0" u="none" strike="noStrike" dirty="0">
                        <a:effectLst/>
                        <a:latin typeface="Times New Roman" pitchFamily="18" charset="0"/>
                        <a:cs typeface="Times New Roman" pitchFamily="18" charset="0"/>
                      </a:endParaRPr>
                    </a:p>
                  </a:txBody>
                  <a:tcPr marL="0" marR="0" marT="0" marB="0" anchor="ctr">
                    <a:noFill/>
                  </a:tcPr>
                </a:tc>
                <a:tc>
                  <a:txBody>
                    <a:bodyPr/>
                    <a:lstStyle/>
                    <a:p>
                      <a:pPr algn="ctr" fontAlgn="ctr"/>
                      <a:r>
                        <a:rPr lang="en-US" sz="1400" b="1" u="none" strike="noStrike" dirty="0" smtClean="0">
                          <a:effectLst/>
                          <a:latin typeface="Times New Roman" pitchFamily="18" charset="0"/>
                          <a:cs typeface="Times New Roman" pitchFamily="18" charset="0"/>
                        </a:rPr>
                        <a:t>thousand kWh</a:t>
                      </a:r>
                      <a:endParaRPr lang="ru-RU" sz="1400" b="1" i="0" u="none" strike="noStrike" dirty="0">
                        <a:effectLst/>
                        <a:latin typeface="Times New Roman" pitchFamily="18" charset="0"/>
                        <a:cs typeface="Times New Roman" pitchFamily="18" charset="0"/>
                      </a:endParaRPr>
                    </a:p>
                  </a:txBody>
                  <a:tcPr marL="0" marR="0" marT="0" marB="0" anchor="ctr">
                    <a:noFill/>
                  </a:tcPr>
                </a:tc>
                <a:tc>
                  <a:txBody>
                    <a:bodyPr/>
                    <a:lstStyle/>
                    <a:p>
                      <a:pPr algn="ctr" rtl="0" fontAlgn="ctr"/>
                      <a:r>
                        <a:rPr lang="ru-RU" sz="1400" b="1" i="0" u="none" strike="noStrike" dirty="0">
                          <a:solidFill>
                            <a:srgbClr val="000000"/>
                          </a:solidFill>
                          <a:effectLst/>
                          <a:latin typeface="Times New Roman"/>
                        </a:rPr>
                        <a:t>114 484,12</a:t>
                      </a:r>
                    </a:p>
                  </a:txBody>
                  <a:tcPr marL="7620" marR="7620" marT="7620" marB="0" anchor="ctr">
                    <a:noFill/>
                  </a:tcPr>
                </a:tc>
                <a:tc>
                  <a:txBody>
                    <a:bodyPr/>
                    <a:lstStyle/>
                    <a:p>
                      <a:pPr algn="ctr" rtl="0" fontAlgn="ctr"/>
                      <a:r>
                        <a:rPr lang="ru-RU" sz="1400" b="1" i="0" u="none" strike="noStrike" dirty="0">
                          <a:solidFill>
                            <a:srgbClr val="000000"/>
                          </a:solidFill>
                          <a:effectLst/>
                          <a:latin typeface="Times New Roman"/>
                        </a:rPr>
                        <a:t>61 984,89</a:t>
                      </a:r>
                    </a:p>
                  </a:txBody>
                  <a:tcPr marL="7620" marR="7620" marT="7620" marB="0" anchor="ctr">
                    <a:noFill/>
                  </a:tcPr>
                </a:tc>
                <a:tc>
                  <a:txBody>
                    <a:bodyPr/>
                    <a:lstStyle/>
                    <a:p>
                      <a:pPr algn="ctr" rtl="0" fontAlgn="ctr"/>
                      <a:r>
                        <a:rPr lang="ru-RU" sz="1400" b="1" i="0" u="none" strike="noStrike" dirty="0">
                          <a:solidFill>
                            <a:srgbClr val="000000"/>
                          </a:solidFill>
                          <a:effectLst/>
                          <a:latin typeface="Times New Roman"/>
                        </a:rPr>
                        <a:t>54</a:t>
                      </a:r>
                    </a:p>
                  </a:txBody>
                  <a:tcPr marL="7620" marR="7620" marT="7620" marB="0" anchor="ctr">
                    <a:noFill/>
                  </a:tcPr>
                </a:tc>
                <a:extLst>
                  <a:ext uri="{0D108BD9-81ED-4DB2-BD59-A6C34878D82A}">
                    <a16:rowId xmlns="" xmlns:a16="http://schemas.microsoft.com/office/drawing/2014/main" val="10027"/>
                  </a:ext>
                </a:extLst>
              </a:tr>
              <a:tr h="287263">
                <a:tc>
                  <a:txBody>
                    <a:bodyPr/>
                    <a:lstStyle/>
                    <a:p>
                      <a:pPr algn="ctr" fontAlgn="ctr"/>
                      <a:r>
                        <a:rPr lang="en-US" sz="1200" b="1" u="none" strike="noStrike">
                          <a:effectLst/>
                          <a:latin typeface="Times New Roman" pitchFamily="18" charset="0"/>
                          <a:cs typeface="Times New Roman" pitchFamily="18" charset="0"/>
                        </a:rPr>
                        <a:t>VIII</a:t>
                      </a:r>
                      <a:endParaRPr lang="en-US" sz="1200" b="1" i="0" u="none" strike="noStrike">
                        <a:effectLst/>
                        <a:latin typeface="Times New Roman" pitchFamily="18" charset="0"/>
                        <a:cs typeface="Times New Roman" pitchFamily="18" charset="0"/>
                      </a:endParaRPr>
                    </a:p>
                  </a:txBody>
                  <a:tcPr marL="0" marR="0" marT="0" marB="0" anchor="ctr">
                    <a:noFill/>
                  </a:tcPr>
                </a:tc>
                <a:tc>
                  <a:txBody>
                    <a:bodyPr/>
                    <a:lstStyle/>
                    <a:p>
                      <a:pPr algn="l" fontAlgn="ctr"/>
                      <a:r>
                        <a:rPr lang="en-US" sz="1400" b="1" u="none" strike="noStrike" dirty="0" smtClean="0">
                          <a:effectLst/>
                          <a:latin typeface="Times New Roman" pitchFamily="18" charset="0"/>
                          <a:cs typeface="Times New Roman" pitchFamily="18" charset="0"/>
                        </a:rPr>
                        <a:t>Tariff (excluding VAT)</a:t>
                      </a:r>
                      <a:endParaRPr lang="ru-RU" sz="1400" b="1" i="0" u="none" strike="noStrike" dirty="0">
                        <a:effectLst/>
                        <a:latin typeface="Times New Roman" pitchFamily="18" charset="0"/>
                        <a:cs typeface="Times New Roman" pitchFamily="18" charset="0"/>
                      </a:endParaRPr>
                    </a:p>
                  </a:txBody>
                  <a:tcPr marL="0" marR="0" marT="0" marB="0" anchor="ctr">
                    <a:noFill/>
                  </a:tcPr>
                </a:tc>
                <a:tc>
                  <a:txBody>
                    <a:bodyPr/>
                    <a:lstStyle/>
                    <a:p>
                      <a:pPr algn="ctr" fontAlgn="ctr"/>
                      <a:r>
                        <a:rPr lang="en-US" sz="1400" b="1" u="none" strike="noStrike" dirty="0" err="1" smtClean="0">
                          <a:effectLst/>
                          <a:latin typeface="Times New Roman" pitchFamily="18" charset="0"/>
                          <a:cs typeface="Times New Roman" pitchFamily="18" charset="0"/>
                        </a:rPr>
                        <a:t>tenge</a:t>
                      </a:r>
                      <a:r>
                        <a:rPr lang="ru-RU" sz="1400" b="1" u="none" strike="noStrike" dirty="0" smtClean="0">
                          <a:effectLst/>
                          <a:latin typeface="Times New Roman" pitchFamily="18" charset="0"/>
                          <a:cs typeface="Times New Roman" pitchFamily="18" charset="0"/>
                        </a:rPr>
                        <a:t>/</a:t>
                      </a:r>
                      <a:r>
                        <a:rPr lang="en-US" sz="1400" b="1" u="none" strike="noStrike" dirty="0" smtClean="0">
                          <a:effectLst/>
                          <a:latin typeface="Times New Roman" pitchFamily="18" charset="0"/>
                          <a:cs typeface="Times New Roman" pitchFamily="18" charset="0"/>
                        </a:rPr>
                        <a:t>kWh</a:t>
                      </a:r>
                      <a:endParaRPr lang="ru-RU" sz="1400" b="1" i="0" u="none" strike="noStrike" dirty="0">
                        <a:effectLst/>
                        <a:latin typeface="Times New Roman" pitchFamily="18" charset="0"/>
                        <a:cs typeface="Times New Roman" pitchFamily="18" charset="0"/>
                      </a:endParaRPr>
                    </a:p>
                  </a:txBody>
                  <a:tcPr marL="0" marR="0" marT="0" marB="0" anchor="ctr">
                    <a:noFill/>
                  </a:tcPr>
                </a:tc>
                <a:tc>
                  <a:txBody>
                    <a:bodyPr/>
                    <a:lstStyle/>
                    <a:p>
                      <a:pPr algn="ctr" rtl="0" fontAlgn="ctr"/>
                      <a:r>
                        <a:rPr lang="ru-RU" sz="1400" b="1" i="0" u="none" strike="noStrike" dirty="0">
                          <a:solidFill>
                            <a:srgbClr val="000000"/>
                          </a:solidFill>
                          <a:effectLst/>
                          <a:latin typeface="Times New Roman"/>
                        </a:rPr>
                        <a:t>1,83</a:t>
                      </a:r>
                    </a:p>
                  </a:txBody>
                  <a:tcPr marL="7620" marR="7620" marT="7620" marB="0" anchor="ctr">
                    <a:noFill/>
                  </a:tcPr>
                </a:tc>
                <a:tc>
                  <a:txBody>
                    <a:bodyPr/>
                    <a:lstStyle/>
                    <a:p>
                      <a:pPr algn="ctr" rtl="0" fontAlgn="ctr"/>
                      <a:r>
                        <a:rPr lang="ru-RU" sz="1400" b="1" i="0" u="none" strike="noStrike" dirty="0">
                          <a:solidFill>
                            <a:srgbClr val="000000"/>
                          </a:solidFill>
                          <a:effectLst/>
                          <a:latin typeface="Times New Roman"/>
                        </a:rPr>
                        <a:t>1,83</a:t>
                      </a:r>
                    </a:p>
                  </a:txBody>
                  <a:tcPr marL="7620" marR="7620" marT="7620" marB="0" anchor="ctr">
                    <a:noFill/>
                  </a:tcPr>
                </a:tc>
                <a:tc>
                  <a:txBody>
                    <a:bodyPr/>
                    <a:lstStyle/>
                    <a:p>
                      <a:pPr algn="ctr" fontAlgn="ctr"/>
                      <a:r>
                        <a:rPr lang="ru-RU" sz="1800" b="1" i="0" u="none" strike="noStrike" dirty="0">
                          <a:solidFill>
                            <a:srgbClr val="000000"/>
                          </a:solidFill>
                          <a:effectLst/>
                          <a:latin typeface="Arial"/>
                        </a:rPr>
                        <a:t> </a:t>
                      </a:r>
                    </a:p>
                  </a:txBody>
                  <a:tcPr marL="7620" marR="7620" marT="7620" marB="0" anchor="ctr">
                    <a:noFill/>
                  </a:tcPr>
                </a:tc>
                <a:extLst>
                  <a:ext uri="{0D108BD9-81ED-4DB2-BD59-A6C34878D82A}">
                    <a16:rowId xmlns="" xmlns:a16="http://schemas.microsoft.com/office/drawing/2014/main" val="10028"/>
                  </a:ext>
                </a:extLst>
              </a:tr>
            </a:tbl>
          </a:graphicData>
        </a:graphic>
      </p:graphicFrame>
      <p:sp>
        <p:nvSpPr>
          <p:cNvPr id="718" name="Text Placeholder 1"/>
          <p:cNvSpPr txBox="1">
            <a:spLocks/>
          </p:cNvSpPr>
          <p:nvPr/>
        </p:nvSpPr>
        <p:spPr>
          <a:xfrm>
            <a:off x="407495" y="-90615"/>
            <a:ext cx="9498508" cy="953725"/>
          </a:xfrm>
          <a:prstGeom prst="rect">
            <a:avLst/>
          </a:prstGeom>
        </p:spPr>
        <p:txBody>
          <a:bodyPr anchor="ctr"/>
          <a:lstStyle>
            <a:lvl1pPr marL="0" indent="0" algn="ctr" defTabSz="1219170" rtl="0" eaLnBrk="1" latinLnBrk="1" hangingPunct="1">
              <a:spcBef>
                <a:spcPct val="20000"/>
              </a:spcBef>
              <a:buFont typeface="Arial" pitchFamily="34" charset="0"/>
              <a:buNone/>
              <a:defRPr sz="4800" b="0" kern="1200" baseline="0">
                <a:solidFill>
                  <a:schemeClr val="tx1">
                    <a:lumMod val="75000"/>
                    <a:lumOff val="25000"/>
                  </a:schemeClr>
                </a:solidFill>
                <a:latin typeface="+mj-lt"/>
                <a:ea typeface="+mn-ea"/>
                <a:cs typeface="Arial" pitchFamily="34" charset="0"/>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a:lstStyle>
          <a:p>
            <a:pPr lvl="0" fontAlgn="auto">
              <a:spcAft>
                <a:spcPts val="0"/>
              </a:spcAft>
            </a:pPr>
            <a:r>
              <a:rPr lang="en-US" altLang="ko-KR" sz="1800" b="1" dirty="0">
                <a:solidFill>
                  <a:srgbClr val="0070C0"/>
                </a:solidFill>
                <a:latin typeface="Times New Roman" pitchFamily="18" charset="0"/>
                <a:cs typeface="Times New Roman" pitchFamily="18" charset="0"/>
              </a:rPr>
              <a:t>ABOUT EXECUTION OF THE TARIFF ESTIMATE FOR ELECTRIC POWER TRANSMISSION SERVICES BY THE RESULTS OF THE 1ST HALF OF 2021 </a:t>
            </a:r>
            <a:endParaRPr lang="ru-RU" altLang="ko-KR" sz="1800" b="1" dirty="0">
              <a:solidFill>
                <a:srgbClr val="0070C0"/>
              </a:solidFill>
              <a:latin typeface="Times New Roman" pitchFamily="18" charset="0"/>
              <a:cs typeface="Times New Roman" pitchFamily="18" charset="0"/>
            </a:endParaRPr>
          </a:p>
        </p:txBody>
      </p:sp>
      <p:pic>
        <p:nvPicPr>
          <p:cNvPr id="720" name="Picture 9" descr="Логотип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88"/>
            <a:ext cx="546037" cy="74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2" name="Номер слайда 2"/>
          <p:cNvSpPr txBox="1">
            <a:spLocks/>
          </p:cNvSpPr>
          <p:nvPr/>
        </p:nvSpPr>
        <p:spPr>
          <a:xfrm>
            <a:off x="9408495" y="6309320"/>
            <a:ext cx="493254" cy="548679"/>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r>
              <a:rPr lang="ru-RU" sz="1100" dirty="0" smtClean="0">
                <a:latin typeface="Times New Roman" pitchFamily="18" charset="0"/>
                <a:cs typeface="Times New Roman" pitchFamily="18" charset="0"/>
              </a:rPr>
              <a:t>10</a:t>
            </a:r>
            <a:endParaRPr lang="ru-RU" sz="1100" dirty="0">
              <a:latin typeface="Times New Roman" pitchFamily="18" charset="0"/>
              <a:cs typeface="Times New Roman" pitchFamily="18" charset="0"/>
            </a:endParaRPr>
          </a:p>
        </p:txBody>
      </p:sp>
    </p:spTree>
    <p:extLst>
      <p:ext uri="{BB962C8B-B14F-4D97-AF65-F5344CB8AC3E}">
        <p14:creationId xmlns:p14="http://schemas.microsoft.com/office/powerpoint/2010/main" val="3774734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4849326" y="3305893"/>
            <a:ext cx="255198" cy="246221"/>
          </a:xfrm>
          <a:prstGeom prst="rect">
            <a:avLst/>
          </a:prstGeom>
        </p:spPr>
        <p:txBody>
          <a:bodyPr wrap="none">
            <a:spAutoFit/>
          </a:bodyPr>
          <a:lstStyle/>
          <a:p>
            <a:r>
              <a:rPr lang="ru-RU" sz="1000" b="1" dirty="0">
                <a:solidFill>
                  <a:prstClr val="white"/>
                </a:solidFill>
                <a:cs typeface="Arial" pitchFamily="34" charset="0"/>
              </a:rPr>
              <a:t>а</a:t>
            </a:r>
            <a:endParaRPr lang="ru-RU" dirty="0"/>
          </a:p>
        </p:txBody>
      </p:sp>
      <p:sp>
        <p:nvSpPr>
          <p:cNvPr id="12" name="Text Placeholder 1"/>
          <p:cNvSpPr txBox="1">
            <a:spLocks/>
          </p:cNvSpPr>
          <p:nvPr/>
        </p:nvSpPr>
        <p:spPr>
          <a:xfrm>
            <a:off x="3" y="0"/>
            <a:ext cx="9905999" cy="908720"/>
          </a:xfrm>
          <a:prstGeom prst="rect">
            <a:avLst/>
          </a:prstGeom>
        </p:spPr>
        <p:txBody>
          <a:bodyPr anchor="ctr"/>
          <a:lstStyle>
            <a:lvl1pPr marL="0" indent="0" algn="ctr" defTabSz="1219170" rtl="0" eaLnBrk="1" latinLnBrk="1" hangingPunct="1">
              <a:spcBef>
                <a:spcPct val="20000"/>
              </a:spcBef>
              <a:buFont typeface="Arial" pitchFamily="34" charset="0"/>
              <a:buNone/>
              <a:defRPr sz="4800" b="0" kern="1200" baseline="0">
                <a:solidFill>
                  <a:schemeClr val="tx1">
                    <a:lumMod val="75000"/>
                    <a:lumOff val="25000"/>
                  </a:schemeClr>
                </a:solidFill>
                <a:latin typeface="+mj-lt"/>
                <a:ea typeface="+mn-ea"/>
                <a:cs typeface="Arial" pitchFamily="34" charset="0"/>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a:lstStyle>
          <a:p>
            <a:pPr lvl="0" fontAlgn="auto">
              <a:spcAft>
                <a:spcPts val="0"/>
              </a:spcAft>
            </a:pPr>
            <a:r>
              <a:rPr lang="ru-RU" altLang="ko-KR" sz="1800" b="1" dirty="0" smtClean="0">
                <a:solidFill>
                  <a:srgbClr val="0070C0"/>
                </a:solidFill>
                <a:latin typeface="Times New Roman" pitchFamily="18" charset="0"/>
                <a:cs typeface="Times New Roman" pitchFamily="18" charset="0"/>
              </a:rPr>
              <a:t>        </a:t>
            </a:r>
            <a:r>
              <a:rPr lang="en-US" altLang="ko-KR" sz="1800" b="1" dirty="0">
                <a:solidFill>
                  <a:srgbClr val="0070C0"/>
                </a:solidFill>
                <a:latin typeface="Times New Roman" pitchFamily="18" charset="0"/>
                <a:cs typeface="Times New Roman" pitchFamily="18" charset="0"/>
              </a:rPr>
              <a:t>IMPLEMENTATION OF THE INVESTMENT </a:t>
            </a:r>
            <a:r>
              <a:rPr lang="en-US" altLang="ko-KR" sz="1800" b="1" dirty="0" smtClean="0">
                <a:solidFill>
                  <a:srgbClr val="0070C0"/>
                </a:solidFill>
                <a:latin typeface="Times New Roman" pitchFamily="18" charset="0"/>
                <a:cs typeface="Times New Roman" pitchFamily="18" charset="0"/>
              </a:rPr>
              <a:t>PROGRAM FOR </a:t>
            </a:r>
            <a:r>
              <a:rPr lang="en-US" altLang="ko-KR" sz="1800" b="1" dirty="0">
                <a:solidFill>
                  <a:srgbClr val="0070C0"/>
                </a:solidFill>
                <a:latin typeface="Times New Roman" pitchFamily="18" charset="0"/>
                <a:cs typeface="Times New Roman" pitchFamily="18" charset="0"/>
              </a:rPr>
              <a:t>ELECTRIC POWER TRANSMISSION SERVICES BY THE RESULTS </a:t>
            </a:r>
            <a:r>
              <a:rPr lang="en-US" altLang="ko-KR" sz="1800" b="1" dirty="0" smtClean="0">
                <a:solidFill>
                  <a:srgbClr val="0070C0"/>
                </a:solidFill>
                <a:latin typeface="Times New Roman" pitchFamily="18" charset="0"/>
                <a:cs typeface="Times New Roman" pitchFamily="18" charset="0"/>
              </a:rPr>
              <a:t>OF </a:t>
            </a:r>
            <a:r>
              <a:rPr lang="en-US" altLang="ko-KR" sz="1800" b="1" dirty="0">
                <a:solidFill>
                  <a:srgbClr val="0070C0"/>
                </a:solidFill>
                <a:latin typeface="Times New Roman" pitchFamily="18" charset="0"/>
                <a:cs typeface="Times New Roman" pitchFamily="18" charset="0"/>
              </a:rPr>
              <a:t>THE 1ST HALF OF 2021</a:t>
            </a:r>
            <a:r>
              <a:rPr lang="en-US" altLang="ko-KR" sz="1800" b="1" dirty="0" smtClean="0">
                <a:solidFill>
                  <a:srgbClr val="0070C0"/>
                </a:solidFill>
                <a:latin typeface="Times New Roman" pitchFamily="18" charset="0"/>
                <a:cs typeface="Times New Roman" pitchFamily="18" charset="0"/>
              </a:rPr>
              <a:t> </a:t>
            </a:r>
            <a:endParaRPr lang="ru-RU" altLang="ko-KR" sz="1800" b="1" dirty="0">
              <a:solidFill>
                <a:srgbClr val="0070C0"/>
              </a:solidFill>
              <a:latin typeface="Times New Roman" pitchFamily="18" charset="0"/>
              <a:cs typeface="Times New Roman" pitchFamily="18" charset="0"/>
            </a:endParaRPr>
          </a:p>
        </p:txBody>
      </p:sp>
      <p:sp>
        <p:nvSpPr>
          <p:cNvPr id="10" name="Номер слайда 2"/>
          <p:cNvSpPr txBox="1">
            <a:spLocks/>
          </p:cNvSpPr>
          <p:nvPr/>
        </p:nvSpPr>
        <p:spPr>
          <a:xfrm>
            <a:off x="9011889" y="6174308"/>
            <a:ext cx="894112" cy="691391"/>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endParaRPr lang="ru-RU" sz="1100" dirty="0">
              <a:latin typeface="Times New Roman" pitchFamily="18" charset="0"/>
              <a:cs typeface="Times New Roman" pitchFamily="18" charset="0"/>
            </a:endParaRPr>
          </a:p>
        </p:txBody>
      </p:sp>
      <p:pic>
        <p:nvPicPr>
          <p:cNvPr id="11" name="Picture 9" descr="Логотип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88"/>
            <a:ext cx="546037" cy="74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Номер слайда 2"/>
          <p:cNvSpPr txBox="1">
            <a:spLocks/>
          </p:cNvSpPr>
          <p:nvPr/>
        </p:nvSpPr>
        <p:spPr>
          <a:xfrm>
            <a:off x="9408495" y="6309320"/>
            <a:ext cx="493254" cy="548679"/>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r>
              <a:rPr lang="ru-RU" sz="1100" dirty="0" smtClean="0">
                <a:latin typeface="Times New Roman" pitchFamily="18" charset="0"/>
                <a:cs typeface="Times New Roman" pitchFamily="18" charset="0"/>
              </a:rPr>
              <a:t>11</a:t>
            </a:r>
            <a:endParaRPr lang="ru-RU" sz="1100" dirty="0">
              <a:latin typeface="Times New Roman" pitchFamily="18" charset="0"/>
              <a:cs typeface="Times New Roman"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751539751"/>
              </p:ext>
            </p:extLst>
          </p:nvPr>
        </p:nvGraphicFramePr>
        <p:xfrm>
          <a:off x="407497" y="1102103"/>
          <a:ext cx="9247625" cy="4667159"/>
        </p:xfrm>
        <a:graphic>
          <a:graphicData uri="http://schemas.openxmlformats.org/drawingml/2006/table">
            <a:tbl>
              <a:tblPr/>
              <a:tblGrid>
                <a:gridCol w="405046"/>
                <a:gridCol w="2565282"/>
                <a:gridCol w="945105"/>
                <a:gridCol w="900100"/>
                <a:gridCol w="1080120"/>
                <a:gridCol w="675076"/>
                <a:gridCol w="945104"/>
                <a:gridCol w="855096"/>
                <a:gridCol w="876696"/>
              </a:tblGrid>
              <a:tr h="419021">
                <a:tc rowSpan="2">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marL="0" algn="ctr" defTabSz="914400" rtl="0" eaLnBrk="1" fontAlgn="ctr" latinLnBrk="0" hangingPunct="1"/>
                      <a:endParaRPr lang="ru-RU" sz="1600" b="1" i="0" u="none" strike="noStrike" kern="1200" dirty="0" smtClean="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endParaRPr>
                    </a:p>
                    <a:p>
                      <a:pPr marL="0" algn="ctr" defTabSz="914400" rtl="0" eaLnBrk="1" fontAlgn="ctr" latinLnBrk="0" hangingPunct="1"/>
                      <a:r>
                        <a:rPr lang="ru-RU" sz="1600" b="1" i="0" u="none" strike="noStrike" kern="1200" dirty="0" smtClean="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rPr>
                        <a:t>№ </a:t>
                      </a:r>
                    </a:p>
                    <a:p>
                      <a:pPr marL="0" algn="ctr" defTabSz="914400" rtl="0" eaLnBrk="1" fontAlgn="ctr" latinLnBrk="0" hangingPunct="1"/>
                      <a:r>
                        <a:rPr lang="ru-RU" sz="1600" b="1" i="0" u="none" strike="noStrike" kern="1200" dirty="0" smtClean="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rPr>
                        <a:t> </a:t>
                      </a:r>
                      <a:endParaRPr lang="ru-RU" sz="1600" b="1" i="0" u="none" strike="noStrike" kern="1200" dirty="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endParaRPr>
                    </a:p>
                  </a:txBody>
                  <a:tcPr marL="4392" marR="4392" marT="43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6699"/>
                    </a:solidFill>
                  </a:tcPr>
                </a:tc>
                <a:tc rowSpan="2">
                  <a:txBody>
                    <a:bodyPr/>
                    <a:lstStyle/>
                    <a:p>
                      <a:pPr marL="0" algn="ctr" defTabSz="1219170" rtl="0" eaLnBrk="1" fontAlgn="ctr" latinLnBrk="1" hangingPunct="1"/>
                      <a:r>
                        <a:rPr lang="en-US" sz="1600" b="1" i="0" u="none" strike="noStrike" kern="1200" dirty="0" smtClean="0">
                          <a:solidFill>
                            <a:srgbClr val="FFFFFF"/>
                          </a:solidFill>
                          <a:effectLst/>
                          <a:latin typeface="Times New Roman"/>
                          <a:ea typeface="+mn-ea"/>
                          <a:cs typeface="+mn-cs"/>
                        </a:rPr>
                        <a:t>Name of the project</a:t>
                      </a:r>
                      <a:endParaRPr lang="en-US" sz="1600" b="1" i="0" u="none" strike="noStrike" kern="1200" dirty="0">
                        <a:solidFill>
                          <a:srgbClr val="FFFFFF"/>
                        </a:solidFill>
                        <a:effectLst/>
                        <a:latin typeface="Times New Roman"/>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6699"/>
                    </a:solidFill>
                  </a:tcPr>
                </a:tc>
                <a:tc rowSpan="2">
                  <a:txBody>
                    <a:bodyPr/>
                    <a:lstStyle/>
                    <a:p>
                      <a:pPr algn="ctr">
                        <a:spcAft>
                          <a:spcPts val="0"/>
                        </a:spcAft>
                      </a:pPr>
                      <a:r>
                        <a:rPr lang="en-US" sz="1600" b="1" dirty="0" smtClean="0">
                          <a:solidFill>
                            <a:schemeClr val="bg1"/>
                          </a:solidFill>
                          <a:effectLst/>
                          <a:latin typeface="Times New Roman" panose="02020603050405020304" pitchFamily="18" charset="0"/>
                          <a:ea typeface="Arial Unicode MS"/>
                          <a:cs typeface="Arial Unicode MS"/>
                        </a:rPr>
                        <a:t>Units of </a:t>
                      </a:r>
                    </a:p>
                    <a:p>
                      <a:pPr algn="ctr">
                        <a:spcAft>
                          <a:spcPts val="0"/>
                        </a:spcAft>
                      </a:pPr>
                      <a:r>
                        <a:rPr lang="en-US" sz="1600" b="1" dirty="0" smtClean="0">
                          <a:solidFill>
                            <a:schemeClr val="bg1"/>
                          </a:solidFill>
                          <a:effectLst/>
                          <a:latin typeface="Times New Roman" panose="02020603050405020304" pitchFamily="18" charset="0"/>
                          <a:ea typeface="Arial Unicode MS"/>
                          <a:cs typeface="Arial Unicode MS"/>
                        </a:rPr>
                        <a:t>measurement</a:t>
                      </a:r>
                      <a:endParaRPr lang="ru-RU" sz="1600" dirty="0">
                        <a:solidFill>
                          <a:schemeClr val="bg1"/>
                        </a:solidFill>
                        <a:effectLst/>
                        <a:latin typeface="Arial Unicode MS"/>
                        <a:ea typeface="Arial Unicode MS"/>
                        <a:cs typeface="Arial Unicode M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6699"/>
                    </a:solidFill>
                  </a:tcPr>
                </a:tc>
                <a:tc gridSpan="2">
                  <a:txBody>
                    <a:bodyPr/>
                    <a:lstStyle/>
                    <a:p>
                      <a:pPr marL="0" algn="ctr" defTabSz="914400" rtl="0" eaLnBrk="1" fontAlgn="ctr" latinLnBrk="0" hangingPunct="1"/>
                      <a:r>
                        <a:rPr lang="en-US" sz="1600" b="1" i="0" u="none" strike="noStrike" kern="1200" dirty="0" smtClean="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rPr>
                        <a:t>Approved for 2021</a:t>
                      </a:r>
                      <a:endParaRPr lang="ru-RU" sz="1600" b="1" i="0" u="none" strike="noStrike" kern="1200" dirty="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6699"/>
                    </a:solidFill>
                  </a:tcPr>
                </a:tc>
                <a:tc hMerge="1">
                  <a:txBody>
                    <a:bodyPr/>
                    <a:lstStyle/>
                    <a:p>
                      <a:endParaRPr lang="ru-RU" dirty="0"/>
                    </a:p>
                  </a:txBody>
                  <a:tcPr/>
                </a:tc>
                <a:tc gridSpan="2">
                  <a:txBody>
                    <a:bodyPr/>
                    <a:lstStyle/>
                    <a:p>
                      <a:pPr marL="0" algn="ctr" defTabSz="914400" rtl="0" eaLnBrk="1" fontAlgn="ctr" latinLnBrk="0" hangingPunct="1"/>
                      <a:r>
                        <a:rPr lang="en-US" sz="1600" b="1" i="0" u="none" strike="noStrike" kern="1200" dirty="0" smtClean="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rPr>
                        <a:t>Fact for 6 months</a:t>
                      </a:r>
                      <a:endParaRPr lang="ru-RU" sz="1600" b="1" i="0" u="none" strike="noStrike" kern="1200" dirty="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6699"/>
                    </a:solidFill>
                  </a:tcPr>
                </a:tc>
                <a:tc hMerge="1">
                  <a:txBody>
                    <a:bodyPr/>
                    <a:lstStyle/>
                    <a:p>
                      <a:endParaRPr lang="ru-RU" dirty="0"/>
                    </a:p>
                  </a:txBody>
                  <a:tcPr/>
                </a:tc>
                <a:tc gridSpan="2">
                  <a:txBody>
                    <a:bodyPr/>
                    <a:lstStyle/>
                    <a:p>
                      <a:pPr marL="0" algn="ctr" defTabSz="1219170" rtl="0" eaLnBrk="1" fontAlgn="ctr" latinLnBrk="1" hangingPunct="1"/>
                      <a:r>
                        <a:rPr lang="en-US" sz="1600" b="1" i="0" u="none" strike="noStrike" kern="1200" dirty="0" smtClean="0">
                          <a:solidFill>
                            <a:srgbClr val="FFFFFF"/>
                          </a:solidFill>
                          <a:effectLst/>
                          <a:latin typeface="Times New Roman"/>
                          <a:ea typeface="+mn-ea"/>
                          <a:cs typeface="+mn-cs"/>
                        </a:rPr>
                        <a:t>deviation</a:t>
                      </a:r>
                      <a:endParaRPr lang="ru-RU" sz="1600" b="1" i="0" u="none" strike="noStrike" kern="1200" dirty="0">
                        <a:solidFill>
                          <a:srgbClr val="FFFFFF"/>
                        </a:solidFill>
                        <a:effectLst/>
                        <a:latin typeface="Times New Roman"/>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6699"/>
                    </a:solidFill>
                  </a:tcPr>
                </a:tc>
                <a:tc hMerge="1">
                  <a:txBody>
                    <a:bodyPr/>
                    <a:lstStyle/>
                    <a:p>
                      <a:endParaRPr lang="ru-RU"/>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r>
              <a:tr h="550756">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algn="ctr" defTabSz="1219170" rtl="0" eaLnBrk="1" fontAlgn="ctr" latinLnBrk="1" hangingPunct="1"/>
                      <a:r>
                        <a:rPr lang="en-US" sz="1600" b="1" i="0" u="none" strike="noStrike" kern="1200" dirty="0" smtClean="0">
                          <a:solidFill>
                            <a:srgbClr val="FFFFFF"/>
                          </a:solidFill>
                          <a:effectLst/>
                          <a:latin typeface="Times New Roman"/>
                          <a:ea typeface="+mn-ea"/>
                          <a:cs typeface="+mn-cs"/>
                        </a:rPr>
                        <a:t>volume</a:t>
                      </a:r>
                      <a:endParaRPr lang="ru-RU" sz="1600" b="1" i="0" u="none" strike="noStrike" kern="1200" dirty="0">
                        <a:solidFill>
                          <a:srgbClr val="FFFFFF"/>
                        </a:solidFill>
                        <a:effectLst/>
                        <a:latin typeface="Times New Roman"/>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6699"/>
                    </a:solidFill>
                  </a:tcPr>
                </a:tc>
                <a:tc>
                  <a:txBody>
                    <a:bodyPr/>
                    <a:lstStyle/>
                    <a:p>
                      <a:pPr marL="0" algn="ctr" defTabSz="1219170" rtl="0" eaLnBrk="1" fontAlgn="ctr" latinLnBrk="1" hangingPunct="1"/>
                      <a:r>
                        <a:rPr lang="en-US" sz="1600" b="1" i="0" u="none" strike="noStrike" kern="1200" dirty="0" smtClean="0">
                          <a:solidFill>
                            <a:srgbClr val="FFFFFF"/>
                          </a:solidFill>
                          <a:effectLst/>
                          <a:latin typeface="Times New Roman"/>
                          <a:ea typeface="+mn-ea"/>
                          <a:cs typeface="+mn-cs"/>
                        </a:rPr>
                        <a:t>amount</a:t>
                      </a:r>
                      <a:endParaRPr lang="ru-RU" sz="1600" b="1" i="0" u="none" strike="noStrike" kern="1200" dirty="0">
                        <a:solidFill>
                          <a:srgbClr val="FFFFFF"/>
                        </a:solidFill>
                        <a:effectLst/>
                        <a:latin typeface="Times New Roman"/>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6699"/>
                    </a:solidFill>
                  </a:tcPr>
                </a:tc>
                <a:tc>
                  <a:txBody>
                    <a:bodyPr/>
                    <a:lstStyle/>
                    <a:p>
                      <a:pPr marL="0" algn="ctr" defTabSz="1219170" rtl="0" eaLnBrk="1" fontAlgn="ctr" latinLnBrk="1" hangingPunct="1"/>
                      <a:r>
                        <a:rPr lang="en-US" sz="1600" b="1" i="0" u="none" strike="noStrike" kern="1200" dirty="0" smtClean="0">
                          <a:solidFill>
                            <a:srgbClr val="FFFFFF"/>
                          </a:solidFill>
                          <a:effectLst/>
                          <a:latin typeface="Times New Roman"/>
                          <a:ea typeface="+mn-ea"/>
                          <a:cs typeface="+mn-cs"/>
                        </a:rPr>
                        <a:t>volume</a:t>
                      </a:r>
                      <a:endParaRPr lang="ru-RU" sz="1600" b="1" i="0" u="none" strike="noStrike" kern="1200" dirty="0">
                        <a:solidFill>
                          <a:srgbClr val="FFFFFF"/>
                        </a:solidFill>
                        <a:effectLst/>
                        <a:latin typeface="Times New Roman"/>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6699"/>
                    </a:solidFill>
                  </a:tcPr>
                </a:tc>
                <a:tc>
                  <a:txBody>
                    <a:bodyPr/>
                    <a:lstStyle/>
                    <a:p>
                      <a:pPr marL="0" algn="ctr" defTabSz="1219170" rtl="0" eaLnBrk="1" fontAlgn="ctr" latinLnBrk="1" hangingPunct="1"/>
                      <a:r>
                        <a:rPr lang="en-US" sz="1600" b="1" i="0" u="none" strike="noStrike" kern="1200" dirty="0" smtClean="0">
                          <a:solidFill>
                            <a:srgbClr val="FFFFFF"/>
                          </a:solidFill>
                          <a:effectLst/>
                          <a:latin typeface="Times New Roman"/>
                          <a:ea typeface="+mn-ea"/>
                          <a:cs typeface="+mn-cs"/>
                        </a:rPr>
                        <a:t>amount</a:t>
                      </a:r>
                      <a:endParaRPr lang="ru-RU" sz="1600" b="1" i="0" u="none" strike="noStrike" kern="1200" dirty="0">
                        <a:solidFill>
                          <a:srgbClr val="FFFFFF"/>
                        </a:solidFill>
                        <a:effectLst/>
                        <a:latin typeface="Times New Roman"/>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6699"/>
                    </a:solidFill>
                  </a:tcPr>
                </a:tc>
                <a:tc>
                  <a:txBody>
                    <a:bodyPr/>
                    <a:lstStyle/>
                    <a:p>
                      <a:pPr marL="0" algn="ctr" defTabSz="1219170" rtl="0" eaLnBrk="1" fontAlgn="ctr" latinLnBrk="1" hangingPunct="1"/>
                      <a:r>
                        <a:rPr lang="en-US" sz="1600" b="1" i="0" u="none" strike="noStrike" kern="1200" dirty="0" smtClean="0">
                          <a:solidFill>
                            <a:srgbClr val="FFFFFF"/>
                          </a:solidFill>
                          <a:effectLst/>
                          <a:latin typeface="Times New Roman"/>
                          <a:ea typeface="+mn-ea"/>
                          <a:cs typeface="+mn-cs"/>
                        </a:rPr>
                        <a:t>volume</a:t>
                      </a:r>
                      <a:endParaRPr lang="ru-RU" sz="1600" b="1" i="0" u="none" strike="noStrike" kern="1200" dirty="0">
                        <a:solidFill>
                          <a:srgbClr val="FFFFFF"/>
                        </a:solidFill>
                        <a:effectLst/>
                        <a:latin typeface="Times New Roman"/>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6699"/>
                    </a:solidFill>
                  </a:tcPr>
                </a:tc>
                <a:tc>
                  <a:txBody>
                    <a:bodyPr/>
                    <a:lstStyle/>
                    <a:p>
                      <a:pPr marL="0" algn="ctr" defTabSz="1219170" rtl="0" eaLnBrk="1" fontAlgn="ctr" latinLnBrk="1" hangingPunct="1"/>
                      <a:r>
                        <a:rPr lang="en-US" sz="1600" b="1" i="0" u="none" strike="noStrike" kern="1200" dirty="0" smtClean="0">
                          <a:solidFill>
                            <a:srgbClr val="FFFFFF"/>
                          </a:solidFill>
                          <a:effectLst/>
                          <a:latin typeface="Times New Roman"/>
                          <a:ea typeface="+mn-ea"/>
                          <a:cs typeface="+mn-cs"/>
                        </a:rPr>
                        <a:t>amount</a:t>
                      </a:r>
                      <a:endParaRPr lang="ru-RU" sz="1600" b="1" i="0" u="none" strike="noStrike" kern="1200" dirty="0">
                        <a:solidFill>
                          <a:srgbClr val="FFFFFF"/>
                        </a:solidFill>
                        <a:effectLst/>
                        <a:latin typeface="Times New Roman"/>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6699"/>
                    </a:solidFill>
                  </a:tcPr>
                </a:tc>
              </a:tr>
              <a:tr h="492967">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ctr"/>
                      <a:r>
                        <a:rPr lang="ru-RU" sz="1400" b="1" i="0" u="none" strike="noStrike" dirty="0">
                          <a:solidFill>
                            <a:srgbClr val="000000"/>
                          </a:solidFill>
                          <a:effectLst/>
                          <a:latin typeface="Times New Roman" pitchFamily="18" charset="0"/>
                          <a:cs typeface="Times New Roman" pitchFamily="18" charset="0"/>
                        </a:rPr>
                        <a:t> </a:t>
                      </a:r>
                    </a:p>
                  </a:txBody>
                  <a:tcPr marL="4392" marR="4392" marT="439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ctr"/>
                      <a:r>
                        <a:rPr lang="ru-RU" sz="1400" b="1" i="0" u="none" strike="noStrike" dirty="0" smtClean="0">
                          <a:solidFill>
                            <a:srgbClr val="000000"/>
                          </a:solidFill>
                          <a:effectLst/>
                          <a:latin typeface="Times New Roman" pitchFamily="18" charset="0"/>
                          <a:cs typeface="Times New Roman" pitchFamily="18" charset="0"/>
                        </a:rPr>
                        <a:t>Всего</a:t>
                      </a:r>
                      <a:endParaRPr lang="ru-RU" sz="1400" b="1" i="0" u="none" strike="noStrike" dirty="0">
                        <a:solidFill>
                          <a:srgbClr val="000000"/>
                        </a:solidFill>
                        <a:effectLst/>
                        <a:latin typeface="Times New Roman" pitchFamily="18" charset="0"/>
                        <a:cs typeface="Times New Roman" pitchFamily="18" charset="0"/>
                      </a:endParaRPr>
                    </a:p>
                  </a:txBody>
                  <a:tcPr marL="4392" marR="4392" marT="439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ctr"/>
                      <a:r>
                        <a:rPr lang="ru-RU" sz="1400" b="1" i="0" u="none" strike="noStrike" dirty="0">
                          <a:solidFill>
                            <a:srgbClr val="000000"/>
                          </a:solidFill>
                          <a:effectLst/>
                          <a:latin typeface="Times New Roman" pitchFamily="18" charset="0"/>
                          <a:cs typeface="Times New Roman" pitchFamily="18" charset="0"/>
                        </a:rPr>
                        <a:t> </a:t>
                      </a:r>
                    </a:p>
                  </a:txBody>
                  <a:tcPr marL="4392" marR="4392" marT="439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ctr"/>
                      <a:r>
                        <a:rPr lang="ru-RU" sz="1400" b="1" i="0" u="none" strike="noStrike" dirty="0" smtClean="0">
                          <a:solidFill>
                            <a:srgbClr val="000000"/>
                          </a:solidFill>
                          <a:effectLst/>
                          <a:latin typeface="Times New Roman" pitchFamily="18" charset="0"/>
                          <a:cs typeface="Times New Roman" pitchFamily="18" charset="0"/>
                        </a:rPr>
                        <a:t>10</a:t>
                      </a:r>
                      <a:endParaRPr lang="ru-RU" sz="1400" b="1" i="0" u="none" strike="noStrike" dirty="0">
                        <a:solidFill>
                          <a:srgbClr val="000000"/>
                        </a:solidFill>
                        <a:effectLst/>
                        <a:latin typeface="Times New Roman" pitchFamily="18" charset="0"/>
                        <a:cs typeface="Times New Roman" pitchFamily="18" charset="0"/>
                      </a:endParaRPr>
                    </a:p>
                  </a:txBody>
                  <a:tcPr marL="4392" marR="4392" marT="439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ctr"/>
                      <a:r>
                        <a:rPr lang="ru-RU" sz="1400" b="1" i="0" u="none" strike="noStrike" dirty="0" smtClean="0">
                          <a:solidFill>
                            <a:srgbClr val="000000"/>
                          </a:solidFill>
                          <a:effectLst/>
                          <a:latin typeface="Times New Roman" pitchFamily="18" charset="0"/>
                          <a:cs typeface="Times New Roman" pitchFamily="18" charset="0"/>
                        </a:rPr>
                        <a:t>40</a:t>
                      </a:r>
                      <a:r>
                        <a:rPr lang="ru-RU" sz="1400" b="1" i="0" u="none" strike="noStrike" baseline="0" dirty="0" smtClean="0">
                          <a:solidFill>
                            <a:srgbClr val="000000"/>
                          </a:solidFill>
                          <a:effectLst/>
                          <a:latin typeface="Times New Roman" pitchFamily="18" charset="0"/>
                          <a:cs typeface="Times New Roman" pitchFamily="18" charset="0"/>
                        </a:rPr>
                        <a:t> 694,33</a:t>
                      </a:r>
                      <a:r>
                        <a:rPr lang="ru-RU" sz="1400" b="1" i="0" u="none" strike="noStrike" dirty="0" smtClean="0">
                          <a:solidFill>
                            <a:srgbClr val="000000"/>
                          </a:solidFill>
                          <a:effectLst/>
                          <a:latin typeface="Times New Roman" pitchFamily="18" charset="0"/>
                          <a:cs typeface="Times New Roman" pitchFamily="18" charset="0"/>
                        </a:rPr>
                        <a:t> </a:t>
                      </a:r>
                      <a:endParaRPr lang="ru-RU" sz="1400" b="1" i="0" u="none" strike="noStrike" dirty="0">
                        <a:solidFill>
                          <a:srgbClr val="000000"/>
                        </a:solidFill>
                        <a:effectLst/>
                        <a:latin typeface="Times New Roman" pitchFamily="18" charset="0"/>
                        <a:cs typeface="Times New Roman" pitchFamily="18" charset="0"/>
                      </a:endParaRPr>
                    </a:p>
                  </a:txBody>
                  <a:tcPr marL="4392" marR="4392" marT="439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ctr"/>
                      <a:endParaRPr lang="ru-RU" sz="1400" b="1" i="0" u="none" strike="noStrike" dirty="0">
                        <a:solidFill>
                          <a:srgbClr val="000000"/>
                        </a:solidFill>
                        <a:effectLst/>
                        <a:latin typeface="Times New Roman" pitchFamily="18" charset="0"/>
                        <a:cs typeface="Times New Roman" pitchFamily="18" charset="0"/>
                      </a:endParaRPr>
                    </a:p>
                  </a:txBody>
                  <a:tcPr marL="4392" marR="4392" marT="439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ctr"/>
                      <a:endParaRPr lang="ru-RU" sz="1400" b="1" i="0" u="none" strike="noStrike" dirty="0">
                        <a:solidFill>
                          <a:srgbClr val="000000"/>
                        </a:solidFill>
                        <a:effectLst/>
                        <a:latin typeface="Times New Roman" pitchFamily="18" charset="0"/>
                        <a:cs typeface="Times New Roman" pitchFamily="18" charset="0"/>
                      </a:endParaRPr>
                    </a:p>
                  </a:txBody>
                  <a:tcPr marL="4392" marR="4392" marT="439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ru-RU" sz="1400" b="1" i="0" u="none" strike="noStrike" dirty="0">
                        <a:solidFill>
                          <a:srgbClr val="000000"/>
                        </a:solidFill>
                        <a:effectLst/>
                        <a:latin typeface="Times New Roman" pitchFamily="18" charset="0"/>
                        <a:cs typeface="Times New Roman" pitchFamily="18" charset="0"/>
                      </a:endParaRPr>
                    </a:p>
                  </a:txBody>
                  <a:tcPr marL="4392" marR="4392" marT="439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ctr"/>
                      <a:r>
                        <a:rPr lang="ru-RU" sz="1400" b="1" i="0" u="none" strike="noStrike" dirty="0" smtClean="0">
                          <a:solidFill>
                            <a:srgbClr val="000000"/>
                          </a:solidFill>
                          <a:effectLst/>
                          <a:latin typeface="Times New Roman" pitchFamily="18" charset="0"/>
                          <a:cs typeface="Times New Roman" pitchFamily="18" charset="0"/>
                        </a:rPr>
                        <a:t>-40</a:t>
                      </a:r>
                      <a:r>
                        <a:rPr lang="ru-RU" sz="1400" b="1" i="0" u="none" strike="noStrike" baseline="0" dirty="0" smtClean="0">
                          <a:solidFill>
                            <a:srgbClr val="000000"/>
                          </a:solidFill>
                          <a:effectLst/>
                          <a:latin typeface="Times New Roman" pitchFamily="18" charset="0"/>
                          <a:cs typeface="Times New Roman" pitchFamily="18" charset="0"/>
                        </a:rPr>
                        <a:t> 694,33</a:t>
                      </a:r>
                      <a:r>
                        <a:rPr lang="ru-RU" sz="1400" b="1" i="0" u="none" strike="noStrike" dirty="0" smtClean="0">
                          <a:solidFill>
                            <a:srgbClr val="000000"/>
                          </a:solidFill>
                          <a:effectLst/>
                          <a:latin typeface="Times New Roman" pitchFamily="18" charset="0"/>
                          <a:cs typeface="Times New Roman" pitchFamily="18" charset="0"/>
                        </a:rPr>
                        <a:t> </a:t>
                      </a:r>
                      <a:endParaRPr lang="ru-RU" sz="1400" b="1" i="0" u="none" strike="noStrike" dirty="0">
                        <a:solidFill>
                          <a:srgbClr val="000000"/>
                        </a:solidFill>
                        <a:effectLst/>
                        <a:latin typeface="Times New Roman" pitchFamily="18" charset="0"/>
                        <a:cs typeface="Times New Roman" pitchFamily="18" charset="0"/>
                      </a:endParaRPr>
                    </a:p>
                  </a:txBody>
                  <a:tcPr marL="4392" marR="4392" marT="439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754771">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marL="0" algn="ctr" defTabSz="914400" rtl="0" eaLnBrk="1" fontAlgn="ctr" latinLnBrk="0" hangingPunct="1"/>
                      <a:r>
                        <a:rPr lang="ru-RU" sz="1400" b="0" i="0" u="none" strike="noStrike" kern="1200" dirty="0" smtClean="0">
                          <a:solidFill>
                            <a:srgbClr val="000000"/>
                          </a:solidFill>
                          <a:effectLst/>
                          <a:latin typeface="Times New Roman" pitchFamily="18" charset="0"/>
                          <a:ea typeface="+mn-ea"/>
                          <a:cs typeface="Times New Roman" pitchFamily="18" charset="0"/>
                        </a:rPr>
                        <a:t>1</a:t>
                      </a:r>
                      <a:endParaRPr lang="ru-RU" sz="1400" b="0" i="0" u="none" strike="noStrike" kern="1200" dirty="0">
                        <a:solidFill>
                          <a:srgbClr val="000000"/>
                        </a:solidFill>
                        <a:effectLst/>
                        <a:latin typeface="Times New Roman" pitchFamily="18" charset="0"/>
                        <a:ea typeface="+mn-ea"/>
                        <a:cs typeface="Times New Roman" pitchFamily="18" charset="0"/>
                      </a:endParaRPr>
                    </a:p>
                  </a:txBody>
                  <a:tcPr marL="4392" marR="4392" marT="439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marL="0" algn="l" defTabSz="914400" rtl="0" eaLnBrk="1" fontAlgn="ctr" latinLnBrk="0" hangingPunct="1"/>
                      <a:r>
                        <a:rPr lang="en-US" sz="1400" b="0" i="0" u="none" strike="noStrike" kern="1200" dirty="0" smtClean="0">
                          <a:solidFill>
                            <a:srgbClr val="000000"/>
                          </a:solidFill>
                          <a:effectLst/>
                          <a:latin typeface="Times New Roman" pitchFamily="18" charset="0"/>
                          <a:ea typeface="+mn-ea"/>
                          <a:cs typeface="Times New Roman" pitchFamily="18" charset="0"/>
                        </a:rPr>
                        <a:t>Complete switchgear KSO-2-10 with vacuum circuit breaker</a:t>
                      </a:r>
                      <a:endParaRPr lang="ru-RU" sz="1400" b="0" i="0" u="none" strike="noStrike" kern="1200" dirty="0">
                        <a:solidFill>
                          <a:srgbClr val="000000"/>
                        </a:solidFill>
                        <a:effectLst/>
                        <a:latin typeface="Times New Roman" pitchFamily="18" charset="0"/>
                        <a:ea typeface="+mn-ea"/>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ctr"/>
                      <a:r>
                        <a:rPr lang="ru-RU" sz="1400" b="0" i="0" u="none" strike="noStrike" kern="1200" dirty="0" smtClean="0">
                          <a:solidFill>
                            <a:srgbClr val="000000"/>
                          </a:solidFill>
                          <a:effectLst/>
                          <a:latin typeface="Times New Roman" pitchFamily="18" charset="0"/>
                          <a:ea typeface="+mn-ea"/>
                          <a:cs typeface="Times New Roman" pitchFamily="18" charset="0"/>
                        </a:rPr>
                        <a:t>  </a:t>
                      </a:r>
                      <a:r>
                        <a:rPr lang="en-US" sz="1400" b="0" i="0" u="none" strike="noStrike" kern="1200" dirty="0" smtClean="0">
                          <a:solidFill>
                            <a:srgbClr val="000000"/>
                          </a:solidFill>
                          <a:effectLst/>
                          <a:latin typeface="Times New Roman" pitchFamily="18" charset="0"/>
                          <a:ea typeface="+mn-ea"/>
                          <a:cs typeface="Times New Roman" pitchFamily="18" charset="0"/>
                        </a:rPr>
                        <a:t>set</a:t>
                      </a:r>
                      <a:endParaRPr lang="ru-RU" sz="1400" b="0" i="0" u="none" strike="noStrike" kern="1200" dirty="0">
                        <a:solidFill>
                          <a:srgbClr val="000000"/>
                        </a:solidFill>
                        <a:effectLst/>
                        <a:latin typeface="Times New Roman" pitchFamily="18" charset="0"/>
                        <a:ea typeface="+mn-ea"/>
                        <a:cs typeface="Times New Roman" pitchFamily="18" charset="0"/>
                      </a:endParaRPr>
                    </a:p>
                  </a:txBody>
                  <a:tcPr marL="4392" marR="4392" marT="439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marL="0" algn="ctr" defTabSz="914400" rtl="0" eaLnBrk="1" fontAlgn="ctr" latinLnBrk="0" hangingPunct="1"/>
                      <a:r>
                        <a:rPr lang="ru-RU" sz="1400" b="0" i="0" u="none" strike="noStrike" kern="1200" dirty="0" smtClean="0">
                          <a:solidFill>
                            <a:srgbClr val="000000"/>
                          </a:solidFill>
                          <a:effectLst/>
                          <a:latin typeface="Times New Roman" pitchFamily="18" charset="0"/>
                          <a:ea typeface="+mn-ea"/>
                          <a:cs typeface="Times New Roman" pitchFamily="18" charset="0"/>
                        </a:rPr>
                        <a:t>2</a:t>
                      </a:r>
                      <a:endParaRPr lang="ru-RU" sz="1400" b="0" i="0" u="none" strike="noStrike" kern="1200" dirty="0">
                        <a:solidFill>
                          <a:srgbClr val="000000"/>
                        </a:solidFill>
                        <a:effectLst/>
                        <a:latin typeface="Times New Roman" pitchFamily="18" charset="0"/>
                        <a:ea typeface="+mn-ea"/>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ctr"/>
                      <a:r>
                        <a:rPr lang="ru-RU" sz="1400" b="0" i="0" u="none" strike="noStrike" kern="1200" dirty="0" smtClean="0">
                          <a:solidFill>
                            <a:srgbClr val="000000"/>
                          </a:solidFill>
                          <a:effectLst/>
                          <a:latin typeface="Times New Roman" pitchFamily="18" charset="0"/>
                          <a:ea typeface="+mn-ea"/>
                          <a:cs typeface="Times New Roman" pitchFamily="18" charset="0"/>
                        </a:rPr>
                        <a:t>7 898,40</a:t>
                      </a:r>
                      <a:endParaRPr lang="ru-RU" sz="1400" b="0" i="0" u="none" strike="noStrike" kern="1200" dirty="0">
                        <a:solidFill>
                          <a:srgbClr val="000000"/>
                        </a:solidFill>
                        <a:effectLst/>
                        <a:latin typeface="Times New Roman" pitchFamily="18" charset="0"/>
                        <a:ea typeface="+mn-ea"/>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ctr"/>
                      <a:endParaRPr lang="ru-RU" sz="1400" b="0" i="0" u="none" strike="noStrike" kern="1200" dirty="0">
                        <a:solidFill>
                          <a:srgbClr val="000000"/>
                        </a:solidFill>
                        <a:effectLst/>
                        <a:latin typeface="Times New Roman" pitchFamily="18" charset="0"/>
                        <a:ea typeface="+mn-ea"/>
                        <a:cs typeface="Times New Roman" pitchFamily="18" charset="0"/>
                      </a:endParaRPr>
                    </a:p>
                  </a:txBody>
                  <a:tcPr marL="4392" marR="4392" marT="439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ctr"/>
                      <a:endParaRPr lang="ru-RU" sz="1400" b="0" i="0" u="none" strike="noStrike" kern="1200" dirty="0">
                        <a:solidFill>
                          <a:srgbClr val="000000"/>
                        </a:solidFill>
                        <a:effectLst/>
                        <a:latin typeface="Times New Roman" pitchFamily="18" charset="0"/>
                        <a:ea typeface="+mn-ea"/>
                        <a:cs typeface="Times New Roman" pitchFamily="18" charset="0"/>
                      </a:endParaRPr>
                    </a:p>
                  </a:txBody>
                  <a:tcPr marL="4392" marR="4392" marT="439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400" b="0" i="0" u="none" strike="noStrike" kern="1200" dirty="0" smtClean="0">
                          <a:solidFill>
                            <a:srgbClr val="000000"/>
                          </a:solidFill>
                          <a:effectLst/>
                          <a:latin typeface="Times New Roman" pitchFamily="18" charset="0"/>
                          <a:ea typeface="+mn-ea"/>
                          <a:cs typeface="Times New Roman" pitchFamily="18" charset="0"/>
                        </a:rPr>
                        <a:t>-2</a:t>
                      </a:r>
                      <a:endParaRPr lang="ru-RU" sz="1400" b="0" i="0" u="none" strike="noStrike" kern="1200" dirty="0">
                        <a:solidFill>
                          <a:srgbClr val="000000"/>
                        </a:solidFill>
                        <a:effectLst/>
                        <a:latin typeface="Times New Roman" pitchFamily="18" charset="0"/>
                        <a:ea typeface="+mn-ea"/>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ctr"/>
                      <a:r>
                        <a:rPr lang="ru-RU" sz="1400" b="0" i="0" u="none" strike="noStrike" kern="1200" dirty="0" smtClean="0">
                          <a:solidFill>
                            <a:srgbClr val="000000"/>
                          </a:solidFill>
                          <a:effectLst/>
                          <a:latin typeface="Times New Roman" pitchFamily="18" charset="0"/>
                          <a:ea typeface="+mn-ea"/>
                          <a:cs typeface="Times New Roman" pitchFamily="18" charset="0"/>
                        </a:rPr>
                        <a:t>-7 898,40</a:t>
                      </a:r>
                      <a:endParaRPr lang="ru-RU" sz="1400" b="0" i="0" u="none" strike="noStrike" kern="1200" dirty="0">
                        <a:solidFill>
                          <a:srgbClr val="000000"/>
                        </a:solidFill>
                        <a:effectLst/>
                        <a:latin typeface="Times New Roman" pitchFamily="18" charset="0"/>
                        <a:ea typeface="+mn-ea"/>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642991">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marL="0" algn="ctr" defTabSz="914400" rtl="0" eaLnBrk="1" fontAlgn="ctr" latinLnBrk="0" hangingPunct="1"/>
                      <a:r>
                        <a:rPr lang="ru-RU" sz="1400" b="0" i="0" u="none" strike="noStrike" kern="1200" dirty="0" smtClean="0">
                          <a:solidFill>
                            <a:srgbClr val="000000"/>
                          </a:solidFill>
                          <a:effectLst/>
                          <a:latin typeface="Times New Roman" pitchFamily="18" charset="0"/>
                          <a:ea typeface="+mn-ea"/>
                          <a:cs typeface="Times New Roman" pitchFamily="18" charset="0"/>
                        </a:rPr>
                        <a:t>2</a:t>
                      </a:r>
                      <a:endParaRPr lang="ru-RU" sz="1400" b="0" i="0" u="none" strike="noStrike" kern="1200" dirty="0">
                        <a:solidFill>
                          <a:srgbClr val="000000"/>
                        </a:solidFill>
                        <a:effectLst/>
                        <a:latin typeface="Times New Roman" pitchFamily="18" charset="0"/>
                        <a:ea typeface="+mn-ea"/>
                        <a:cs typeface="Times New Roman" pitchFamily="18" charset="0"/>
                      </a:endParaRPr>
                    </a:p>
                  </a:txBody>
                  <a:tcPr marL="4392" marR="4392" marT="4392" marB="0" anchor="ctr">
                    <a:lnL w="6350" cap="flat" cmpd="sng" algn="ctr">
                      <a:noFill/>
                      <a:prstDash val="solid"/>
                      <a:round/>
                      <a:headEnd type="none" w="med" len="med"/>
                      <a:tailEnd type="none" w="med" len="med"/>
                    </a:lnL>
                    <a:lnR w="12700" cmpd="sng">
                      <a:noFill/>
                      <a:prstDash val="soli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marL="0" algn="l" defTabSz="914400" rtl="0" eaLnBrk="1" fontAlgn="ctr" latinLnBrk="0" hangingPunct="1"/>
                      <a:r>
                        <a:rPr lang="en-US" sz="1400" b="0" i="0" u="none" strike="noStrike" kern="1200" dirty="0" smtClean="0">
                          <a:solidFill>
                            <a:srgbClr val="000000"/>
                          </a:solidFill>
                          <a:effectLst/>
                          <a:latin typeface="Times New Roman" pitchFamily="18" charset="0"/>
                          <a:ea typeface="+mn-ea"/>
                          <a:cs typeface="Times New Roman" pitchFamily="18" charset="0"/>
                        </a:rPr>
                        <a:t>Complete transformer substation KTPN-400kVa, 10/0.4 kV</a:t>
                      </a:r>
                      <a:endParaRPr lang="ru-RU" sz="1400" b="0" i="0" u="none" strike="noStrike" kern="1200" dirty="0">
                        <a:solidFill>
                          <a:srgbClr val="000000"/>
                        </a:solidFill>
                        <a:effectLst/>
                        <a:latin typeface="Times New Roman" pitchFamily="18" charset="0"/>
                        <a:ea typeface="+mn-ea"/>
                        <a:cs typeface="Times New Roman" pitchFamily="18" charset="0"/>
                      </a:endParaRPr>
                    </a:p>
                  </a:txBody>
                  <a:tcPr marL="9525" marR="9525" marT="9525" marB="0" anchor="ctr">
                    <a:lnL w="12700" cmpd="sng">
                      <a:noFill/>
                      <a:prstDash val="solid"/>
                    </a:lnL>
                    <a:lnR w="12700" cmpd="sng">
                      <a:noFill/>
                      <a:prstDash val="solid"/>
                    </a:lnR>
                    <a:lnT w="635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ctr"/>
                      <a:r>
                        <a:rPr lang="ru-RU" sz="1400" b="0" i="0" u="none" strike="noStrike" kern="1200" dirty="0" smtClean="0">
                          <a:solidFill>
                            <a:srgbClr val="000000"/>
                          </a:solidFill>
                          <a:effectLst/>
                          <a:latin typeface="Times New Roman" pitchFamily="18" charset="0"/>
                          <a:ea typeface="+mn-ea"/>
                          <a:cs typeface="Times New Roman" pitchFamily="18" charset="0"/>
                        </a:rPr>
                        <a:t>  </a:t>
                      </a:r>
                      <a:r>
                        <a:rPr lang="en-US" sz="1400" b="0" i="0" u="none" strike="noStrike" kern="1200" dirty="0" smtClean="0">
                          <a:solidFill>
                            <a:srgbClr val="000000"/>
                          </a:solidFill>
                          <a:effectLst/>
                          <a:latin typeface="Times New Roman" pitchFamily="18" charset="0"/>
                          <a:ea typeface="+mn-ea"/>
                          <a:cs typeface="Times New Roman" pitchFamily="18" charset="0"/>
                        </a:rPr>
                        <a:t>set</a:t>
                      </a:r>
                      <a:endParaRPr lang="ru-RU" sz="1400" b="0" i="0" u="none" strike="noStrike" kern="1200" dirty="0">
                        <a:solidFill>
                          <a:srgbClr val="000000"/>
                        </a:solidFill>
                        <a:effectLst/>
                        <a:latin typeface="Times New Roman" pitchFamily="18" charset="0"/>
                        <a:ea typeface="+mn-ea"/>
                        <a:cs typeface="Times New Roman" pitchFamily="18" charset="0"/>
                      </a:endParaRPr>
                    </a:p>
                  </a:txBody>
                  <a:tcPr marL="4392" marR="4392" marT="4392" marB="0" anchor="ctr">
                    <a:lnL w="12700" cmpd="sng">
                      <a:noFill/>
                      <a:prstDash val="soli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marL="0" algn="ctr" defTabSz="914400" rtl="0" eaLnBrk="1" fontAlgn="ctr" latinLnBrk="0" hangingPunct="1"/>
                      <a:r>
                        <a:rPr lang="ru-RU" sz="1400" b="0" i="0" u="none" strike="noStrike" kern="1200" dirty="0" smtClean="0">
                          <a:solidFill>
                            <a:srgbClr val="000000"/>
                          </a:solidFill>
                          <a:effectLst/>
                          <a:latin typeface="Times New Roman" pitchFamily="18" charset="0"/>
                          <a:ea typeface="+mn-ea"/>
                          <a:cs typeface="Times New Roman" pitchFamily="18" charset="0"/>
                        </a:rPr>
                        <a:t>3</a:t>
                      </a:r>
                      <a:endParaRPr lang="ru-RU" sz="1400" b="0" i="0" u="none" strike="noStrike" kern="1200" dirty="0">
                        <a:solidFill>
                          <a:srgbClr val="000000"/>
                        </a:solidFill>
                        <a:effectLst/>
                        <a:latin typeface="Times New Roman" pitchFamily="18" charset="0"/>
                        <a:ea typeface="+mn-ea"/>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ctr"/>
                      <a:r>
                        <a:rPr lang="ru-RU" sz="1400" b="0" i="0" u="none" strike="noStrike" kern="1200" dirty="0" smtClean="0">
                          <a:solidFill>
                            <a:srgbClr val="000000"/>
                          </a:solidFill>
                          <a:effectLst/>
                          <a:latin typeface="Times New Roman" pitchFamily="18" charset="0"/>
                          <a:ea typeface="+mn-ea"/>
                          <a:cs typeface="Times New Roman" pitchFamily="18" charset="0"/>
                        </a:rPr>
                        <a:t>10</a:t>
                      </a:r>
                      <a:r>
                        <a:rPr lang="ru-RU" sz="1400" b="0" i="0" u="none" strike="noStrike" kern="1200" baseline="0" dirty="0" smtClean="0">
                          <a:solidFill>
                            <a:srgbClr val="000000"/>
                          </a:solidFill>
                          <a:effectLst/>
                          <a:latin typeface="Times New Roman" pitchFamily="18" charset="0"/>
                          <a:ea typeface="+mn-ea"/>
                          <a:cs typeface="Times New Roman" pitchFamily="18" charset="0"/>
                        </a:rPr>
                        <a:t> 000,02</a:t>
                      </a:r>
                      <a:endParaRPr lang="ru-RU" sz="1400" b="0" i="0" u="none" strike="noStrike" kern="1200" dirty="0">
                        <a:solidFill>
                          <a:srgbClr val="000000"/>
                        </a:solidFill>
                        <a:effectLst/>
                        <a:latin typeface="Times New Roman" pitchFamily="18" charset="0"/>
                        <a:ea typeface="+mn-ea"/>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endParaRPr lang="ru-RU" sz="1400" dirty="0">
                        <a:latin typeface="Times New Roman" pitchFamily="18" charset="0"/>
                        <a:cs typeface="Times New Roman" pitchFamily="18" charset="0"/>
                      </a:endParaRPr>
                    </a:p>
                  </a:txBody>
                  <a:tcPr marL="4392" marR="4392" marT="439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endParaRPr lang="ru-RU" sz="1400" dirty="0">
                        <a:latin typeface="Times New Roman" pitchFamily="18" charset="0"/>
                        <a:cs typeface="Times New Roman" pitchFamily="18" charset="0"/>
                      </a:endParaRPr>
                    </a:p>
                  </a:txBody>
                  <a:tcPr marL="4392" marR="4392" marT="439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400" b="0" i="0" u="none" strike="noStrike" kern="1200" dirty="0" smtClean="0">
                          <a:solidFill>
                            <a:srgbClr val="000000"/>
                          </a:solidFill>
                          <a:effectLst/>
                          <a:latin typeface="Times New Roman" pitchFamily="18" charset="0"/>
                          <a:ea typeface="+mn-ea"/>
                          <a:cs typeface="Times New Roman" pitchFamily="18" charset="0"/>
                        </a:rPr>
                        <a:t>-3</a:t>
                      </a:r>
                      <a:endParaRPr lang="ru-RU" sz="1400" b="0" i="0" u="none" strike="noStrike" kern="1200" dirty="0">
                        <a:solidFill>
                          <a:srgbClr val="000000"/>
                        </a:solidFill>
                        <a:effectLst/>
                        <a:latin typeface="Times New Roman" pitchFamily="18" charset="0"/>
                        <a:ea typeface="+mn-ea"/>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ctr"/>
                      <a:r>
                        <a:rPr lang="ru-RU" sz="1400" b="0" i="0" u="none" strike="noStrike" kern="1200" dirty="0" smtClean="0">
                          <a:solidFill>
                            <a:srgbClr val="000000"/>
                          </a:solidFill>
                          <a:effectLst/>
                          <a:latin typeface="Times New Roman" pitchFamily="18" charset="0"/>
                          <a:ea typeface="+mn-ea"/>
                          <a:cs typeface="Times New Roman" pitchFamily="18" charset="0"/>
                        </a:rPr>
                        <a:t>-10</a:t>
                      </a:r>
                      <a:r>
                        <a:rPr lang="ru-RU" sz="1400" b="0" i="0" u="none" strike="noStrike" kern="1200" baseline="0" dirty="0" smtClean="0">
                          <a:solidFill>
                            <a:srgbClr val="000000"/>
                          </a:solidFill>
                          <a:effectLst/>
                          <a:latin typeface="Times New Roman" pitchFamily="18" charset="0"/>
                          <a:ea typeface="+mn-ea"/>
                          <a:cs typeface="Times New Roman" pitchFamily="18" charset="0"/>
                        </a:rPr>
                        <a:t> 000,02</a:t>
                      </a:r>
                      <a:endParaRPr lang="ru-RU" sz="1400" b="0" i="0" u="none" strike="noStrike" kern="1200" dirty="0">
                        <a:solidFill>
                          <a:srgbClr val="000000"/>
                        </a:solidFill>
                        <a:effectLst/>
                        <a:latin typeface="Times New Roman" pitchFamily="18" charset="0"/>
                        <a:ea typeface="+mn-ea"/>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645823">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marL="0" algn="ctr" defTabSz="914400" rtl="0" eaLnBrk="1" fontAlgn="ctr" latinLnBrk="0" hangingPunct="1"/>
                      <a:r>
                        <a:rPr lang="ru-RU" sz="1400" b="0" i="0" u="none" strike="noStrike" kern="1200" dirty="0" smtClean="0">
                          <a:solidFill>
                            <a:srgbClr val="000000"/>
                          </a:solidFill>
                          <a:effectLst/>
                          <a:latin typeface="Times New Roman" pitchFamily="18" charset="0"/>
                          <a:ea typeface="+mn-ea"/>
                          <a:cs typeface="Times New Roman" pitchFamily="18" charset="0"/>
                        </a:rPr>
                        <a:t>3</a:t>
                      </a:r>
                      <a:endParaRPr lang="ru-RU" sz="1400" b="0" i="0" u="none" strike="noStrike" kern="1200" dirty="0">
                        <a:solidFill>
                          <a:srgbClr val="000000"/>
                        </a:solidFill>
                        <a:effectLst/>
                        <a:latin typeface="Times New Roman" pitchFamily="18" charset="0"/>
                        <a:ea typeface="+mn-ea"/>
                        <a:cs typeface="Times New Roman" pitchFamily="18" charset="0"/>
                      </a:endParaRPr>
                    </a:p>
                  </a:txBody>
                  <a:tcPr marL="4392" marR="4392" marT="4392" marB="0" anchor="ctr">
                    <a:lnL w="6350" cap="flat" cmpd="sng" algn="ctr">
                      <a:noFill/>
                      <a:prstDash val="solid"/>
                      <a:round/>
                      <a:headEnd type="none" w="med" len="med"/>
                      <a:tailEnd type="none" w="med" len="med"/>
                    </a:lnL>
                    <a:lnR w="12700" cmpd="sng">
                      <a:noFill/>
                      <a:prstDash val="soli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smtClean="0">
                          <a:solidFill>
                            <a:srgbClr val="000000"/>
                          </a:solidFill>
                          <a:effectLst/>
                          <a:latin typeface="Times New Roman" pitchFamily="18" charset="0"/>
                          <a:ea typeface="+mn-ea"/>
                          <a:cs typeface="Times New Roman" pitchFamily="18" charset="0"/>
                        </a:rPr>
                        <a:t>Oil transformer TM-250/10/0.4kV</a:t>
                      </a:r>
                      <a:endParaRPr lang="ru-RU" sz="1400" b="0" i="0" u="none" strike="noStrike" kern="1200" dirty="0" smtClean="0">
                        <a:solidFill>
                          <a:srgbClr val="000000"/>
                        </a:solidFill>
                        <a:effectLst/>
                        <a:latin typeface="Times New Roman" pitchFamily="18" charset="0"/>
                        <a:ea typeface="+mn-ea"/>
                        <a:cs typeface="Times New Roman" pitchFamily="18" charset="0"/>
                      </a:endParaRPr>
                    </a:p>
                  </a:txBody>
                  <a:tcPr marL="9525" marR="9525" marT="95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1400" b="0" i="0" u="none" strike="noStrike" kern="1200" dirty="0" smtClean="0">
                        <a:solidFill>
                          <a:srgbClr val="000000"/>
                        </a:solidFill>
                        <a:effectLst/>
                        <a:latin typeface="Times New Roman" pitchFamily="18" charset="0"/>
                        <a:ea typeface="+mn-ea"/>
                        <a:cs typeface="Times New Roman" pitchFamily="18"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smtClean="0">
                          <a:solidFill>
                            <a:srgbClr val="000000"/>
                          </a:solidFill>
                          <a:effectLst/>
                          <a:latin typeface="Times New Roman" pitchFamily="18" charset="0"/>
                          <a:ea typeface="+mn-ea"/>
                          <a:cs typeface="Times New Roman" pitchFamily="18" charset="0"/>
                        </a:rPr>
                        <a:t>piece</a:t>
                      </a:r>
                      <a:endParaRPr lang="ru-RU" sz="1400" b="0" i="0" u="none" strike="noStrike" kern="1200" dirty="0" smtClean="0">
                        <a:solidFill>
                          <a:srgbClr val="000000"/>
                        </a:solidFill>
                        <a:effectLst/>
                        <a:latin typeface="Times New Roman" pitchFamily="18" charset="0"/>
                        <a:ea typeface="+mn-ea"/>
                        <a:cs typeface="Times New Roman" pitchFamily="18" charset="0"/>
                      </a:endParaRPr>
                    </a:p>
                    <a:p>
                      <a:pPr algn="ctr" fontAlgn="ctr"/>
                      <a:endParaRPr lang="ru-RU" sz="1400" b="0" i="0" u="none" strike="noStrike" kern="1200" dirty="0">
                        <a:solidFill>
                          <a:srgbClr val="000000"/>
                        </a:solidFill>
                        <a:effectLst/>
                        <a:latin typeface="Times New Roman" pitchFamily="18" charset="0"/>
                        <a:ea typeface="+mn-ea"/>
                        <a:cs typeface="Times New Roman" pitchFamily="18" charset="0"/>
                      </a:endParaRPr>
                    </a:p>
                  </a:txBody>
                  <a:tcPr marL="4392" marR="4392" marT="4392" marB="0" anchor="ctr">
                    <a:lnL w="12700" cmpd="sng">
                      <a:noFill/>
                      <a:prstDash val="soli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marL="0" algn="ctr" defTabSz="914400" rtl="0" eaLnBrk="1" fontAlgn="ctr" latinLnBrk="0" hangingPunct="1"/>
                      <a:r>
                        <a:rPr lang="ru-RU" sz="1400" b="0" i="0" u="none" strike="noStrike" kern="1200" dirty="0" smtClean="0">
                          <a:solidFill>
                            <a:srgbClr val="000000"/>
                          </a:solidFill>
                          <a:effectLst/>
                          <a:latin typeface="Times New Roman" pitchFamily="18" charset="0"/>
                          <a:ea typeface="+mn-ea"/>
                          <a:cs typeface="Times New Roman" pitchFamily="18" charset="0"/>
                        </a:rPr>
                        <a:t>2</a:t>
                      </a:r>
                      <a:endParaRPr lang="ru-RU" sz="1400" b="0" i="0" u="none" strike="noStrike" kern="1200" dirty="0">
                        <a:solidFill>
                          <a:srgbClr val="000000"/>
                        </a:solidFill>
                        <a:effectLst/>
                        <a:latin typeface="Times New Roman" pitchFamily="18" charset="0"/>
                        <a:ea typeface="+mn-ea"/>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ctr"/>
                      <a:r>
                        <a:rPr lang="ru-RU" sz="1400" b="0" i="0" u="none" strike="noStrike" kern="1200" dirty="0" smtClean="0">
                          <a:solidFill>
                            <a:srgbClr val="000000"/>
                          </a:solidFill>
                          <a:effectLst/>
                          <a:latin typeface="Times New Roman" pitchFamily="18" charset="0"/>
                          <a:ea typeface="+mn-ea"/>
                          <a:cs typeface="Times New Roman" pitchFamily="18" charset="0"/>
                        </a:rPr>
                        <a:t>2 711,66</a:t>
                      </a:r>
                      <a:endParaRPr lang="ru-RU" sz="1400" b="0" i="0" u="none" strike="noStrike" kern="1200" dirty="0">
                        <a:solidFill>
                          <a:srgbClr val="000000"/>
                        </a:solidFill>
                        <a:effectLst/>
                        <a:latin typeface="Times New Roman" pitchFamily="18" charset="0"/>
                        <a:ea typeface="+mn-ea"/>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ctr"/>
                      <a:endParaRPr lang="ru-RU" sz="1400" b="0" i="0" u="none" strike="noStrike" kern="1200" dirty="0">
                        <a:solidFill>
                          <a:srgbClr val="000000"/>
                        </a:solidFill>
                        <a:effectLst/>
                        <a:latin typeface="Times New Roman" pitchFamily="18" charset="0"/>
                        <a:ea typeface="+mn-ea"/>
                        <a:cs typeface="Times New Roman" pitchFamily="18" charset="0"/>
                      </a:endParaRPr>
                    </a:p>
                  </a:txBody>
                  <a:tcPr marL="4392" marR="4392" marT="439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ctr"/>
                      <a:endParaRPr lang="ru-RU" sz="1400" b="0" i="0" u="none" strike="noStrike" kern="1200" dirty="0">
                        <a:solidFill>
                          <a:srgbClr val="000000"/>
                        </a:solidFill>
                        <a:effectLst/>
                        <a:latin typeface="Times New Roman" pitchFamily="18" charset="0"/>
                        <a:ea typeface="+mn-ea"/>
                        <a:cs typeface="Times New Roman" pitchFamily="18" charset="0"/>
                      </a:endParaRPr>
                    </a:p>
                  </a:txBody>
                  <a:tcPr marL="4392" marR="4392" marT="439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400" b="0" i="0" u="none" strike="noStrike" kern="1200" dirty="0" smtClean="0">
                          <a:solidFill>
                            <a:srgbClr val="000000"/>
                          </a:solidFill>
                          <a:effectLst/>
                          <a:latin typeface="Times New Roman" pitchFamily="18" charset="0"/>
                          <a:ea typeface="+mn-ea"/>
                          <a:cs typeface="Times New Roman" pitchFamily="18" charset="0"/>
                        </a:rPr>
                        <a:t>-2</a:t>
                      </a:r>
                      <a:endParaRPr lang="ru-RU" sz="1400" b="0" i="0" u="none" strike="noStrike" kern="1200" dirty="0">
                        <a:solidFill>
                          <a:srgbClr val="000000"/>
                        </a:solidFill>
                        <a:effectLst/>
                        <a:latin typeface="Times New Roman" pitchFamily="18" charset="0"/>
                        <a:ea typeface="+mn-ea"/>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ctr"/>
                      <a:r>
                        <a:rPr lang="ru-RU" sz="1400" b="0" i="0" u="none" strike="noStrike" kern="1200" dirty="0" smtClean="0">
                          <a:solidFill>
                            <a:srgbClr val="000000"/>
                          </a:solidFill>
                          <a:effectLst/>
                          <a:latin typeface="Times New Roman" pitchFamily="18" charset="0"/>
                          <a:ea typeface="+mn-ea"/>
                          <a:cs typeface="Times New Roman" pitchFamily="18" charset="0"/>
                        </a:rPr>
                        <a:t>-2 711,66</a:t>
                      </a:r>
                      <a:endParaRPr lang="ru-RU" sz="1400" b="0" i="0" u="none" strike="noStrike" kern="1200" dirty="0">
                        <a:solidFill>
                          <a:srgbClr val="000000"/>
                        </a:solidFill>
                        <a:effectLst/>
                        <a:latin typeface="Times New Roman" pitchFamily="18" charset="0"/>
                        <a:ea typeface="+mn-ea"/>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642991">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marL="0" algn="ctr" defTabSz="914400" rtl="0" eaLnBrk="1" fontAlgn="ctr" latinLnBrk="0" hangingPunct="1"/>
                      <a:r>
                        <a:rPr lang="ru-RU" sz="1400" b="0" i="0" u="none" strike="noStrike" kern="1200" dirty="0">
                          <a:solidFill>
                            <a:srgbClr val="000000"/>
                          </a:solidFill>
                          <a:effectLst/>
                          <a:latin typeface="Times New Roman" pitchFamily="18" charset="0"/>
                          <a:ea typeface="+mn-ea"/>
                          <a:cs typeface="Times New Roman" pitchFamily="18" charset="0"/>
                        </a:rPr>
                        <a:t>4</a:t>
                      </a:r>
                    </a:p>
                  </a:txBody>
                  <a:tcPr marL="4392" marR="4392" marT="439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smtClean="0">
                          <a:solidFill>
                            <a:srgbClr val="000000"/>
                          </a:solidFill>
                          <a:effectLst/>
                          <a:latin typeface="Times New Roman" pitchFamily="18" charset="0"/>
                          <a:ea typeface="+mn-ea"/>
                          <a:cs typeface="Times New Roman" pitchFamily="18" charset="0"/>
                        </a:rPr>
                        <a:t>Oil transformer TM-400/10/0.4kV</a:t>
                      </a:r>
                      <a:endParaRPr lang="ru-RU" sz="1400" b="0" i="0" u="none" strike="noStrike" kern="1200" dirty="0" smtClean="0">
                        <a:solidFill>
                          <a:srgbClr val="000000"/>
                        </a:solidFill>
                        <a:effectLst/>
                        <a:latin typeface="Times New Roman" pitchFamily="18" charset="0"/>
                        <a:ea typeface="+mn-ea"/>
                        <a:cs typeface="Times New Roman" pitchFamily="18" charset="0"/>
                      </a:endParaRPr>
                    </a:p>
                    <a:p>
                      <a:pPr marL="0" algn="l" defTabSz="914400" rtl="0" eaLnBrk="1" fontAlgn="ctr" latinLnBrk="0" hangingPunct="1"/>
                      <a:endParaRPr lang="ru-RU" sz="1400" b="0" i="0" u="none" strike="noStrike" kern="1200" dirty="0">
                        <a:solidFill>
                          <a:srgbClr val="000000"/>
                        </a:solidFill>
                        <a:effectLst/>
                        <a:latin typeface="Times New Roman" pitchFamily="18" charset="0"/>
                        <a:ea typeface="+mn-ea"/>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prstDash val="soli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smtClean="0">
                          <a:solidFill>
                            <a:srgbClr val="000000"/>
                          </a:solidFill>
                          <a:effectLst/>
                          <a:latin typeface="Times New Roman" pitchFamily="18" charset="0"/>
                          <a:ea typeface="+mn-ea"/>
                          <a:cs typeface="Times New Roman" pitchFamily="18" charset="0"/>
                        </a:rPr>
                        <a:t>piece</a:t>
                      </a:r>
                      <a:endParaRPr lang="ru-RU" sz="1400" b="0" i="0" u="none" strike="noStrike" kern="1200" dirty="0" smtClean="0">
                        <a:solidFill>
                          <a:srgbClr val="000000"/>
                        </a:solidFill>
                        <a:effectLst/>
                        <a:latin typeface="Times New Roman" pitchFamily="18" charset="0"/>
                        <a:ea typeface="+mn-ea"/>
                        <a:cs typeface="Times New Roman" pitchFamily="18" charset="0"/>
                      </a:endParaRPr>
                    </a:p>
                  </a:txBody>
                  <a:tcPr marL="4392" marR="4392" marT="439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marL="0" algn="ctr" defTabSz="914400" rtl="0" eaLnBrk="1" fontAlgn="ctr" latinLnBrk="0" hangingPunct="1"/>
                      <a:r>
                        <a:rPr lang="ru-RU" sz="1400" b="0" i="0" u="none" strike="noStrike" kern="1200" dirty="0">
                          <a:solidFill>
                            <a:srgbClr val="000000"/>
                          </a:solidFill>
                          <a:effectLst/>
                          <a:latin typeface="Times New Roman" pitchFamily="18" charset="0"/>
                          <a:ea typeface="+mn-ea"/>
                          <a:cs typeface="Times New Roman" pitchFamily="18" charset="0"/>
                        </a:rPr>
                        <a:t>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ctr"/>
                      <a:r>
                        <a:rPr lang="ru-RU" sz="1400" b="0" i="0" u="none" strike="noStrike" kern="1200" dirty="0" smtClean="0">
                          <a:solidFill>
                            <a:srgbClr val="000000"/>
                          </a:solidFill>
                          <a:effectLst/>
                          <a:latin typeface="Times New Roman" pitchFamily="18" charset="0"/>
                          <a:ea typeface="+mn-ea"/>
                          <a:cs typeface="Times New Roman" pitchFamily="18" charset="0"/>
                        </a:rPr>
                        <a:t>1 812,25</a:t>
                      </a:r>
                      <a:endParaRPr lang="ru-RU" sz="1400" b="0" i="0" u="none" strike="noStrike" kern="1200" dirty="0">
                        <a:solidFill>
                          <a:srgbClr val="000000"/>
                        </a:solidFill>
                        <a:effectLst/>
                        <a:latin typeface="Times New Roman" pitchFamily="18" charset="0"/>
                        <a:ea typeface="+mn-ea"/>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ctr"/>
                      <a:endParaRPr lang="ru-RU" sz="1400" b="0" i="0" u="none" strike="noStrike" kern="1200" dirty="0">
                        <a:solidFill>
                          <a:srgbClr val="000000"/>
                        </a:solidFill>
                        <a:effectLst/>
                        <a:latin typeface="Times New Roman" pitchFamily="18" charset="0"/>
                        <a:ea typeface="+mn-ea"/>
                        <a:cs typeface="Times New Roman" pitchFamily="18" charset="0"/>
                      </a:endParaRPr>
                    </a:p>
                  </a:txBody>
                  <a:tcPr marL="4392" marR="4392" marT="439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ctr"/>
                      <a:endParaRPr lang="ru-RU" sz="1400" b="0" i="0" u="none" strike="noStrike" kern="1200" dirty="0">
                        <a:solidFill>
                          <a:srgbClr val="000000"/>
                        </a:solidFill>
                        <a:effectLst/>
                        <a:latin typeface="Times New Roman" pitchFamily="18" charset="0"/>
                        <a:ea typeface="+mn-ea"/>
                        <a:cs typeface="Times New Roman" pitchFamily="18" charset="0"/>
                      </a:endParaRPr>
                    </a:p>
                  </a:txBody>
                  <a:tcPr marL="4392" marR="4392" marT="439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400" b="0" i="0" u="none" strike="noStrike" kern="1200" dirty="0" smtClean="0">
                          <a:solidFill>
                            <a:srgbClr val="000000"/>
                          </a:solidFill>
                          <a:effectLst/>
                          <a:latin typeface="Times New Roman" pitchFamily="18" charset="0"/>
                          <a:ea typeface="+mn-ea"/>
                          <a:cs typeface="Times New Roman" pitchFamily="18" charset="0"/>
                        </a:rPr>
                        <a:t>-1</a:t>
                      </a:r>
                      <a:endParaRPr lang="ru-RU" sz="1400" b="0" i="0" u="none" strike="noStrike" kern="1200" dirty="0">
                        <a:solidFill>
                          <a:srgbClr val="000000"/>
                        </a:solidFill>
                        <a:effectLst/>
                        <a:latin typeface="Times New Roman" pitchFamily="18" charset="0"/>
                        <a:ea typeface="+mn-ea"/>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ctr"/>
                      <a:r>
                        <a:rPr lang="ru-RU" sz="1400" b="0" i="0" u="none" strike="noStrike" kern="1200" dirty="0" smtClean="0">
                          <a:solidFill>
                            <a:srgbClr val="000000"/>
                          </a:solidFill>
                          <a:effectLst/>
                          <a:latin typeface="Times New Roman" pitchFamily="18" charset="0"/>
                          <a:ea typeface="+mn-ea"/>
                          <a:cs typeface="Times New Roman" pitchFamily="18" charset="0"/>
                        </a:rPr>
                        <a:t>-1 812,25</a:t>
                      </a:r>
                      <a:endParaRPr lang="ru-RU" sz="1400" b="0" i="0" u="none" strike="noStrike" kern="1200" dirty="0">
                        <a:solidFill>
                          <a:srgbClr val="000000"/>
                        </a:solidFill>
                        <a:effectLst/>
                        <a:latin typeface="Times New Roman" pitchFamily="18" charset="0"/>
                        <a:ea typeface="+mn-ea"/>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517839">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marL="0" algn="ctr" defTabSz="914400" rtl="0" eaLnBrk="1" fontAlgn="ctr" latinLnBrk="0" hangingPunct="1"/>
                      <a:r>
                        <a:rPr lang="ru-RU" sz="1400" b="0" i="0" u="none" strike="noStrike" kern="1200" dirty="0">
                          <a:solidFill>
                            <a:srgbClr val="000000"/>
                          </a:solidFill>
                          <a:effectLst/>
                          <a:latin typeface="Times New Roman" pitchFamily="18" charset="0"/>
                          <a:ea typeface="+mn-ea"/>
                          <a:cs typeface="Times New Roman" pitchFamily="18" charset="0"/>
                        </a:rPr>
                        <a:t>5</a:t>
                      </a:r>
                    </a:p>
                  </a:txBody>
                  <a:tcPr marL="4392" marR="4392" marT="439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marL="0" algn="l" defTabSz="914400" rtl="0" eaLnBrk="1" fontAlgn="ctr" latinLnBrk="0" hangingPunct="1"/>
                      <a:r>
                        <a:rPr lang="en-US" sz="1400" b="0" i="0" u="none" strike="noStrike" kern="1200" dirty="0" smtClean="0">
                          <a:solidFill>
                            <a:srgbClr val="000000"/>
                          </a:solidFill>
                          <a:effectLst/>
                          <a:latin typeface="Times New Roman" pitchFamily="18" charset="0"/>
                          <a:ea typeface="+mn-ea"/>
                          <a:cs typeface="Times New Roman" pitchFamily="18" charset="0"/>
                        </a:rPr>
                        <a:t>Oil transformer TMZh-1600/27.5/0.4 kV</a:t>
                      </a:r>
                      <a:endParaRPr lang="ru-RU" sz="1400" b="0" i="0" u="none" strike="noStrike" kern="1200" dirty="0">
                        <a:solidFill>
                          <a:srgbClr val="000000"/>
                        </a:solidFill>
                        <a:effectLst/>
                        <a:latin typeface="Times New Roman" pitchFamily="18" charset="0"/>
                        <a:ea typeface="+mn-ea"/>
                        <a:cs typeface="Times New Roman" pitchFamily="18" charset="0"/>
                      </a:endParaRPr>
                    </a:p>
                  </a:txBody>
                  <a:tcPr marL="4392" marR="4392" marT="439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smtClean="0">
                          <a:solidFill>
                            <a:srgbClr val="000000"/>
                          </a:solidFill>
                          <a:effectLst/>
                          <a:latin typeface="Times New Roman" pitchFamily="18" charset="0"/>
                          <a:ea typeface="+mn-ea"/>
                          <a:cs typeface="Times New Roman" pitchFamily="18" charset="0"/>
                        </a:rPr>
                        <a:t>piece</a:t>
                      </a:r>
                      <a:endParaRPr lang="ru-RU" sz="1400" b="0" i="0" u="none" strike="noStrike" kern="1200" dirty="0" smtClean="0">
                        <a:solidFill>
                          <a:srgbClr val="000000"/>
                        </a:solidFill>
                        <a:effectLst/>
                        <a:latin typeface="Times New Roman" pitchFamily="18" charset="0"/>
                        <a:ea typeface="+mn-ea"/>
                        <a:cs typeface="Times New Roman" pitchFamily="18" charset="0"/>
                      </a:endParaRPr>
                    </a:p>
                  </a:txBody>
                  <a:tcPr marL="4392" marR="4392" marT="439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marL="0" algn="ctr" defTabSz="914400" rtl="0" eaLnBrk="1" fontAlgn="ctr" latinLnBrk="0" hangingPunct="1"/>
                      <a:r>
                        <a:rPr lang="ru-RU" sz="1400" b="0" i="0" u="none" strike="noStrike" kern="1200" dirty="0" smtClean="0">
                          <a:solidFill>
                            <a:srgbClr val="000000"/>
                          </a:solidFill>
                          <a:effectLst/>
                          <a:latin typeface="Times New Roman" pitchFamily="18" charset="0"/>
                          <a:ea typeface="+mn-ea"/>
                          <a:cs typeface="Times New Roman" pitchFamily="18" charset="0"/>
                        </a:rPr>
                        <a:t>2</a:t>
                      </a:r>
                      <a:endParaRPr lang="ru-RU" sz="1400" b="0" i="0" u="none" strike="noStrike" kern="1200" dirty="0">
                        <a:solidFill>
                          <a:srgbClr val="000000"/>
                        </a:solidFill>
                        <a:effectLst/>
                        <a:latin typeface="Times New Roman" pitchFamily="18" charset="0"/>
                        <a:ea typeface="+mn-ea"/>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ctr"/>
                      <a:r>
                        <a:rPr lang="ru-RU" sz="1400" b="0" i="0" u="none" strike="noStrike" kern="1200" dirty="0" smtClean="0">
                          <a:solidFill>
                            <a:srgbClr val="000000"/>
                          </a:solidFill>
                          <a:effectLst/>
                          <a:latin typeface="Times New Roman" pitchFamily="18" charset="0"/>
                          <a:ea typeface="+mn-ea"/>
                          <a:cs typeface="Times New Roman" pitchFamily="18" charset="0"/>
                        </a:rPr>
                        <a:t>18 272,00</a:t>
                      </a:r>
                      <a:endParaRPr lang="ru-RU" sz="1400" b="0" i="0" u="none" strike="noStrike" kern="1200" dirty="0">
                        <a:solidFill>
                          <a:srgbClr val="000000"/>
                        </a:solidFill>
                        <a:effectLst/>
                        <a:latin typeface="Times New Roman" pitchFamily="18" charset="0"/>
                        <a:ea typeface="+mn-ea"/>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ctr"/>
                      <a:endParaRPr lang="ru-RU" sz="1400" b="0" i="0" u="none" strike="noStrike" kern="1200" dirty="0">
                        <a:solidFill>
                          <a:srgbClr val="000000"/>
                        </a:solidFill>
                        <a:effectLst/>
                        <a:latin typeface="Times New Roman" pitchFamily="18" charset="0"/>
                        <a:ea typeface="+mn-ea"/>
                        <a:cs typeface="Times New Roman" pitchFamily="18" charset="0"/>
                      </a:endParaRPr>
                    </a:p>
                  </a:txBody>
                  <a:tcPr marL="4392" marR="4392" marT="439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ctr"/>
                      <a:endParaRPr lang="ru-RU" sz="1400" b="0" i="0" u="none" strike="noStrike" kern="1200" dirty="0">
                        <a:solidFill>
                          <a:srgbClr val="000000"/>
                        </a:solidFill>
                        <a:effectLst/>
                        <a:latin typeface="Times New Roman" pitchFamily="18" charset="0"/>
                        <a:ea typeface="+mn-ea"/>
                        <a:cs typeface="Times New Roman" pitchFamily="18" charset="0"/>
                      </a:endParaRPr>
                    </a:p>
                  </a:txBody>
                  <a:tcPr marL="4392" marR="4392" marT="439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400" b="0" i="0" u="none" strike="noStrike" kern="1200" dirty="0" smtClean="0">
                          <a:solidFill>
                            <a:srgbClr val="000000"/>
                          </a:solidFill>
                          <a:effectLst/>
                          <a:latin typeface="Times New Roman" pitchFamily="18" charset="0"/>
                          <a:ea typeface="+mn-ea"/>
                          <a:cs typeface="Times New Roman" pitchFamily="18" charset="0"/>
                        </a:rPr>
                        <a:t>-2</a:t>
                      </a:r>
                      <a:endParaRPr lang="ru-RU" sz="1400" b="0" i="0" u="none" strike="noStrike" kern="1200" dirty="0">
                        <a:solidFill>
                          <a:srgbClr val="000000"/>
                        </a:solidFill>
                        <a:effectLst/>
                        <a:latin typeface="Times New Roman" pitchFamily="18" charset="0"/>
                        <a:ea typeface="+mn-ea"/>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ctr"/>
                      <a:r>
                        <a:rPr lang="ru-RU" sz="1400" b="0" i="0" u="none" strike="noStrike" kern="1200" dirty="0" smtClean="0">
                          <a:solidFill>
                            <a:srgbClr val="000000"/>
                          </a:solidFill>
                          <a:effectLst/>
                          <a:latin typeface="Times New Roman" pitchFamily="18" charset="0"/>
                          <a:ea typeface="+mn-ea"/>
                          <a:cs typeface="Times New Roman" pitchFamily="18" charset="0"/>
                        </a:rPr>
                        <a:t>-18 272,00</a:t>
                      </a:r>
                      <a:endParaRPr lang="ru-RU" sz="1400" b="0" i="0" u="none" strike="noStrike" kern="1200" dirty="0">
                        <a:solidFill>
                          <a:srgbClr val="000000"/>
                        </a:solidFill>
                        <a:effectLst/>
                        <a:latin typeface="Times New Roman" pitchFamily="18" charset="0"/>
                        <a:ea typeface="+mn-ea"/>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Прямоугольник 4"/>
          <p:cNvSpPr/>
          <p:nvPr/>
        </p:nvSpPr>
        <p:spPr>
          <a:xfrm>
            <a:off x="407494" y="5996783"/>
            <a:ext cx="9247627"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a:solidFill>
                  <a:sysClr val="windowText" lastClr="000000"/>
                </a:solidFill>
                <a:latin typeface="Times New Roman" pitchFamily="18" charset="0"/>
                <a:cs typeface="Times New Roman" pitchFamily="18" charset="0"/>
              </a:rPr>
              <a:t>Currently, contracts have been concluded with JSC "</a:t>
            </a:r>
            <a:r>
              <a:rPr lang="en-US" kern="0" dirty="0" err="1">
                <a:solidFill>
                  <a:sysClr val="windowText" lastClr="000000"/>
                </a:solidFill>
                <a:latin typeface="Times New Roman" pitchFamily="18" charset="0"/>
                <a:cs typeface="Times New Roman" pitchFamily="18" charset="0"/>
              </a:rPr>
              <a:t>Kentau</a:t>
            </a:r>
            <a:r>
              <a:rPr lang="en-US" kern="0" dirty="0">
                <a:solidFill>
                  <a:sysClr val="windowText" lastClr="000000"/>
                </a:solidFill>
                <a:latin typeface="Times New Roman" pitchFamily="18" charset="0"/>
                <a:cs typeface="Times New Roman" pitchFamily="18" charset="0"/>
              </a:rPr>
              <a:t> Transformer Plant" No. 558651/2021/1 of </a:t>
            </a:r>
            <a:r>
              <a:rPr lang="en-US" kern="0" dirty="0" smtClean="0">
                <a:solidFill>
                  <a:sysClr val="windowText" lastClr="000000"/>
                </a:solidFill>
                <a:latin typeface="Times New Roman" pitchFamily="18" charset="0"/>
                <a:cs typeface="Times New Roman" pitchFamily="18" charset="0"/>
              </a:rPr>
              <a:t>04/05/21</a:t>
            </a:r>
            <a:r>
              <a:rPr lang="en-US" kern="0" dirty="0">
                <a:solidFill>
                  <a:sysClr val="windowText" lastClr="000000"/>
                </a:solidFill>
                <a:latin typeface="Times New Roman" pitchFamily="18" charset="0"/>
                <a:cs typeface="Times New Roman" pitchFamily="18" charset="0"/>
              </a:rPr>
              <a:t>, No. 562903/2021/1 of </a:t>
            </a:r>
            <a:r>
              <a:rPr lang="en-US" kern="0" dirty="0" smtClean="0">
                <a:solidFill>
                  <a:sysClr val="windowText" lastClr="000000"/>
                </a:solidFill>
                <a:latin typeface="Times New Roman" pitchFamily="18" charset="0"/>
                <a:cs typeface="Times New Roman" pitchFamily="18" charset="0"/>
              </a:rPr>
              <a:t>12/05/2021</a:t>
            </a:r>
            <a:r>
              <a:rPr lang="en-US" kern="0" dirty="0">
                <a:solidFill>
                  <a:sysClr val="windowText" lastClr="000000"/>
                </a:solidFill>
                <a:latin typeface="Times New Roman" pitchFamily="18" charset="0"/>
                <a:cs typeface="Times New Roman" pitchFamily="18" charset="0"/>
              </a:rPr>
              <a:t>, No. 562720/2021/1 of </a:t>
            </a:r>
            <a:r>
              <a:rPr lang="en-US" kern="0" dirty="0" smtClean="0">
                <a:solidFill>
                  <a:sysClr val="windowText" lastClr="000000"/>
                </a:solidFill>
                <a:latin typeface="Times New Roman" pitchFamily="18" charset="0"/>
                <a:cs typeface="Times New Roman" pitchFamily="18" charset="0"/>
              </a:rPr>
              <a:t>13/05/2021</a:t>
            </a:r>
            <a:r>
              <a:rPr lang="en-US" kern="0" dirty="0">
                <a:solidFill>
                  <a:sysClr val="windowText" lastClr="000000"/>
                </a:solidFill>
                <a:latin typeface="Times New Roman" pitchFamily="18" charset="0"/>
                <a:cs typeface="Times New Roman" pitchFamily="18" charset="0"/>
              </a:rPr>
              <a:t>.</a:t>
            </a:r>
            <a:endParaRPr lang="ru-RU" kern="0" dirty="0">
              <a:solidFill>
                <a:sysClr val="windowText" lastClr="000000"/>
              </a:solidFill>
              <a:latin typeface="Times New Roman" pitchFamily="18" charset="0"/>
              <a:cs typeface="Times New Roman" pitchFamily="18" charset="0"/>
            </a:endParaRPr>
          </a:p>
        </p:txBody>
      </p:sp>
      <p:sp>
        <p:nvSpPr>
          <p:cNvPr id="9" name="Номер слайда 2"/>
          <p:cNvSpPr txBox="1">
            <a:spLocks/>
          </p:cNvSpPr>
          <p:nvPr/>
        </p:nvSpPr>
        <p:spPr>
          <a:xfrm>
            <a:off x="8418386" y="577932"/>
            <a:ext cx="1483364" cy="179676"/>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r>
              <a:rPr lang="en-US" dirty="0">
                <a:latin typeface="Times New Roman" pitchFamily="18" charset="0"/>
                <a:cs typeface="Times New Roman" pitchFamily="18" charset="0"/>
              </a:rPr>
              <a:t>thousand </a:t>
            </a:r>
            <a:r>
              <a:rPr lang="en-US" dirty="0" err="1">
                <a:latin typeface="Times New Roman" pitchFamily="18" charset="0"/>
                <a:cs typeface="Times New Roman" pitchFamily="18" charset="0"/>
              </a:rPr>
              <a:t>tenge</a:t>
            </a:r>
            <a:endParaRPr lang="ru-RU" dirty="0">
              <a:latin typeface="Times New Roman" pitchFamily="18" charset="0"/>
              <a:cs typeface="Times New Roman" pitchFamily="18" charset="0"/>
            </a:endParaRPr>
          </a:p>
          <a:p>
            <a:pPr algn="ctr">
              <a:defRPr/>
            </a:pPr>
            <a:endParaRPr lang="ru-RU" sz="1100" dirty="0">
              <a:latin typeface="Times New Roman" pitchFamily="18" charset="0"/>
              <a:cs typeface="Times New Roman" pitchFamily="18" charset="0"/>
            </a:endParaRPr>
          </a:p>
        </p:txBody>
      </p:sp>
    </p:spTree>
    <p:extLst>
      <p:ext uri="{BB962C8B-B14F-4D97-AF65-F5344CB8AC3E}">
        <p14:creationId xmlns:p14="http://schemas.microsoft.com/office/powerpoint/2010/main" val="10896767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Текст 8"/>
          <p:cNvSpPr>
            <a:spLocks noGrp="1"/>
          </p:cNvSpPr>
          <p:nvPr>
            <p:ph type="body" sz="quarter" idx="10"/>
          </p:nvPr>
        </p:nvSpPr>
        <p:spPr>
          <a:xfrm>
            <a:off x="45288" y="-104704"/>
            <a:ext cx="9905999" cy="908720"/>
          </a:xfrm>
        </p:spPr>
        <p:txBody>
          <a:bodyPr/>
          <a:lstStyle/>
          <a:p>
            <a:r>
              <a:rPr lang="en-US" sz="1800" b="1" dirty="0">
                <a:solidFill>
                  <a:srgbClr val="0070C0"/>
                </a:solidFill>
                <a:latin typeface="Times New Roman" pitchFamily="18" charset="0"/>
                <a:cs typeface="Times New Roman" pitchFamily="18" charset="0"/>
              </a:rPr>
              <a:t>WORK WITH CONSUMERS OF SERVICES </a:t>
            </a:r>
            <a:r>
              <a:rPr lang="en-US" sz="1800" b="1" dirty="0" smtClean="0">
                <a:solidFill>
                  <a:srgbClr val="0070C0"/>
                </a:solidFill>
                <a:latin typeface="Times New Roman" pitchFamily="18" charset="0"/>
                <a:cs typeface="Times New Roman" pitchFamily="18" charset="0"/>
              </a:rPr>
              <a:t>FOR </a:t>
            </a:r>
            <a:r>
              <a:rPr lang="en-US" altLang="ko-KR" sz="1800" b="1" dirty="0">
                <a:solidFill>
                  <a:srgbClr val="0070C0"/>
                </a:solidFill>
                <a:latin typeface="Times New Roman" pitchFamily="18" charset="0"/>
                <a:cs typeface="Times New Roman" pitchFamily="18" charset="0"/>
              </a:rPr>
              <a:t>THE 1ST HALF OF 2021 </a:t>
            </a:r>
            <a:endParaRPr lang="ru-RU" sz="1800" b="1" dirty="0">
              <a:solidFill>
                <a:schemeClr val="accent1"/>
              </a:solidFill>
              <a:latin typeface="Times New Roman" pitchFamily="18" charset="0"/>
              <a:cs typeface="Times New Roman" pitchFamily="18" charset="0"/>
            </a:endParaRPr>
          </a:p>
        </p:txBody>
      </p:sp>
      <p:sp>
        <p:nvSpPr>
          <p:cNvPr id="4099" name="Rectangle 3"/>
          <p:cNvSpPr>
            <a:spLocks noChangeArrowheads="1"/>
          </p:cNvSpPr>
          <p:nvPr/>
        </p:nvSpPr>
        <p:spPr bwMode="auto">
          <a:xfrm>
            <a:off x="392205" y="719871"/>
            <a:ext cx="9387581" cy="5693866"/>
          </a:xfrm>
          <a:prstGeom prst="rect">
            <a:avLst/>
          </a:prstGeom>
          <a:noFill/>
          <a:ln>
            <a:noFill/>
          </a:ln>
          <a:extLst/>
        </p:spPr>
        <p:txBody>
          <a:bodyPr wrap="square" anchor="ctr">
            <a:spAutoFit/>
          </a:bodyPr>
          <a:lstStyle/>
          <a:p>
            <a:pPr algn="just">
              <a:buFont typeface="Wingdings" pitchFamily="2" charset="2"/>
              <a:buNone/>
            </a:pPr>
            <a:r>
              <a:rPr lang="ru-RU" b="1" dirty="0" smtClean="0">
                <a:latin typeface="Times New Roman" pitchFamily="18" charset="0"/>
                <a:cs typeface="Times New Roman" pitchFamily="18" charset="0"/>
              </a:rPr>
              <a:t>     </a:t>
            </a:r>
            <a:r>
              <a:rPr lang="en-US" b="1" u="sng" dirty="0">
                <a:latin typeface="Times New Roman" pitchFamily="18" charset="0"/>
                <a:cs typeface="Times New Roman" pitchFamily="18" charset="0"/>
              </a:rPr>
              <a:t>for access road services:</a:t>
            </a:r>
            <a:endParaRPr lang="ru-RU" b="1" u="sng" dirty="0">
              <a:latin typeface="Times New Roman" pitchFamily="18" charset="0"/>
              <a:cs typeface="Times New Roman" pitchFamily="18" charset="0"/>
            </a:endParaRPr>
          </a:p>
          <a:p>
            <a:pPr algn="just">
              <a:lnSpc>
                <a:spcPct val="150000"/>
              </a:lnSpc>
            </a:pPr>
            <a:r>
              <a:rPr lang="ru-RU" dirty="0">
                <a:latin typeface="Times New Roman" pitchFamily="18" charset="0"/>
                <a:cs typeface="Times New Roman" pitchFamily="18" charset="0"/>
              </a:rPr>
              <a:t>      1</a:t>
            </a:r>
            <a:r>
              <a:rPr lang="en-US" dirty="0">
                <a:latin typeface="Times New Roman" pitchFamily="18" charset="0"/>
                <a:cs typeface="Times New Roman" pitchFamily="18" charset="0"/>
              </a:rPr>
              <a:t>. Operative (accelerated) work with service consumers was ensured on the principle of one window:</a:t>
            </a:r>
          </a:p>
          <a:p>
            <a:pPr algn="just">
              <a:lnSpc>
                <a:spcPct val="150000"/>
              </a:lnSpc>
            </a:pPr>
            <a:r>
              <a:rPr lang="en-US" dirty="0">
                <a:latin typeface="Times New Roman" pitchFamily="18" charset="0"/>
                <a:cs typeface="Times New Roman" pitchFamily="18" charset="0"/>
              </a:rPr>
              <a:t>        - acceptance of the application;</a:t>
            </a:r>
          </a:p>
          <a:p>
            <a:pPr algn="just">
              <a:lnSpc>
                <a:spcPct val="150000"/>
              </a:lnSpc>
            </a:pPr>
            <a:r>
              <a:rPr lang="en-US" dirty="0">
                <a:latin typeface="Times New Roman" pitchFamily="18" charset="0"/>
                <a:cs typeface="Times New Roman" pitchFamily="18" charset="0"/>
              </a:rPr>
              <a:t>        - issue of a signed contract;</a:t>
            </a:r>
          </a:p>
          <a:p>
            <a:pPr algn="just">
              <a:lnSpc>
                <a:spcPct val="150000"/>
              </a:lnSpc>
            </a:pPr>
            <a:r>
              <a:rPr lang="en-US" dirty="0">
                <a:latin typeface="Times New Roman" pitchFamily="18" charset="0"/>
                <a:cs typeface="Times New Roman" pitchFamily="18" charset="0"/>
              </a:rPr>
              <a:t>        - registration of a statement of the supply and cleaning of wagons;</a:t>
            </a:r>
          </a:p>
          <a:p>
            <a:pPr algn="just">
              <a:lnSpc>
                <a:spcPct val="150000"/>
              </a:lnSpc>
            </a:pPr>
            <a:r>
              <a:rPr lang="en-US" dirty="0">
                <a:latin typeface="Times New Roman" pitchFamily="18" charset="0"/>
                <a:cs typeface="Times New Roman" pitchFamily="18" charset="0"/>
              </a:rPr>
              <a:t>        - carrying out the calculation (taxation of services) and acceptance of payment for services.</a:t>
            </a:r>
          </a:p>
          <a:p>
            <a:pPr algn="just">
              <a:lnSpc>
                <a:spcPct val="150000"/>
              </a:lnSpc>
            </a:pPr>
            <a:r>
              <a:rPr lang="ru-RU" dirty="0">
                <a:latin typeface="Times New Roman" pitchFamily="18" charset="0"/>
                <a:cs typeface="Times New Roman" pitchFamily="18" charset="0"/>
              </a:rPr>
              <a:t>       2. </a:t>
            </a:r>
            <a:r>
              <a:rPr lang="en-US" dirty="0">
                <a:latin typeface="Times New Roman" pitchFamily="18" charset="0"/>
                <a:cs typeface="Times New Roman" pitchFamily="18" charset="0"/>
              </a:rPr>
              <a:t>For the prompt dispatch and acceptance of consumer goods, an electronic shipping document is drawn up in an automated control system for contractual and commercial work at all branches of the road.</a:t>
            </a:r>
            <a:r>
              <a:rPr lang="ru-RU" dirty="0">
                <a:latin typeface="Times New Roman" pitchFamily="18" charset="0"/>
                <a:cs typeface="Times New Roman" pitchFamily="18" charset="0"/>
              </a:rPr>
              <a:t>. </a:t>
            </a:r>
          </a:p>
          <a:p>
            <a:pPr algn="just">
              <a:lnSpc>
                <a:spcPct val="150000"/>
              </a:lnSpc>
            </a:pP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3. </a:t>
            </a:r>
            <a:r>
              <a:rPr lang="en-US" dirty="0">
                <a:latin typeface="Times New Roman" pitchFamily="18" charset="0"/>
                <a:cs typeface="Times New Roman" pitchFamily="18" charset="0"/>
              </a:rPr>
              <a:t>Following the results of 6 months of 2021, 498 contracts were concluded with consumers of services</a:t>
            </a:r>
            <a:r>
              <a:rPr lang="en-US" dirty="0" smtClean="0">
                <a:latin typeface="Times New Roman" pitchFamily="18" charset="0"/>
                <a:cs typeface="Times New Roman" pitchFamily="18" charset="0"/>
              </a:rPr>
              <a:t>.</a:t>
            </a:r>
          </a:p>
          <a:p>
            <a:pPr algn="just">
              <a:lnSpc>
                <a:spcPct val="150000"/>
              </a:lnSpc>
            </a:pPr>
            <a:endParaRPr lang="ru-RU" dirty="0" smtClean="0">
              <a:latin typeface="Times New Roman" pitchFamily="18" charset="0"/>
              <a:cs typeface="Times New Roman" pitchFamily="18" charset="0"/>
            </a:endParaRPr>
          </a:p>
          <a:p>
            <a:pPr lvl="0" algn="just"/>
            <a:r>
              <a:rPr lang="ru-RU" b="1" dirty="0" smtClean="0">
                <a:latin typeface="Times New Roman" pitchFamily="18" charset="0"/>
                <a:cs typeface="Times New Roman" pitchFamily="18" charset="0"/>
              </a:rPr>
              <a:t>     </a:t>
            </a:r>
            <a:r>
              <a:rPr lang="ru-RU" b="1" dirty="0">
                <a:solidFill>
                  <a:prstClr val="black"/>
                </a:solidFill>
                <a:latin typeface="Times New Roman" pitchFamily="18" charset="0"/>
                <a:cs typeface="Times New Roman" pitchFamily="18" charset="0"/>
              </a:rPr>
              <a:t> </a:t>
            </a:r>
            <a:r>
              <a:rPr lang="en-US" b="1" u="sng" dirty="0">
                <a:solidFill>
                  <a:prstClr val="black"/>
                </a:solidFill>
                <a:latin typeface="Times New Roman" pitchFamily="18" charset="0"/>
                <a:cs typeface="Times New Roman" pitchFamily="18" charset="0"/>
              </a:rPr>
              <a:t>for electric power transmission services:</a:t>
            </a:r>
          </a:p>
          <a:p>
            <a:pPr lvl="0" algn="just">
              <a:lnSpc>
                <a:spcPct val="150000"/>
              </a:lnSpc>
            </a:pPr>
            <a:r>
              <a:rPr lang="ru-RU" dirty="0">
                <a:solidFill>
                  <a:prstClr val="black"/>
                </a:solidFill>
                <a:latin typeface="Times New Roman" pitchFamily="18" charset="0"/>
                <a:cs typeface="Times New Roman" pitchFamily="18" charset="0"/>
              </a:rPr>
              <a:t>       1. </a:t>
            </a:r>
            <a:r>
              <a:rPr lang="en-US" dirty="0">
                <a:solidFill>
                  <a:prstClr val="black"/>
                </a:solidFill>
                <a:latin typeface="Times New Roman" pitchFamily="18" charset="0"/>
                <a:cs typeface="Times New Roman" pitchFamily="18" charset="0"/>
              </a:rPr>
              <a:t>To improve the quality of the provision of services for the transmission of electric power, in terms of increasing the reliability of power supply, the following works are constantly being carried out:</a:t>
            </a:r>
          </a:p>
          <a:p>
            <a:pPr lvl="0" algn="just">
              <a:lnSpc>
                <a:spcPct val="150000"/>
              </a:lnSpc>
            </a:pPr>
            <a:r>
              <a:rPr lang="en-US" dirty="0">
                <a:solidFill>
                  <a:prstClr val="black"/>
                </a:solidFill>
                <a:latin typeface="Times New Roman" pitchFamily="18" charset="0"/>
                <a:cs typeface="Times New Roman" pitchFamily="18" charset="0"/>
              </a:rPr>
              <a:t>        - carrying out load measurements along 0.4 kV lines and ensuring uniform phase-by-phase distribution of the line load;</a:t>
            </a:r>
          </a:p>
          <a:p>
            <a:pPr lvl="0" algn="just">
              <a:lnSpc>
                <a:spcPct val="150000"/>
              </a:lnSpc>
            </a:pPr>
            <a:r>
              <a:rPr lang="ru-RU" dirty="0">
                <a:solidFill>
                  <a:prstClr val="black"/>
                </a:solidFill>
                <a:latin typeface="Times New Roman" pitchFamily="18" charset="0"/>
                <a:cs typeface="Times New Roman" pitchFamily="18" charset="0"/>
              </a:rPr>
              <a:t>      </a:t>
            </a:r>
            <a:r>
              <a:rPr lang="en-US" dirty="0">
                <a:solidFill>
                  <a:prstClr val="black"/>
                </a:solidFill>
                <a:latin typeface="Times New Roman" pitchFamily="18" charset="0"/>
                <a:cs typeface="Times New Roman" pitchFamily="18" charset="0"/>
              </a:rPr>
              <a:t>  </a:t>
            </a:r>
            <a:r>
              <a:rPr lang="x-none">
                <a:solidFill>
                  <a:prstClr val="black"/>
                </a:solidFill>
                <a:latin typeface="Times New Roman" pitchFamily="18" charset="0"/>
                <a:cs typeface="Times New Roman" pitchFamily="18" charset="0"/>
              </a:rPr>
              <a:t>-</a:t>
            </a:r>
            <a:r>
              <a:rPr lang="ru-RU" dirty="0">
                <a:solidFill>
                  <a:prstClr val="black"/>
                </a:solidFill>
                <a:latin typeface="Times New Roman" pitchFamily="18" charset="0"/>
                <a:cs typeface="Times New Roman" pitchFamily="18" charset="0"/>
              </a:rPr>
              <a:t> </a:t>
            </a:r>
            <a:r>
              <a:rPr lang="en-US" dirty="0">
                <a:solidFill>
                  <a:prstClr val="black"/>
                </a:solidFill>
                <a:latin typeface="Times New Roman" pitchFamily="18" charset="0"/>
                <a:cs typeface="Times New Roman" pitchFamily="18" charset="0"/>
              </a:rPr>
              <a:t>the use of switchgears with vacuum switches, modern protections and automation devices, which ensure an increase in the reliability of power supply by selectively disconnecting the damaged section of the line and automatically switching on the reserve or automatically reclosing a section of the line with unstable short-term damage to the line;</a:t>
            </a:r>
            <a:r>
              <a:rPr lang="ru-RU"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a:lnSpc>
                <a:spcPct val="150000"/>
              </a:lnSpc>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2</a:t>
            </a:r>
            <a:r>
              <a:rPr lang="ru-RU" dirty="0">
                <a:latin typeface="Times New Roman" pitchFamily="18" charset="0"/>
                <a:cs typeface="Times New Roman" pitchFamily="18" charset="0"/>
              </a:rPr>
              <a:t>. . </a:t>
            </a:r>
            <a:r>
              <a:rPr lang="en-US" dirty="0">
                <a:latin typeface="Times New Roman" pitchFamily="18" charset="0"/>
                <a:cs typeface="Times New Roman" pitchFamily="18" charset="0"/>
              </a:rPr>
              <a:t>Following the results of 6 months of 2021, </a:t>
            </a:r>
            <a:r>
              <a:rPr lang="en-US" dirty="0" smtClean="0">
                <a:latin typeface="Times New Roman" pitchFamily="18" charset="0"/>
                <a:cs typeface="Times New Roman" pitchFamily="18" charset="0"/>
              </a:rPr>
              <a:t>624 </a:t>
            </a:r>
            <a:r>
              <a:rPr lang="en-US" dirty="0">
                <a:latin typeface="Times New Roman" pitchFamily="18" charset="0"/>
                <a:cs typeface="Times New Roman" pitchFamily="18" charset="0"/>
              </a:rPr>
              <a:t>contracts were concluded with consumers of services.</a:t>
            </a:r>
          </a:p>
        </p:txBody>
      </p:sp>
      <p:sp>
        <p:nvSpPr>
          <p:cNvPr id="6" name="Номер слайда 1"/>
          <p:cNvSpPr txBox="1">
            <a:spLocks/>
          </p:cNvSpPr>
          <p:nvPr/>
        </p:nvSpPr>
        <p:spPr>
          <a:xfrm>
            <a:off x="8155332" y="6473448"/>
            <a:ext cx="1733550" cy="476250"/>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ru-RU" dirty="0"/>
          </a:p>
          <a:p>
            <a:pPr algn="r">
              <a:defRPr/>
            </a:pPr>
            <a:endParaRPr lang="ru-RU" dirty="0"/>
          </a:p>
        </p:txBody>
      </p:sp>
      <p:sp>
        <p:nvSpPr>
          <p:cNvPr id="8" name="Номер слайда 2"/>
          <p:cNvSpPr txBox="1">
            <a:spLocks/>
          </p:cNvSpPr>
          <p:nvPr/>
        </p:nvSpPr>
        <p:spPr>
          <a:xfrm>
            <a:off x="9472612" y="6174308"/>
            <a:ext cx="433388" cy="691391"/>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endParaRPr lang="ru-RU" sz="1600" dirty="0">
              <a:latin typeface="Times New Roman" pitchFamily="18" charset="0"/>
              <a:cs typeface="Times New Roman" pitchFamily="18" charset="0"/>
            </a:endParaRPr>
          </a:p>
        </p:txBody>
      </p:sp>
      <p:sp>
        <p:nvSpPr>
          <p:cNvPr id="10" name="Номер слайда 2"/>
          <p:cNvSpPr txBox="1">
            <a:spLocks/>
          </p:cNvSpPr>
          <p:nvPr/>
        </p:nvSpPr>
        <p:spPr>
          <a:xfrm>
            <a:off x="9011889" y="6174308"/>
            <a:ext cx="894112" cy="691391"/>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endParaRPr lang="ru-RU" sz="1100" dirty="0">
              <a:latin typeface="Times New Roman" pitchFamily="18" charset="0"/>
              <a:cs typeface="Times New Roman" pitchFamily="18" charset="0"/>
            </a:endParaRPr>
          </a:p>
        </p:txBody>
      </p:sp>
      <p:pic>
        <p:nvPicPr>
          <p:cNvPr id="11" name="Picture 9" descr="Логотип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88"/>
            <a:ext cx="546037" cy="74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Номер слайда 2"/>
          <p:cNvSpPr txBox="1">
            <a:spLocks/>
          </p:cNvSpPr>
          <p:nvPr/>
        </p:nvSpPr>
        <p:spPr>
          <a:xfrm>
            <a:off x="9625012" y="6326708"/>
            <a:ext cx="433388" cy="691391"/>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endParaRPr lang="ru-RU" sz="1600" dirty="0">
              <a:latin typeface="Times New Roman" pitchFamily="18" charset="0"/>
              <a:cs typeface="Times New Roman" pitchFamily="18" charset="0"/>
            </a:endParaRPr>
          </a:p>
        </p:txBody>
      </p:sp>
      <p:sp>
        <p:nvSpPr>
          <p:cNvPr id="13" name="Номер слайда 2"/>
          <p:cNvSpPr txBox="1">
            <a:spLocks/>
          </p:cNvSpPr>
          <p:nvPr/>
        </p:nvSpPr>
        <p:spPr>
          <a:xfrm>
            <a:off x="9408495" y="6309320"/>
            <a:ext cx="493254" cy="548679"/>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r>
              <a:rPr lang="ru-RU" sz="1100" dirty="0" smtClean="0">
                <a:latin typeface="Times New Roman" pitchFamily="18" charset="0"/>
                <a:cs typeface="Times New Roman" pitchFamily="18" charset="0"/>
              </a:rPr>
              <a:t>12</a:t>
            </a:r>
            <a:endParaRPr lang="ru-RU" sz="1100" dirty="0">
              <a:latin typeface="Times New Roman" pitchFamily="18" charset="0"/>
              <a:cs typeface="Times New Roman" pitchFamily="18" charset="0"/>
            </a:endParaRPr>
          </a:p>
        </p:txBody>
      </p:sp>
    </p:spTree>
    <p:extLst>
      <p:ext uri="{BB962C8B-B14F-4D97-AF65-F5344CB8AC3E}">
        <p14:creationId xmlns:p14="http://schemas.microsoft.com/office/powerpoint/2010/main" val="3574695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Rectangle 25"/>
          <p:cNvSpPr/>
          <p:nvPr/>
        </p:nvSpPr>
        <p:spPr>
          <a:xfrm>
            <a:off x="1654916" y="1409961"/>
            <a:ext cx="7432545" cy="2273522"/>
          </a:xfrm>
          <a:custGeom>
            <a:avLst/>
            <a:gdLst>
              <a:gd name="connsiteX0" fmla="*/ 0 w 6498339"/>
              <a:gd name="connsiteY0" fmla="*/ 0 h 756000"/>
              <a:gd name="connsiteX1" fmla="*/ 6498339 w 6498339"/>
              <a:gd name="connsiteY1" fmla="*/ 0 h 756000"/>
              <a:gd name="connsiteX2" fmla="*/ 6498339 w 6498339"/>
              <a:gd name="connsiteY2" fmla="*/ 756000 h 756000"/>
              <a:gd name="connsiteX3" fmla="*/ 435112 w 6498339"/>
              <a:gd name="connsiteY3" fmla="*/ 756000 h 756000"/>
              <a:gd name="connsiteX4" fmla="*/ 10649 w 6498339"/>
              <a:gd name="connsiteY4" fmla="*/ 744823 h 756000"/>
              <a:gd name="connsiteX5" fmla="*/ 0 w 6498339"/>
              <a:gd name="connsiteY5" fmla="*/ 0 h 756000"/>
              <a:gd name="connsiteX0" fmla="*/ 0 w 6498339"/>
              <a:gd name="connsiteY0" fmla="*/ 0 h 756000"/>
              <a:gd name="connsiteX1" fmla="*/ 6498339 w 6498339"/>
              <a:gd name="connsiteY1" fmla="*/ 0 h 756000"/>
              <a:gd name="connsiteX2" fmla="*/ 6498339 w 6498339"/>
              <a:gd name="connsiteY2" fmla="*/ 756000 h 756000"/>
              <a:gd name="connsiteX3" fmla="*/ 435112 w 6498339"/>
              <a:gd name="connsiteY3" fmla="*/ 756000 h 756000"/>
              <a:gd name="connsiteX4" fmla="*/ 10649 w 6498339"/>
              <a:gd name="connsiteY4" fmla="*/ 744823 h 756000"/>
              <a:gd name="connsiteX5" fmla="*/ 0 w 6498339"/>
              <a:gd name="connsiteY5" fmla="*/ 0 h 756000"/>
              <a:gd name="connsiteX0" fmla="*/ 0 w 6498339"/>
              <a:gd name="connsiteY0" fmla="*/ 0 h 761018"/>
              <a:gd name="connsiteX1" fmla="*/ 6498339 w 6498339"/>
              <a:gd name="connsiteY1" fmla="*/ 0 h 761018"/>
              <a:gd name="connsiteX2" fmla="*/ 6498339 w 6498339"/>
              <a:gd name="connsiteY2" fmla="*/ 756000 h 761018"/>
              <a:gd name="connsiteX3" fmla="*/ 392517 w 6498339"/>
              <a:gd name="connsiteY3" fmla="*/ 761018 h 761018"/>
              <a:gd name="connsiteX4" fmla="*/ 10649 w 6498339"/>
              <a:gd name="connsiteY4" fmla="*/ 744823 h 761018"/>
              <a:gd name="connsiteX5" fmla="*/ 0 w 6498339"/>
              <a:gd name="connsiteY5" fmla="*/ 0 h 761018"/>
              <a:gd name="connsiteX0" fmla="*/ 0 w 6498339"/>
              <a:gd name="connsiteY0" fmla="*/ 0 h 761018"/>
              <a:gd name="connsiteX1" fmla="*/ 6498339 w 6498339"/>
              <a:gd name="connsiteY1" fmla="*/ 0 h 761018"/>
              <a:gd name="connsiteX2" fmla="*/ 6498339 w 6498339"/>
              <a:gd name="connsiteY2" fmla="*/ 756000 h 761018"/>
              <a:gd name="connsiteX3" fmla="*/ 392517 w 6498339"/>
              <a:gd name="connsiteY3" fmla="*/ 761018 h 761018"/>
              <a:gd name="connsiteX4" fmla="*/ 10649 w 6498339"/>
              <a:gd name="connsiteY4" fmla="*/ 744823 h 761018"/>
              <a:gd name="connsiteX5" fmla="*/ 0 w 6498339"/>
              <a:gd name="connsiteY5" fmla="*/ 0 h 761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98339" h="761018">
                <a:moveTo>
                  <a:pt x="0" y="0"/>
                </a:moveTo>
                <a:lnTo>
                  <a:pt x="6498339" y="0"/>
                </a:lnTo>
                <a:lnTo>
                  <a:pt x="6498339" y="756000"/>
                </a:lnTo>
                <a:lnTo>
                  <a:pt x="392517" y="761018"/>
                </a:lnTo>
                <a:cubicBezTo>
                  <a:pt x="227992" y="745225"/>
                  <a:pt x="46092" y="759677"/>
                  <a:pt x="10649" y="744823"/>
                </a:cubicBezTo>
                <a:cubicBezTo>
                  <a:pt x="10649" y="550070"/>
                  <a:pt x="0" y="194753"/>
                  <a:pt x="0"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1867"/>
          </a:p>
        </p:txBody>
      </p:sp>
      <p:sp>
        <p:nvSpPr>
          <p:cNvPr id="28" name="Rectangle 27"/>
          <p:cNvSpPr/>
          <p:nvPr/>
        </p:nvSpPr>
        <p:spPr>
          <a:xfrm>
            <a:off x="1543362" y="3850410"/>
            <a:ext cx="7544098" cy="2080853"/>
          </a:xfrm>
          <a:custGeom>
            <a:avLst/>
            <a:gdLst/>
            <a:ahLst/>
            <a:cxnLst/>
            <a:rect l="l" t="t" r="r" b="b"/>
            <a:pathLst>
              <a:path w="6480000" h="756000">
                <a:moveTo>
                  <a:pt x="735360" y="0"/>
                </a:moveTo>
                <a:lnTo>
                  <a:pt x="6480000" y="0"/>
                </a:lnTo>
                <a:lnTo>
                  <a:pt x="6480000" y="756000"/>
                </a:lnTo>
                <a:lnTo>
                  <a:pt x="0" y="756000"/>
                </a:lnTo>
                <a:lnTo>
                  <a:pt x="0" y="650058"/>
                </a:lnTo>
                <a:cubicBezTo>
                  <a:pt x="360073" y="609245"/>
                  <a:pt x="652453" y="345514"/>
                  <a:pt x="735360"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1867"/>
          </a:p>
        </p:txBody>
      </p:sp>
      <p:sp>
        <p:nvSpPr>
          <p:cNvPr id="36" name="TextBox 35"/>
          <p:cNvSpPr txBox="1"/>
          <p:nvPr/>
        </p:nvSpPr>
        <p:spPr>
          <a:xfrm>
            <a:off x="1040379" y="953725"/>
            <a:ext cx="7446587" cy="2264081"/>
          </a:xfrm>
          <a:prstGeom prst="rect">
            <a:avLst/>
          </a:prstGeom>
          <a:noFill/>
        </p:spPr>
        <p:txBody>
          <a:bodyPr wrap="square" rtlCol="0">
            <a:spAutoFit/>
          </a:bodyPr>
          <a:lstStyle/>
          <a:p>
            <a:pPr>
              <a:lnSpc>
                <a:spcPct val="150000"/>
              </a:lnSpc>
            </a:pPr>
            <a:r>
              <a:rPr lang="en-US" altLang="ko-KR" sz="1600" b="1" u="sng" dirty="0">
                <a:latin typeface="Times New Roman" pitchFamily="18" charset="0"/>
                <a:cs typeface="Times New Roman" pitchFamily="18" charset="0"/>
              </a:rPr>
              <a:t>for access road services:</a:t>
            </a:r>
          </a:p>
          <a:p>
            <a:pPr marL="285750" indent="-285750">
              <a:lnSpc>
                <a:spcPct val="150000"/>
              </a:lnSpc>
              <a:buFont typeface="Arial" panose="020B0604020202020204" pitchFamily="34" charset="0"/>
              <a:buChar char="•"/>
            </a:pPr>
            <a:r>
              <a:rPr lang="en-US" altLang="ko-KR" sz="1600" dirty="0">
                <a:latin typeface="Times New Roman" pitchFamily="18" charset="0"/>
                <a:cs typeface="Times New Roman" pitchFamily="18" charset="0"/>
              </a:rPr>
              <a:t>Ensuring traffic safety;</a:t>
            </a:r>
          </a:p>
          <a:p>
            <a:pPr marL="285750" indent="-285750">
              <a:lnSpc>
                <a:spcPct val="150000"/>
              </a:lnSpc>
              <a:buFont typeface="Arial" panose="020B0604020202020204" pitchFamily="34" charset="0"/>
              <a:buChar char="•"/>
            </a:pPr>
            <a:r>
              <a:rPr lang="en-US" altLang="ko-KR" sz="1600" dirty="0">
                <a:latin typeface="Times New Roman" pitchFamily="18" charset="0"/>
                <a:cs typeface="Times New Roman" pitchFamily="18" charset="0"/>
              </a:rPr>
              <a:t>Overhaul of access roads in the approved amount;</a:t>
            </a:r>
          </a:p>
          <a:p>
            <a:pPr marL="285750" indent="-285750">
              <a:lnSpc>
                <a:spcPct val="150000"/>
              </a:lnSpc>
              <a:buFont typeface="Arial" panose="020B0604020202020204" pitchFamily="34" charset="0"/>
              <a:buChar char="•"/>
            </a:pPr>
            <a:r>
              <a:rPr lang="en-US" altLang="ko-KR" sz="1600" dirty="0" smtClean="0">
                <a:latin typeface="Times New Roman" pitchFamily="18" charset="0"/>
                <a:cs typeface="Times New Roman" pitchFamily="18" charset="0"/>
              </a:rPr>
              <a:t>Ensuring </a:t>
            </a:r>
            <a:r>
              <a:rPr lang="en-US" altLang="ko-KR" sz="1600" dirty="0">
                <a:latin typeface="Times New Roman" pitchFamily="18" charset="0"/>
                <a:cs typeface="Times New Roman" pitchFamily="18" charset="0"/>
              </a:rPr>
              <a:t>the current maintenance of access roads in accordance with the requirements of the Technical Operations Rules;</a:t>
            </a:r>
          </a:p>
          <a:p>
            <a:pPr marL="285750" indent="-285750">
              <a:lnSpc>
                <a:spcPct val="150000"/>
              </a:lnSpc>
              <a:buFont typeface="Arial" panose="020B0604020202020204" pitchFamily="34" charset="0"/>
              <a:buChar char="•"/>
            </a:pPr>
            <a:r>
              <a:rPr lang="en-US" altLang="ko-KR" sz="1600" dirty="0">
                <a:latin typeface="Times New Roman" pitchFamily="18" charset="0"/>
                <a:cs typeface="Times New Roman" pitchFamily="18" charset="0"/>
              </a:rPr>
              <a:t>High-quality provision of services to consumers.</a:t>
            </a:r>
            <a:endParaRPr lang="ru-RU" altLang="ko-KR" sz="1600" dirty="0">
              <a:latin typeface="Times New Roman" pitchFamily="18" charset="0"/>
              <a:cs typeface="Times New Roman" pitchFamily="18" charset="0"/>
            </a:endParaRPr>
          </a:p>
        </p:txBody>
      </p:sp>
      <p:sp>
        <p:nvSpPr>
          <p:cNvPr id="42" name="TextBox 41"/>
          <p:cNvSpPr txBox="1"/>
          <p:nvPr/>
        </p:nvSpPr>
        <p:spPr>
          <a:xfrm>
            <a:off x="1040380" y="4054476"/>
            <a:ext cx="7270251" cy="1894749"/>
          </a:xfrm>
          <a:prstGeom prst="rect">
            <a:avLst/>
          </a:prstGeom>
          <a:noFill/>
        </p:spPr>
        <p:txBody>
          <a:bodyPr wrap="square" rtlCol="0">
            <a:spAutoFit/>
          </a:bodyPr>
          <a:lstStyle/>
          <a:p>
            <a:pPr>
              <a:lnSpc>
                <a:spcPct val="150000"/>
              </a:lnSpc>
            </a:pPr>
            <a:r>
              <a:rPr lang="en-US" altLang="ko-KR" sz="1600" b="1" u="sng" dirty="0">
                <a:latin typeface="Times New Roman" pitchFamily="18" charset="0"/>
                <a:cs typeface="Times New Roman" pitchFamily="18" charset="0"/>
              </a:rPr>
              <a:t>for electric power transmission services:</a:t>
            </a:r>
          </a:p>
          <a:p>
            <a:pPr marL="285750" indent="-285750">
              <a:lnSpc>
                <a:spcPct val="150000"/>
              </a:lnSpc>
              <a:buFont typeface="Arial" panose="020B0604020202020204" pitchFamily="34" charset="0"/>
              <a:buChar char="•"/>
            </a:pPr>
            <a:r>
              <a:rPr lang="en-US" altLang="ko-KR" sz="1600" dirty="0">
                <a:latin typeface="Times New Roman" pitchFamily="18" charset="0"/>
                <a:cs typeface="Times New Roman" pitchFamily="18" charset="0"/>
              </a:rPr>
              <a:t>Improving the reliability of the Company's distribution networks;</a:t>
            </a:r>
          </a:p>
          <a:p>
            <a:pPr marL="285750" indent="-285750">
              <a:lnSpc>
                <a:spcPct val="150000"/>
              </a:lnSpc>
              <a:buFont typeface="Arial" panose="020B0604020202020204" pitchFamily="34" charset="0"/>
              <a:buChar char="•"/>
            </a:pPr>
            <a:r>
              <a:rPr lang="en-US" altLang="ko-KR" sz="1600" dirty="0">
                <a:latin typeface="Times New Roman" pitchFamily="18" charset="0"/>
                <a:cs typeface="Times New Roman" pitchFamily="18" charset="0"/>
              </a:rPr>
              <a:t>Modernization of the Company's power supply devices;</a:t>
            </a:r>
          </a:p>
          <a:p>
            <a:pPr marL="285750" indent="-285750">
              <a:lnSpc>
                <a:spcPct val="150000"/>
              </a:lnSpc>
              <a:buFont typeface="Arial" panose="020B0604020202020204" pitchFamily="34" charset="0"/>
              <a:buChar char="•"/>
            </a:pPr>
            <a:r>
              <a:rPr lang="en-US" altLang="ko-KR" sz="1600" dirty="0">
                <a:latin typeface="Times New Roman" pitchFamily="18" charset="0"/>
                <a:cs typeface="Times New Roman" pitchFamily="18" charset="0"/>
              </a:rPr>
              <a:t>Ensuring unimpeded access to a regulated service;</a:t>
            </a:r>
          </a:p>
          <a:p>
            <a:pPr marL="285750" indent="-285750">
              <a:lnSpc>
                <a:spcPct val="150000"/>
              </a:lnSpc>
              <a:buFont typeface="Arial" panose="020B0604020202020204" pitchFamily="34" charset="0"/>
              <a:buChar char="•"/>
            </a:pPr>
            <a:r>
              <a:rPr lang="en-US" altLang="ko-KR" sz="1600" dirty="0">
                <a:latin typeface="Times New Roman" pitchFamily="18" charset="0"/>
                <a:cs typeface="Times New Roman" pitchFamily="18" charset="0"/>
              </a:rPr>
              <a:t>Ensuring quality service delivery to consumers</a:t>
            </a:r>
            <a:r>
              <a:rPr lang="en-US" altLang="ko-KR" sz="1600" dirty="0" smtClean="0">
                <a:latin typeface="Times New Roman" pitchFamily="18" charset="0"/>
                <a:cs typeface="Times New Roman" pitchFamily="18" charset="0"/>
              </a:rPr>
              <a:t>.</a:t>
            </a:r>
            <a:endParaRPr lang="ru-RU" altLang="ko-KR" sz="1600" dirty="0">
              <a:latin typeface="Times New Roman" pitchFamily="18" charset="0"/>
              <a:cs typeface="Times New Roman" pitchFamily="18" charset="0"/>
            </a:endParaRPr>
          </a:p>
        </p:txBody>
      </p:sp>
      <p:sp>
        <p:nvSpPr>
          <p:cNvPr id="46" name="Текст 8"/>
          <p:cNvSpPr txBox="1">
            <a:spLocks/>
          </p:cNvSpPr>
          <p:nvPr/>
        </p:nvSpPr>
        <p:spPr bwMode="auto">
          <a:xfrm>
            <a:off x="-1" y="1580"/>
            <a:ext cx="9906001" cy="9071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ru-RU"/>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ctr"/>
            <a:endParaRPr lang="ru-RU" sz="2000" dirty="0">
              <a:solidFill>
                <a:srgbClr val="0070C0"/>
              </a:solidFill>
              <a:latin typeface="+mj-lt"/>
            </a:endParaRPr>
          </a:p>
          <a:p>
            <a:pPr algn="ctr"/>
            <a:r>
              <a:rPr lang="en-US" sz="1800" b="1" dirty="0">
                <a:solidFill>
                  <a:srgbClr val="0070C0"/>
                </a:solidFill>
                <a:latin typeface="Times New Roman" pitchFamily="18" charset="0"/>
                <a:cs typeface="Times New Roman" pitchFamily="18" charset="0"/>
              </a:rPr>
              <a:t>CURRENT AND PERSPECTIVE CHALLENGES</a:t>
            </a:r>
            <a:endParaRPr lang="ru-RU" sz="1800" b="1" dirty="0">
              <a:solidFill>
                <a:schemeClr val="accent1"/>
              </a:solidFill>
              <a:latin typeface="Times New Roman" pitchFamily="18" charset="0"/>
              <a:cs typeface="Times New Roman" pitchFamily="18" charset="0"/>
            </a:endParaRPr>
          </a:p>
        </p:txBody>
      </p:sp>
      <p:sp>
        <p:nvSpPr>
          <p:cNvPr id="29" name="Номер слайда 1"/>
          <p:cNvSpPr txBox="1">
            <a:spLocks/>
          </p:cNvSpPr>
          <p:nvPr/>
        </p:nvSpPr>
        <p:spPr>
          <a:xfrm>
            <a:off x="8155332" y="6473448"/>
            <a:ext cx="1733550" cy="476250"/>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ru-RU" dirty="0"/>
          </a:p>
          <a:p>
            <a:pPr algn="r">
              <a:defRPr/>
            </a:pPr>
            <a:endParaRPr lang="ru-RU" dirty="0"/>
          </a:p>
        </p:txBody>
      </p:sp>
      <p:sp>
        <p:nvSpPr>
          <p:cNvPr id="10" name="Номер слайда 2"/>
          <p:cNvSpPr txBox="1">
            <a:spLocks/>
          </p:cNvSpPr>
          <p:nvPr/>
        </p:nvSpPr>
        <p:spPr>
          <a:xfrm>
            <a:off x="9472612" y="6174308"/>
            <a:ext cx="433388" cy="691391"/>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endParaRPr lang="ru-RU" sz="1600" dirty="0">
              <a:latin typeface="Times New Roman" pitchFamily="18" charset="0"/>
              <a:cs typeface="Times New Roman" pitchFamily="18" charset="0"/>
            </a:endParaRPr>
          </a:p>
        </p:txBody>
      </p:sp>
      <p:pic>
        <p:nvPicPr>
          <p:cNvPr id="12" name="Picture 9" descr="Логотип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88"/>
            <a:ext cx="546037" cy="74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Номер слайда 2"/>
          <p:cNvSpPr txBox="1">
            <a:spLocks/>
          </p:cNvSpPr>
          <p:nvPr/>
        </p:nvSpPr>
        <p:spPr>
          <a:xfrm>
            <a:off x="9408495" y="6309320"/>
            <a:ext cx="493254" cy="548679"/>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r>
              <a:rPr lang="ru-RU" sz="1100" dirty="0" smtClean="0">
                <a:latin typeface="Times New Roman" pitchFamily="18" charset="0"/>
                <a:cs typeface="Times New Roman" pitchFamily="18" charset="0"/>
              </a:rPr>
              <a:t>13</a:t>
            </a:r>
            <a:endParaRPr lang="ru-RU" sz="1100" dirty="0">
              <a:latin typeface="Times New Roman" pitchFamily="18" charset="0"/>
              <a:cs typeface="Times New Roman" pitchFamily="18" charset="0"/>
            </a:endParaRPr>
          </a:p>
        </p:txBody>
      </p:sp>
    </p:spTree>
    <p:extLst>
      <p:ext uri="{BB962C8B-B14F-4D97-AF65-F5344CB8AC3E}">
        <p14:creationId xmlns:p14="http://schemas.microsoft.com/office/powerpoint/2010/main" val="31109315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Прямоугольник 3"/>
          <p:cNvSpPr>
            <a:spLocks noChangeArrowheads="1"/>
          </p:cNvSpPr>
          <p:nvPr/>
        </p:nvSpPr>
        <p:spPr bwMode="auto">
          <a:xfrm>
            <a:off x="0" y="2579706"/>
            <a:ext cx="9906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b="1" dirty="0">
                <a:solidFill>
                  <a:srgbClr val="0070C0"/>
                </a:solidFill>
                <a:latin typeface="Times New Roman" pitchFamily="18" charset="0"/>
                <a:cs typeface="Times New Roman" pitchFamily="18" charset="0"/>
              </a:rPr>
              <a:t>THANK YOU FOR ATTENTION</a:t>
            </a:r>
            <a:endParaRPr lang="ru-RU" sz="2500" dirty="0">
              <a:latin typeface="Times New Roman" pitchFamily="18" charset="0"/>
              <a:cs typeface="Times New Roman" pitchFamily="18" charset="0"/>
            </a:endParaRPr>
          </a:p>
        </p:txBody>
      </p:sp>
    </p:spTree>
    <p:extLst>
      <p:ext uri="{BB962C8B-B14F-4D97-AF65-F5344CB8AC3E}">
        <p14:creationId xmlns:p14="http://schemas.microsoft.com/office/powerpoint/2010/main" val="3375349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24"/>
          <p:cNvSpPr>
            <a:spLocks noChangeArrowheads="1"/>
          </p:cNvSpPr>
          <p:nvPr/>
        </p:nvSpPr>
        <p:spPr bwMode="auto">
          <a:xfrm>
            <a:off x="39555" y="238922"/>
            <a:ext cx="99060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auto">
              <a:spcBef>
                <a:spcPts val="0"/>
              </a:spcBef>
              <a:spcAft>
                <a:spcPts val="0"/>
              </a:spcAft>
            </a:pPr>
            <a:endParaRPr lang="ru-RU" sz="1800" dirty="0">
              <a:solidFill>
                <a:prstClr val="black"/>
              </a:solidFill>
              <a:latin typeface="Calibri"/>
            </a:endParaRPr>
          </a:p>
        </p:txBody>
      </p:sp>
      <p:sp>
        <p:nvSpPr>
          <p:cNvPr id="158455" name="Rectangle 759"/>
          <p:cNvSpPr>
            <a:spLocks noChangeArrowheads="1"/>
          </p:cNvSpPr>
          <p:nvPr/>
        </p:nvSpPr>
        <p:spPr bwMode="auto">
          <a:xfrm>
            <a:off x="54173" y="238918"/>
            <a:ext cx="9906000" cy="487506"/>
          </a:xfrm>
          <a:prstGeom prst="rect">
            <a:avLst/>
          </a:prstGeom>
          <a:noFill/>
          <a:ln w="9525" algn="ctr">
            <a:noFill/>
            <a:miter lim="800000"/>
            <a:headEnd/>
            <a:tailEnd/>
          </a:ln>
          <a:effectLst/>
        </p:spPr>
        <p:txBody>
          <a:bodyPr lIns="91434" tIns="45717" rIns="91434" bIns="45717" anchor="ctr"/>
          <a:lstStyle/>
          <a:p>
            <a:pPr algn="ctr" fontAlgn="auto">
              <a:spcBef>
                <a:spcPts val="0"/>
              </a:spcBef>
              <a:spcAft>
                <a:spcPts val="0"/>
              </a:spcAft>
              <a:defRPr/>
            </a:pPr>
            <a:r>
              <a:rPr lang="en-US" sz="1800" b="1" dirty="0">
                <a:solidFill>
                  <a:srgbClr val="0070C0"/>
                </a:solidFill>
                <a:effectLst>
                  <a:outerShdw blurRad="38100" dist="38100" dir="2700000" algn="tl">
                    <a:srgbClr val="C0C0C0"/>
                  </a:outerShdw>
                </a:effectLst>
                <a:latin typeface="Times New Roman" pitchFamily="18" charset="0"/>
                <a:cs typeface="Times New Roman" pitchFamily="18" charset="0"/>
              </a:rPr>
              <a:t>CONTENT OF THE REPORT</a:t>
            </a:r>
            <a:endParaRPr lang="ru-RU" sz="1800" b="1" dirty="0">
              <a:solidFill>
                <a:srgbClr val="0070C0"/>
              </a:solidFill>
              <a:effectLst>
                <a:outerShdw blurRad="38100" dist="38100" dir="2700000" algn="tl">
                  <a:srgbClr val="C0C0C0"/>
                </a:outerShdw>
              </a:effectLst>
              <a:latin typeface="Times New Roman" pitchFamily="18" charset="0"/>
              <a:cs typeface="Times New Roman" pitchFamily="18" charset="0"/>
            </a:endParaRPr>
          </a:p>
        </p:txBody>
      </p:sp>
      <p:sp>
        <p:nvSpPr>
          <p:cNvPr id="6" name="Line 809"/>
          <p:cNvSpPr>
            <a:spLocks noChangeShapeType="1"/>
          </p:cNvSpPr>
          <p:nvPr/>
        </p:nvSpPr>
        <p:spPr bwMode="auto">
          <a:xfrm>
            <a:off x="585591" y="837952"/>
            <a:ext cx="8813932" cy="0"/>
          </a:xfrm>
          <a:prstGeom prst="line">
            <a:avLst/>
          </a:prstGeom>
          <a:noFill/>
          <a:ln w="57150" cmpd="thinThick">
            <a:solidFill>
              <a:schemeClr val="bg1">
                <a:lumMod val="50000"/>
              </a:schemeClr>
            </a:solidFill>
            <a:round/>
            <a:headEnd/>
            <a:tailEnd/>
          </a:ln>
        </p:spPr>
        <p:txBody>
          <a:bodyPr/>
          <a:lstStyle/>
          <a:p>
            <a:pPr fontAlgn="auto">
              <a:spcBef>
                <a:spcPts val="0"/>
              </a:spcBef>
              <a:spcAft>
                <a:spcPts val="0"/>
              </a:spcAft>
              <a:defRPr/>
            </a:pPr>
            <a:endParaRPr lang="ru-RU" sz="1800" dirty="0">
              <a:solidFill>
                <a:prstClr val="black"/>
              </a:solidFill>
              <a:latin typeface="Arial" charset="0"/>
            </a:endParaRPr>
          </a:p>
        </p:txBody>
      </p:sp>
      <p:pic>
        <p:nvPicPr>
          <p:cNvPr id="26629" name="Picture 9" descr="Логотип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88"/>
            <a:ext cx="546037" cy="74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 Box 1193"/>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33" name="Text Box 864"/>
          <p:cNvSpPr txBox="1">
            <a:spLocks noChangeArrowheads="1"/>
          </p:cNvSpPr>
          <p:nvPr/>
        </p:nvSpPr>
        <p:spPr bwMode="auto">
          <a:xfrm>
            <a:off x="8014234" y="4702190"/>
            <a:ext cx="54689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34" name="Text Box 873"/>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35" name="Text Box 874"/>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36" name="Text Box 876"/>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37" name="Text Box 877"/>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38" name="Text Box 879"/>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39" name="Text Box 880"/>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40" name="Text Box 882"/>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41" name="Text Box 883"/>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42" name="Text Box 885"/>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43" name="Text Box 886"/>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44" name="Text Box 888"/>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45" name="Text Box 889"/>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46" name="Text Box 891"/>
          <p:cNvSpPr txBox="1">
            <a:spLocks noChangeArrowheads="1"/>
          </p:cNvSpPr>
          <p:nvPr/>
        </p:nvSpPr>
        <p:spPr bwMode="auto">
          <a:xfrm>
            <a:off x="8014234" y="442912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47" name="Text Box 894"/>
          <p:cNvSpPr txBox="1">
            <a:spLocks noChangeArrowheads="1"/>
          </p:cNvSpPr>
          <p:nvPr/>
        </p:nvSpPr>
        <p:spPr bwMode="auto">
          <a:xfrm>
            <a:off x="8014234" y="442912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48" name="Text Box 897"/>
          <p:cNvSpPr txBox="1">
            <a:spLocks noChangeArrowheads="1"/>
          </p:cNvSpPr>
          <p:nvPr/>
        </p:nvSpPr>
        <p:spPr bwMode="auto">
          <a:xfrm>
            <a:off x="8014234" y="442912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49" name="Text Box 900"/>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50" name="Text Box 901"/>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51" name="Text Box 903"/>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52" name="Text Box 904"/>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53" name="Text Box 906"/>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54" name="Text Box 907"/>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55" name="Text Box 909"/>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56" name="Text Box 910"/>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57" name="Text Box 912"/>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58" name="Text Box 913"/>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59" name="Text Box 915"/>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60" name="Text Box 916"/>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61" name="Text Box 918"/>
          <p:cNvSpPr txBox="1">
            <a:spLocks noChangeArrowheads="1"/>
          </p:cNvSpPr>
          <p:nvPr/>
        </p:nvSpPr>
        <p:spPr bwMode="auto">
          <a:xfrm>
            <a:off x="8014234" y="442912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62" name="Text Box 921"/>
          <p:cNvSpPr txBox="1">
            <a:spLocks noChangeArrowheads="1"/>
          </p:cNvSpPr>
          <p:nvPr/>
        </p:nvSpPr>
        <p:spPr bwMode="auto">
          <a:xfrm>
            <a:off x="8014234" y="442912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63" name="Text Box 924"/>
          <p:cNvSpPr txBox="1">
            <a:spLocks noChangeArrowheads="1"/>
          </p:cNvSpPr>
          <p:nvPr/>
        </p:nvSpPr>
        <p:spPr bwMode="auto">
          <a:xfrm>
            <a:off x="8014234" y="442912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64" name="Text Box 927"/>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65" name="Text Box 928"/>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66" name="Text Box 930"/>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67" name="Text Box 931"/>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68" name="Text Box 933"/>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69" name="Text Box 934"/>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70" name="Text Box 936"/>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71" name="Text Box 937"/>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72" name="Text Box 939"/>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73" name="Text Box 940"/>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74" name="Text Box 942"/>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75" name="Text Box 943"/>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76" name="Text Box 945"/>
          <p:cNvSpPr txBox="1">
            <a:spLocks noChangeArrowheads="1"/>
          </p:cNvSpPr>
          <p:nvPr/>
        </p:nvSpPr>
        <p:spPr bwMode="auto">
          <a:xfrm>
            <a:off x="8014234" y="442912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77" name="Text Box 948"/>
          <p:cNvSpPr txBox="1">
            <a:spLocks noChangeArrowheads="1"/>
          </p:cNvSpPr>
          <p:nvPr/>
        </p:nvSpPr>
        <p:spPr bwMode="auto">
          <a:xfrm>
            <a:off x="8014234" y="442912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78" name="Text Box 951"/>
          <p:cNvSpPr txBox="1">
            <a:spLocks noChangeArrowheads="1"/>
          </p:cNvSpPr>
          <p:nvPr/>
        </p:nvSpPr>
        <p:spPr bwMode="auto">
          <a:xfrm>
            <a:off x="8014234" y="442912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79" name="Text Box 968"/>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80" name="Text Box 969"/>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81" name="Text Box 971"/>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82" name="Text Box 972"/>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83" name="Text Box 974"/>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84" name="Text Box 975"/>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85" name="Text Box 977"/>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86" name="Text Box 978"/>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87" name="Text Box 981"/>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88" name="Text Box 984"/>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89" name="Text Box 1053"/>
          <p:cNvSpPr txBox="1">
            <a:spLocks noChangeArrowheads="1"/>
          </p:cNvSpPr>
          <p:nvPr/>
        </p:nvSpPr>
        <p:spPr bwMode="auto">
          <a:xfrm>
            <a:off x="8014234" y="3865563"/>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90" name="Text Box 1054"/>
          <p:cNvSpPr txBox="1">
            <a:spLocks noChangeArrowheads="1"/>
          </p:cNvSpPr>
          <p:nvPr/>
        </p:nvSpPr>
        <p:spPr bwMode="auto">
          <a:xfrm>
            <a:off x="8014234" y="3865563"/>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91" name="Text Box 1055"/>
          <p:cNvSpPr txBox="1">
            <a:spLocks noChangeArrowheads="1"/>
          </p:cNvSpPr>
          <p:nvPr/>
        </p:nvSpPr>
        <p:spPr bwMode="auto">
          <a:xfrm>
            <a:off x="8014234" y="3865563"/>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92" name="Text Box 1056"/>
          <p:cNvSpPr txBox="1">
            <a:spLocks noChangeArrowheads="1"/>
          </p:cNvSpPr>
          <p:nvPr/>
        </p:nvSpPr>
        <p:spPr bwMode="auto">
          <a:xfrm>
            <a:off x="8014234" y="3865563"/>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93" name="Text Box 1065"/>
          <p:cNvSpPr txBox="1">
            <a:spLocks noChangeArrowheads="1"/>
          </p:cNvSpPr>
          <p:nvPr/>
        </p:nvSpPr>
        <p:spPr bwMode="auto">
          <a:xfrm>
            <a:off x="8014233" y="4702190"/>
            <a:ext cx="608806"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94" name="Text Box 1068"/>
          <p:cNvSpPr txBox="1">
            <a:spLocks noChangeArrowheads="1"/>
          </p:cNvSpPr>
          <p:nvPr/>
        </p:nvSpPr>
        <p:spPr bwMode="auto">
          <a:xfrm>
            <a:off x="8014233" y="4702190"/>
            <a:ext cx="608806"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95" name="Text Box 1071"/>
          <p:cNvSpPr txBox="1">
            <a:spLocks noChangeArrowheads="1"/>
          </p:cNvSpPr>
          <p:nvPr/>
        </p:nvSpPr>
        <p:spPr bwMode="auto">
          <a:xfrm>
            <a:off x="8014233" y="4702190"/>
            <a:ext cx="608806"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96" name="Text Box 1074"/>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97" name="Text Box 1075"/>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98" name="Text Box 1077"/>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99" name="Text Box 1078"/>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00" name="Text Box 1080"/>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01" name="Text Box 1081"/>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02" name="Text Box 1083"/>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03" name="Text Box 1084"/>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04" name="Text Box 1086"/>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05" name="Text Box 1087"/>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06" name="Text Box 1089"/>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07" name="Text Box 1090"/>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08" name="Text Box 1092"/>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09" name="Text Box 1095"/>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10" name="Text Box 1098"/>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11" name="Text Box 1101"/>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12" name="Text Box 1102"/>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13" name="Text Box 1104"/>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14" name="Text Box 1105"/>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15" name="Text Box 1107"/>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16" name="Text Box 1108"/>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17" name="Text Box 1110"/>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18" name="Text Box 1111"/>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19" name="Text Box 1113"/>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20" name="Text Box 1114"/>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21" name="Text Box 1116"/>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22" name="Text Box 1117"/>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23" name="Text Box 1119"/>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24" name="Text Box 1122"/>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25" name="Text Box 1125"/>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26" name="Text Box 1128"/>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27" name="Text Box 1129"/>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28" name="Text Box 1131"/>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29" name="Text Box 1132"/>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30" name="Text Box 1134"/>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31" name="Text Box 1135"/>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32" name="Text Box 1137"/>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33" name="Text Box 1138"/>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34" name="Text Box 1140"/>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35" name="Text Box 1141"/>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36" name="Text Box 1143"/>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37" name="Text Box 1144"/>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38" name="Text Box 1146"/>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39" name="Text Box 1149"/>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40" name="Text Box 1152"/>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41" name="Text Box 1169"/>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42" name="Text Box 1170"/>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43" name="Text Box 1172"/>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44" name="Text Box 1173"/>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45" name="Text Box 1175"/>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46" name="Text Box 1176"/>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47" name="Text Box 1178"/>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48" name="Text Box 1179"/>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49" name="Text Box 1181"/>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50" name="Text Box 1182"/>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51" name="Text Box 1184"/>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52" name="Text Box 1185"/>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53" name="Text Box 1187"/>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54" name="Text Box 1190"/>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55" name="Text Box 579"/>
          <p:cNvSpPr txBox="1">
            <a:spLocks noChangeArrowheads="1"/>
          </p:cNvSpPr>
          <p:nvPr/>
        </p:nvSpPr>
        <p:spPr bwMode="auto">
          <a:xfrm>
            <a:off x="8014237" y="4702190"/>
            <a:ext cx="6294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56" name="Text Box 582"/>
          <p:cNvSpPr txBox="1">
            <a:spLocks noChangeArrowheads="1"/>
          </p:cNvSpPr>
          <p:nvPr/>
        </p:nvSpPr>
        <p:spPr bwMode="auto">
          <a:xfrm>
            <a:off x="8014237" y="4702190"/>
            <a:ext cx="6294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57" name="Text Box 585"/>
          <p:cNvSpPr txBox="1">
            <a:spLocks noChangeArrowheads="1"/>
          </p:cNvSpPr>
          <p:nvPr/>
        </p:nvSpPr>
        <p:spPr bwMode="auto">
          <a:xfrm>
            <a:off x="8014237" y="4702190"/>
            <a:ext cx="6294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58" name="Text Box 588"/>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59" name="Text Box 589"/>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60" name="Text Box 591"/>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61" name="Text Box 592"/>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62" name="Text Box 594"/>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63" name="Text Box 595"/>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64" name="Text Box 597"/>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65" name="Text Box 598"/>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66" name="Text Box 600"/>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67" name="Text Box 601"/>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68" name="Text Box 603"/>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69" name="Text Box 604"/>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70" name="Text Box 606"/>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71" name="Text Box 609"/>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72" name="Text Box 612"/>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73" name="Text Box 615"/>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74" name="Text Box 616"/>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75" name="Text Box 618"/>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76" name="Text Box 619"/>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77" name="Text Box 621"/>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78" name="Text Box 622"/>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79" name="Text Box 624"/>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80" name="Text Box 625"/>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81" name="Text Box 627"/>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82" name="Text Box 628"/>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83" name="Text Box 630"/>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84" name="Text Box 631"/>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85" name="Text Box 633"/>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86" name="Text Box 636"/>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87" name="Text Box 639"/>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88" name="Text Box 642"/>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89" name="Text Box 643"/>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90" name="Text Box 645"/>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91" name="Text Box 646"/>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92" name="Text Box 648"/>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93" name="Text Box 649"/>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94" name="Text Box 651"/>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95" name="Text Box 652"/>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96" name="Text Box 654"/>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97" name="Text Box 655"/>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98" name="Text Box 657"/>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99" name="Text Box 658"/>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00" name="Text Box 660"/>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01" name="Text Box 663"/>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02" name="Text Box 666"/>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03" name="Text Box 683"/>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04" name="Text Box 684"/>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05" name="Text Box 686"/>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06" name="Text Box 687"/>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07" name="Text Box 689"/>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08" name="Text Box 690"/>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09" name="Text Box 692"/>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10" name="Text Box 693"/>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11" name="Text Box 695"/>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12" name="Text Box 696"/>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13" name="Text Box 698"/>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14" name="Text Box 699"/>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15" name="Text Box 701"/>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16" name="Text Box 704"/>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17" name="Text Box 707"/>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18" name="Text Box 766"/>
          <p:cNvSpPr txBox="1">
            <a:spLocks noChangeArrowheads="1"/>
          </p:cNvSpPr>
          <p:nvPr/>
        </p:nvSpPr>
        <p:spPr bwMode="auto">
          <a:xfrm>
            <a:off x="8014237" y="4702190"/>
            <a:ext cx="6294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19" name="Text Box 769"/>
          <p:cNvSpPr txBox="1">
            <a:spLocks noChangeArrowheads="1"/>
          </p:cNvSpPr>
          <p:nvPr/>
        </p:nvSpPr>
        <p:spPr bwMode="auto">
          <a:xfrm>
            <a:off x="8014237" y="4702190"/>
            <a:ext cx="6294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20" name="Text Box 772"/>
          <p:cNvSpPr txBox="1">
            <a:spLocks noChangeArrowheads="1"/>
          </p:cNvSpPr>
          <p:nvPr/>
        </p:nvSpPr>
        <p:spPr bwMode="auto">
          <a:xfrm>
            <a:off x="8014237" y="4702190"/>
            <a:ext cx="6294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21" name="Text Box 775"/>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22" name="Text Box 776"/>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23" name="Text Box 778"/>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24" name="Text Box 779"/>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25" name="Text Box 781"/>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26" name="Text Box 782"/>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27" name="Text Box 784"/>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28" name="Text Box 785"/>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29" name="Text Box 787"/>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30" name="Text Box 788"/>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31" name="Text Box 790"/>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32" name="Text Box 791"/>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33" name="Text Box 793"/>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34" name="Text Box 796"/>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35" name="Text Box 799"/>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36" name="Text Box 802"/>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37" name="Text Box 803"/>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38" name="Text Box 805"/>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39" name="Text Box 806"/>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40" name="Text Box 808"/>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41" name="Text Box 809"/>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42" name="Text Box 811"/>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43" name="Text Box 812"/>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44" name="Text Box 814"/>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45" name="Text Box 815"/>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46" name="Text Box 817"/>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47" name="Text Box 818"/>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48" name="Text Box 820"/>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49" name="Text Box 823"/>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50" name="Text Box 826"/>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51" name="Text Box 829"/>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52" name="Text Box 830"/>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53" name="Text Box 832"/>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54" name="Text Box 833"/>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55" name="Text Box 835"/>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56" name="Text Box 836"/>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57" name="Text Box 838"/>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58" name="Text Box 839"/>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59" name="Text Box 841"/>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60" name="Text Box 842"/>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61" name="Text Box 844"/>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62" name="Text Box 845"/>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63" name="Text Box 847"/>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64" name="Text Box 850"/>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65" name="Text Box 853"/>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66" name="Text Box 870"/>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67" name="Text Box 871"/>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68" name="Text Box 873"/>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69" name="Text Box 874"/>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70" name="Text Box 876"/>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71" name="Text Box 877"/>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72" name="Text Box 879"/>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73" name="Text Box 880"/>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74" name="Text Box 882"/>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75" name="Text Box 883"/>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76" name="Text Box 885"/>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77" name="Text Box 886"/>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78" name="Text Box 888"/>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79" name="Text Box 891"/>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80" name="Text Box 894"/>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81" name="Text Box 562"/>
          <p:cNvSpPr txBox="1">
            <a:spLocks noChangeArrowheads="1"/>
          </p:cNvSpPr>
          <p:nvPr/>
        </p:nvSpPr>
        <p:spPr bwMode="auto">
          <a:xfrm>
            <a:off x="8014247" y="4702190"/>
            <a:ext cx="65008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82" name="Text Box 565"/>
          <p:cNvSpPr txBox="1">
            <a:spLocks noChangeArrowheads="1"/>
          </p:cNvSpPr>
          <p:nvPr/>
        </p:nvSpPr>
        <p:spPr bwMode="auto">
          <a:xfrm>
            <a:off x="8014247" y="4702190"/>
            <a:ext cx="65008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83" name="Text Box 568"/>
          <p:cNvSpPr txBox="1">
            <a:spLocks noChangeArrowheads="1"/>
          </p:cNvSpPr>
          <p:nvPr/>
        </p:nvSpPr>
        <p:spPr bwMode="auto">
          <a:xfrm>
            <a:off x="8014247" y="4702190"/>
            <a:ext cx="65008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84" name="Text Box 571"/>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85" name="Text Box 572"/>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86" name="Text Box 574"/>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87" name="Text Box 575"/>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88" name="Text Box 577"/>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89" name="Text Box 578"/>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90" name="Text Box 580"/>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91" name="Text Box 581"/>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92" name="Text Box 583"/>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93" name="Text Box 584"/>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94" name="Text Box 586"/>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95" name="Text Box 587"/>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96" name="Text Box 589"/>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97" name="Text Box 592"/>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98" name="Text Box 595"/>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99" name="Text Box 598"/>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00" name="Text Box 599"/>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01" name="Text Box 601"/>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02" name="Text Box 602"/>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03" name="Text Box 604"/>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04" name="Text Box 605"/>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05" name="Text Box 607"/>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06" name="Text Box 608"/>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07" name="Text Box 610"/>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08" name="Text Box 611"/>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09" name="Text Box 613"/>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10" name="Text Box 614"/>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11" name="Text Box 616"/>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12" name="Text Box 619"/>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13" name="Text Box 622"/>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14" name="Text Box 625"/>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15" name="Text Box 626"/>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16" name="Text Box 628"/>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17" name="Text Box 629"/>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18" name="Text Box 631"/>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19" name="Text Box 632"/>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20" name="Text Box 634"/>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21" name="Text Box 635"/>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22" name="Text Box 637"/>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23" name="Text Box 638"/>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24" name="Text Box 640"/>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25" name="Text Box 641"/>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26" name="Text Box 643"/>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27" name="Text Box 646"/>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28" name="Text Box 649"/>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29" name="Text Box 666"/>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30" name="Text Box 667"/>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31" name="Text Box 669"/>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32" name="Text Box 670"/>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33" name="Text Box 672"/>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34" name="Text Box 673"/>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35" name="Text Box 675"/>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36" name="Text Box 676"/>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37" name="Text Box 678"/>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38" name="Text Box 679"/>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39" name="Text Box 681"/>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40" name="Text Box 682"/>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41" name="Text Box 684"/>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42" name="Text Box 687"/>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43" name="Text Box 690"/>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44" name="Text Box 749"/>
          <p:cNvSpPr txBox="1">
            <a:spLocks noChangeArrowheads="1"/>
          </p:cNvSpPr>
          <p:nvPr/>
        </p:nvSpPr>
        <p:spPr bwMode="auto">
          <a:xfrm>
            <a:off x="8014247" y="4702190"/>
            <a:ext cx="65008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45" name="Text Box 752"/>
          <p:cNvSpPr txBox="1">
            <a:spLocks noChangeArrowheads="1"/>
          </p:cNvSpPr>
          <p:nvPr/>
        </p:nvSpPr>
        <p:spPr bwMode="auto">
          <a:xfrm>
            <a:off x="8014247" y="4702190"/>
            <a:ext cx="65008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46" name="Text Box 755"/>
          <p:cNvSpPr txBox="1">
            <a:spLocks noChangeArrowheads="1"/>
          </p:cNvSpPr>
          <p:nvPr/>
        </p:nvSpPr>
        <p:spPr bwMode="auto">
          <a:xfrm>
            <a:off x="8014247" y="4702190"/>
            <a:ext cx="65008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47" name="Text Box 758"/>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48" name="Text Box 759"/>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49" name="Text Box 761"/>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50" name="Text Box 762"/>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51" name="Text Box 764"/>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52" name="Text Box 765"/>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53" name="Text Box 767"/>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54" name="Text Box 768"/>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55" name="Text Box 770"/>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56" name="Text Box 771"/>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57" name="Text Box 773"/>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58" name="Text Box 774"/>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59" name="Text Box 776"/>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60" name="Text Box 779"/>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61" name="Text Box 782"/>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62" name="Text Box 785"/>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63" name="Text Box 786"/>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64" name="Text Box 788"/>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65" name="Text Box 789"/>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66" name="Text Box 791"/>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67" name="Text Box 792"/>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68" name="Text Box 794"/>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69" name="Text Box 795"/>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70" name="Text Box 797"/>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71" name="Text Box 798"/>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72" name="Text Box 800"/>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73" name="Text Box 801"/>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74" name="Text Box 803"/>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75" name="Text Box 806"/>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76" name="Text Box 809"/>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77" name="Text Box 812"/>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78" name="Text Box 813"/>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79" name="Text Box 815"/>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80" name="Text Box 816"/>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81" name="Text Box 818"/>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82" name="Text Box 819"/>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83" name="Text Box 821"/>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84" name="Text Box 822"/>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85" name="Text Box 824"/>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86" name="Text Box 825"/>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87" name="Text Box 827"/>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88" name="Text Box 828"/>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89" name="Text Box 830"/>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90" name="Text Box 833"/>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91" name="Text Box 836"/>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92" name="Text Box 853"/>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93" name="Text Box 854"/>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94" name="Text Box 856"/>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95" name="Text Box 857"/>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96" name="Text Box 859"/>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97" name="Text Box 860"/>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98" name="Text Box 862"/>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99" name="Text Box 863"/>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00" name="Text Box 865"/>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01" name="Text Box 866"/>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02" name="Text Box 868"/>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03" name="Text Box 869"/>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04" name="Text Box 871"/>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05" name="Text Box 874"/>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06" name="Text Box 877"/>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07" name="Text Box 562"/>
          <p:cNvSpPr txBox="1">
            <a:spLocks noChangeArrowheads="1"/>
          </p:cNvSpPr>
          <p:nvPr/>
        </p:nvSpPr>
        <p:spPr bwMode="auto">
          <a:xfrm>
            <a:off x="8024568" y="4702190"/>
            <a:ext cx="7945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08" name="Text Box 565"/>
          <p:cNvSpPr txBox="1">
            <a:spLocks noChangeArrowheads="1"/>
          </p:cNvSpPr>
          <p:nvPr/>
        </p:nvSpPr>
        <p:spPr bwMode="auto">
          <a:xfrm>
            <a:off x="8024568" y="4702190"/>
            <a:ext cx="7945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09" name="Text Box 568"/>
          <p:cNvSpPr txBox="1">
            <a:spLocks noChangeArrowheads="1"/>
          </p:cNvSpPr>
          <p:nvPr/>
        </p:nvSpPr>
        <p:spPr bwMode="auto">
          <a:xfrm>
            <a:off x="8024568" y="4702190"/>
            <a:ext cx="7945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10" name="Text Box 571"/>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11" name="Text Box 572"/>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12" name="Text Box 574"/>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13" name="Text Box 575"/>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14" name="Text Box 577"/>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15" name="Text Box 578"/>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16" name="Text Box 580"/>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17" name="Text Box 581"/>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18" name="Text Box 583"/>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19" name="Text Box 584"/>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20" name="Text Box 586"/>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21" name="Text Box 587"/>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22" name="Text Box 589"/>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23" name="Text Box 592"/>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24" name="Text Box 595"/>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25" name="Text Box 598"/>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26" name="Text Box 599"/>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27" name="Text Box 601"/>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28" name="Text Box 602"/>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29" name="Text Box 604"/>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30" name="Text Box 605"/>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31" name="Text Box 607"/>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32" name="Text Box 608"/>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33" name="Text Box 610"/>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34" name="Text Box 611"/>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35" name="Text Box 613"/>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36" name="Text Box 614"/>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37" name="Text Box 616"/>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38" name="Text Box 619"/>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39" name="Text Box 622"/>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40" name="Text Box 625"/>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41" name="Text Box 626"/>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42" name="Text Box 628"/>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43" name="Text Box 629"/>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44" name="Text Box 631"/>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45" name="Text Box 632"/>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46" name="Text Box 634"/>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47" name="Text Box 635"/>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48" name="Text Box 637"/>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49" name="Text Box 638"/>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50" name="Text Box 640"/>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51" name="Text Box 641"/>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52" name="Text Box 643"/>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53" name="Text Box 646"/>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54" name="Text Box 649"/>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55" name="Text Box 666"/>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56" name="Text Box 667"/>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57" name="Text Box 669"/>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58" name="Text Box 670"/>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59" name="Text Box 672"/>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60" name="Text Box 673"/>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61" name="Text Box 675"/>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62" name="Text Box 676"/>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63" name="Text Box 678"/>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64" name="Text Box 679"/>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65" name="Text Box 681"/>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66" name="Text Box 682"/>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67" name="Text Box 684"/>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68" name="Text Box 687"/>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69" name="Text Box 690"/>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70" name="Text Box 749"/>
          <p:cNvSpPr txBox="1">
            <a:spLocks noChangeArrowheads="1"/>
          </p:cNvSpPr>
          <p:nvPr/>
        </p:nvSpPr>
        <p:spPr bwMode="auto">
          <a:xfrm>
            <a:off x="8024568" y="4702190"/>
            <a:ext cx="7945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71" name="Text Box 752"/>
          <p:cNvSpPr txBox="1">
            <a:spLocks noChangeArrowheads="1"/>
          </p:cNvSpPr>
          <p:nvPr/>
        </p:nvSpPr>
        <p:spPr bwMode="auto">
          <a:xfrm>
            <a:off x="8024568" y="4702190"/>
            <a:ext cx="7945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72" name="Text Box 755"/>
          <p:cNvSpPr txBox="1">
            <a:spLocks noChangeArrowheads="1"/>
          </p:cNvSpPr>
          <p:nvPr/>
        </p:nvSpPr>
        <p:spPr bwMode="auto">
          <a:xfrm>
            <a:off x="8024568" y="4702190"/>
            <a:ext cx="7945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73" name="Text Box 758"/>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74" name="Text Box 759"/>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75" name="Text Box 761"/>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76" name="Text Box 762"/>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77" name="Text Box 764"/>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78" name="Text Box 765"/>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79" name="Text Box 767"/>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80" name="Text Box 768"/>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81" name="Text Box 770"/>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82" name="Text Box 771"/>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83" name="Text Box 773"/>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84" name="Text Box 774"/>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85" name="Text Box 776"/>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86" name="Text Box 779"/>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87" name="Text Box 782"/>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88" name="Text Box 785"/>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89" name="Text Box 786"/>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90" name="Text Box 788"/>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91" name="Text Box 789"/>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92" name="Text Box 791"/>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93" name="Text Box 792"/>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94" name="Text Box 794"/>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95" name="Text Box 795"/>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96" name="Text Box 797"/>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97" name="Text Box 798"/>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98" name="Text Box 800"/>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99" name="Text Box 801"/>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00" name="Text Box 803"/>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01" name="Text Box 806"/>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02" name="Text Box 809"/>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03" name="Text Box 812"/>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04" name="Text Box 813"/>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05" name="Text Box 815"/>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06" name="Text Box 816"/>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07" name="Text Box 818"/>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08" name="Text Box 819"/>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09" name="Text Box 821"/>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10" name="Text Box 822"/>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11" name="Text Box 824"/>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12" name="Text Box 825"/>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13" name="Text Box 827"/>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14" name="Text Box 828"/>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15" name="Text Box 830"/>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16" name="Text Box 833"/>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17" name="Text Box 836"/>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18" name="Text Box 853"/>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19" name="Text Box 854"/>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20" name="Text Box 856"/>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21" name="Text Box 857"/>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22" name="Text Box 859"/>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23" name="Text Box 860"/>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24" name="Text Box 862"/>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25" name="Text Box 863"/>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26" name="Text Box 865"/>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27" name="Text Box 866"/>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28" name="Text Box 869"/>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29" name="Text Box 871"/>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30" name="Text Box 874"/>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31" name="Text Box 544"/>
          <p:cNvSpPr txBox="1">
            <a:spLocks noChangeArrowheads="1"/>
          </p:cNvSpPr>
          <p:nvPr/>
        </p:nvSpPr>
        <p:spPr bwMode="auto">
          <a:xfrm>
            <a:off x="8014258" y="4702190"/>
            <a:ext cx="691356"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32" name="Text Box 547"/>
          <p:cNvSpPr txBox="1">
            <a:spLocks noChangeArrowheads="1"/>
          </p:cNvSpPr>
          <p:nvPr/>
        </p:nvSpPr>
        <p:spPr bwMode="auto">
          <a:xfrm>
            <a:off x="8014258" y="4702190"/>
            <a:ext cx="691356"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33" name="Text Box 550"/>
          <p:cNvSpPr txBox="1">
            <a:spLocks noChangeArrowheads="1"/>
          </p:cNvSpPr>
          <p:nvPr/>
        </p:nvSpPr>
        <p:spPr bwMode="auto">
          <a:xfrm>
            <a:off x="8014258" y="4702190"/>
            <a:ext cx="691356"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34" name="Text Box 55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35" name="Text Box 55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36" name="Text Box 556"/>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37" name="Text Box 55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38" name="Text Box 559"/>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39" name="Text Box 56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40" name="Text Box 562"/>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41" name="Text Box 563"/>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42" name="Text Box 565"/>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43" name="Text Box 566"/>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44" name="Text Box 568"/>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45" name="Text Box 569"/>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46" name="Text Box 571"/>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47" name="Text Box 574"/>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48" name="Text Box 577"/>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49" name="Text Box 58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50" name="Text Box 58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51" name="Text Box 58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52" name="Text Box 58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53" name="Text Box 586"/>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54" name="Text Box 58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55" name="Text Box 589"/>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56" name="Text Box 59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57" name="Text Box 592"/>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58" name="Text Box 593"/>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59" name="Text Box 595"/>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60" name="Text Box 596"/>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61" name="Text Box 598"/>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62" name="Text Box 601"/>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63" name="Text Box 604"/>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64" name="Text Box 607"/>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65" name="Text Box 608"/>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66" name="Text Box 61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67" name="Text Box 61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68" name="Text Box 61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69" name="Text Box 61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70" name="Text Box 616"/>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71" name="Text Box 61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72" name="Text Box 619"/>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73" name="Text Box 62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74" name="Text Box 622"/>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75" name="Text Box 623"/>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76" name="Text Box 625"/>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77" name="Text Box 628"/>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78" name="Text Box 631"/>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79" name="Text Box 648"/>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80" name="Text Box 649"/>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81" name="Text Box 651"/>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82" name="Text Box 652"/>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83" name="Text Box 654"/>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84" name="Text Box 655"/>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85" name="Text Box 657"/>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86" name="Text Box 658"/>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87" name="Text Box 66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88" name="Text Box 66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89" name="Text Box 66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90" name="Text Box 66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91" name="Text Box 666"/>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92" name="Text Box 669"/>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93" name="Text Box 672"/>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94" name="Text Box 74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95" name="Text Box 74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96" name="Text Box 74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97" name="Text Box 74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98" name="Text Box 746"/>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99" name="Text Box 74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00" name="Text Box 749"/>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01" name="Text Box 75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02" name="Text Box 752"/>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03" name="Text Box 753"/>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04" name="Text Box 755"/>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05" name="Text Box 756"/>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06" name="Text Box 758"/>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07" name="Text Box 761"/>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08" name="Text Box 764"/>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09" name="Text Box 767"/>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10" name="Text Box 768"/>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11" name="Text Box 77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12" name="Text Box 77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13" name="Text Box 77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14" name="Text Box 77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15" name="Text Box 776"/>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16" name="Text Box 77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17" name="Text Box 779"/>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18" name="Text Box 78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19" name="Text Box 782"/>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20" name="Text Box 783"/>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21" name="Text Box 785"/>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22" name="Text Box 788"/>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23" name="Text Box 791"/>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24" name="Text Box 794"/>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25" name="Text Box 795"/>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26" name="Text Box 797"/>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27" name="Text Box 798"/>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28" name="Text Box 80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29" name="Text Box 80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30" name="Text Box 80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31" name="Text Box 80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32" name="Text Box 806"/>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33" name="Text Box 80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34" name="Text Box 809"/>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35" name="Text Box 81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36" name="Text Box 812"/>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37" name="Text Box 815"/>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38" name="Text Box 818"/>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39" name="Text Box 835"/>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40" name="Text Box 836"/>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41" name="Text Box 838"/>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42" name="Text Box 839"/>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43" name="Text Box 841"/>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44" name="Text Box 842"/>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45" name="Text Box 844"/>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46" name="Text Box 845"/>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47" name="Text Box 847"/>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48" name="Text Box 848"/>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49" name="Text Box 85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50" name="Text Box 85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51" name="Text Box 853"/>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52" name="Text Box 856"/>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53" name="Text Box 859"/>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54" name="Text Box 55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55" name="Text Box 55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56" name="Text Box 556"/>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57" name="Text Box 55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58" name="Text Box 559"/>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59" name="Text Box 56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60" name="Text Box 562"/>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61" name="Text Box 563"/>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62" name="Text Box 565"/>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63" name="Text Box 566"/>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64" name="Text Box 568"/>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65" name="Text Box 569"/>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66" name="Text Box 571"/>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67" name="Text Box 574"/>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68" name="Text Box 577"/>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69" name="Text Box 58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70" name="Text Box 58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71" name="Text Box 58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72" name="Text Box 58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73" name="Text Box 586"/>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74" name="Text Box 58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75" name="Text Box 589"/>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76" name="Text Box 59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77" name="Text Box 592"/>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78" name="Text Box 593"/>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79" name="Text Box 595"/>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80" name="Text Box 596"/>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81" name="Text Box 598"/>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82" name="Text Box 601"/>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83" name="Text Box 604"/>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84" name="Text Box 607"/>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85" name="Text Box 608"/>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86" name="Text Box 61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87" name="Text Box 61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88" name="Text Box 61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89" name="Text Box 61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90" name="Text Box 616"/>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91" name="Text Box 61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92" name="Text Box 619"/>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93" name="Text Box 62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94" name="Text Box 622"/>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95" name="Text Box 623"/>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96" name="Text Box 625"/>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97" name="Text Box 628"/>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98" name="Text Box 631"/>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99" name="Text Box 648"/>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00" name="Text Box 649"/>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01" name="Text Box 651"/>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02" name="Text Box 652"/>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03" name="Text Box 654"/>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04" name="Text Box 655"/>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05" name="Text Box 657"/>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06" name="Text Box 658"/>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07" name="Text Box 66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08" name="Text Box 66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09" name="Text Box 66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10" name="Text Box 66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11" name="Text Box 666"/>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12" name="Text Box 74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13" name="Text Box 74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14" name="Text Box 74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15" name="Text Box 74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16" name="Text Box 746"/>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17" name="Text Box 74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18" name="Text Box 749"/>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19" name="Text Box 75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20" name="Text Box 752"/>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21" name="Text Box 753"/>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22" name="Text Box 756"/>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23" name="Text Box 768"/>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24" name="Text Box 77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25" name="Text Box 77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26" name="Text Box 77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27" name="Text Box 78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28" name="Text Box 783"/>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29" name="Text Box 795"/>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30" name="Text Box 798"/>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31" name="Text Box 80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32" name="Text Box 80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33" name="Text Box 80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34" name="Text Box 81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35" name="Text Box 836"/>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36" name="Text Box 839"/>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37" name="Text Box 842"/>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38" name="Text Box 845"/>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39" name="Text Box 848"/>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40" name="Text Box 85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 name="Прямоугольник 1"/>
          <p:cNvSpPr/>
          <p:nvPr/>
        </p:nvSpPr>
        <p:spPr>
          <a:xfrm>
            <a:off x="596507" y="859635"/>
            <a:ext cx="9125940" cy="4606389"/>
          </a:xfrm>
          <a:prstGeom prst="rect">
            <a:avLst/>
          </a:prstGeom>
        </p:spPr>
        <p:txBody>
          <a:bodyPr wrap="square">
            <a:spAutoFit/>
          </a:bodyPr>
          <a:lstStyle/>
          <a:p>
            <a:pPr fontAlgn="auto">
              <a:spcBef>
                <a:spcPts val="0"/>
              </a:spcBef>
              <a:spcAft>
                <a:spcPts val="350"/>
              </a:spcAft>
            </a:pPr>
            <a:endParaRPr lang="ru-RU" sz="1800" dirty="0">
              <a:solidFill>
                <a:prstClr val="black"/>
              </a:solidFill>
              <a:latin typeface="Calibri"/>
            </a:endParaRPr>
          </a:p>
          <a:p>
            <a:pPr marL="457200" indent="-457200" fontAlgn="auto">
              <a:lnSpc>
                <a:spcPct val="200000"/>
              </a:lnSpc>
              <a:spcBef>
                <a:spcPts val="0"/>
              </a:spcBef>
              <a:spcAft>
                <a:spcPts val="350"/>
              </a:spcAft>
              <a:buFontTx/>
              <a:buAutoNum type="arabicPeriod"/>
            </a:pPr>
            <a:r>
              <a:rPr lang="en-US" sz="1800" dirty="0" smtClean="0">
                <a:solidFill>
                  <a:prstClr val="black"/>
                </a:solidFill>
                <a:latin typeface="Times New Roman" pitchFamily="18" charset="0"/>
                <a:cs typeface="Times New Roman" pitchFamily="18" charset="0"/>
              </a:rPr>
              <a:t>General information</a:t>
            </a:r>
          </a:p>
          <a:p>
            <a:pPr marL="457200" indent="-457200" fontAlgn="auto">
              <a:lnSpc>
                <a:spcPct val="200000"/>
              </a:lnSpc>
              <a:spcBef>
                <a:spcPts val="0"/>
              </a:spcBef>
              <a:spcAft>
                <a:spcPts val="350"/>
              </a:spcAft>
              <a:buFontTx/>
              <a:buAutoNum type="arabicPeriod"/>
            </a:pPr>
            <a:r>
              <a:rPr lang="en-US" sz="1800" dirty="0">
                <a:solidFill>
                  <a:prstClr val="black"/>
                </a:solidFill>
                <a:latin typeface="Times New Roman" pitchFamily="18" charset="0"/>
                <a:cs typeface="Times New Roman" pitchFamily="18" charset="0"/>
              </a:rPr>
              <a:t>On the volumes of provided regulated services </a:t>
            </a:r>
          </a:p>
          <a:p>
            <a:pPr marL="457200" indent="-457200" fontAlgn="auto">
              <a:lnSpc>
                <a:spcPct val="200000"/>
              </a:lnSpc>
              <a:spcBef>
                <a:spcPts val="0"/>
              </a:spcBef>
              <a:spcAft>
                <a:spcPts val="350"/>
              </a:spcAft>
              <a:buFontTx/>
              <a:buAutoNum type="arabicPeriod"/>
            </a:pPr>
            <a:r>
              <a:rPr lang="en-US" sz="1800" dirty="0" smtClean="0">
                <a:solidFill>
                  <a:prstClr val="black"/>
                </a:solidFill>
                <a:latin typeface="Times New Roman" pitchFamily="18" charset="0"/>
                <a:cs typeface="Times New Roman" pitchFamily="18" charset="0"/>
              </a:rPr>
              <a:t>On </a:t>
            </a:r>
            <a:r>
              <a:rPr lang="en-US" sz="1800" dirty="0">
                <a:solidFill>
                  <a:prstClr val="black"/>
                </a:solidFill>
                <a:latin typeface="Times New Roman" pitchFamily="18" charset="0"/>
                <a:cs typeface="Times New Roman" pitchFamily="18" charset="0"/>
              </a:rPr>
              <a:t>the main financial and economic performance </a:t>
            </a:r>
            <a:r>
              <a:rPr lang="en-US" sz="1800" dirty="0" smtClean="0">
                <a:solidFill>
                  <a:prstClr val="black"/>
                </a:solidFill>
                <a:latin typeface="Times New Roman" pitchFamily="18" charset="0"/>
                <a:cs typeface="Times New Roman" pitchFamily="18" charset="0"/>
              </a:rPr>
              <a:t>indicators</a:t>
            </a:r>
          </a:p>
          <a:p>
            <a:pPr marL="457200" indent="-457200" fontAlgn="auto">
              <a:lnSpc>
                <a:spcPct val="200000"/>
              </a:lnSpc>
              <a:spcBef>
                <a:spcPts val="0"/>
              </a:spcBef>
              <a:spcAft>
                <a:spcPts val="350"/>
              </a:spcAft>
              <a:buFontTx/>
              <a:buAutoNum type="arabicPeriod"/>
            </a:pPr>
            <a:r>
              <a:rPr lang="en-US" sz="1800" dirty="0">
                <a:solidFill>
                  <a:prstClr val="black"/>
                </a:solidFill>
                <a:latin typeface="Times New Roman" pitchFamily="18" charset="0"/>
                <a:cs typeface="Times New Roman" pitchFamily="18" charset="0"/>
              </a:rPr>
              <a:t>On the article-by-article</a:t>
            </a:r>
            <a:r>
              <a:rPr lang="en-US" sz="1800" dirty="0" smtClean="0">
                <a:solidFill>
                  <a:prstClr val="black"/>
                </a:solidFill>
                <a:latin typeface="Times New Roman" pitchFamily="18" charset="0"/>
                <a:cs typeface="Times New Roman" pitchFamily="18" charset="0"/>
              </a:rPr>
              <a:t> </a:t>
            </a:r>
            <a:r>
              <a:rPr lang="en-US" sz="1800" dirty="0">
                <a:solidFill>
                  <a:prstClr val="black"/>
                </a:solidFill>
                <a:latin typeface="Times New Roman" pitchFamily="18" charset="0"/>
                <a:cs typeface="Times New Roman" pitchFamily="18" charset="0"/>
              </a:rPr>
              <a:t>execution of the approved tariff estimates for the 1st half of </a:t>
            </a:r>
            <a:r>
              <a:rPr lang="en-US" sz="1800" dirty="0" smtClean="0">
                <a:solidFill>
                  <a:prstClr val="black"/>
                </a:solidFill>
                <a:latin typeface="Times New Roman" pitchFamily="18" charset="0"/>
                <a:cs typeface="Times New Roman" pitchFamily="18" charset="0"/>
              </a:rPr>
              <a:t>2021</a:t>
            </a:r>
            <a:endParaRPr lang="ru-RU" sz="1800" dirty="0">
              <a:solidFill>
                <a:prstClr val="black"/>
              </a:solidFill>
              <a:latin typeface="Times New Roman" pitchFamily="18" charset="0"/>
              <a:cs typeface="Times New Roman" pitchFamily="18" charset="0"/>
            </a:endParaRPr>
          </a:p>
          <a:p>
            <a:pPr marL="457200" indent="-457200" fontAlgn="auto">
              <a:lnSpc>
                <a:spcPct val="200000"/>
              </a:lnSpc>
              <a:spcBef>
                <a:spcPts val="0"/>
              </a:spcBef>
              <a:spcAft>
                <a:spcPts val="350"/>
              </a:spcAft>
              <a:buFontTx/>
              <a:buAutoNum type="arabicPeriod"/>
            </a:pPr>
            <a:r>
              <a:rPr lang="en-US" sz="1800" dirty="0">
                <a:solidFill>
                  <a:prstClr val="black"/>
                </a:solidFill>
                <a:latin typeface="Times New Roman" pitchFamily="18" charset="0"/>
                <a:cs typeface="Times New Roman" pitchFamily="18" charset="0"/>
              </a:rPr>
              <a:t>On </a:t>
            </a:r>
            <a:r>
              <a:rPr lang="en-US" sz="1800" dirty="0" smtClean="0">
                <a:solidFill>
                  <a:prstClr val="black"/>
                </a:solidFill>
                <a:latin typeface="Times New Roman" pitchFamily="18" charset="0"/>
                <a:cs typeface="Times New Roman" pitchFamily="18" charset="0"/>
              </a:rPr>
              <a:t>the</a:t>
            </a:r>
            <a:r>
              <a:rPr lang="ru-RU" sz="1800" dirty="0" smtClean="0">
                <a:solidFill>
                  <a:prstClr val="black"/>
                </a:solidFill>
                <a:latin typeface="Times New Roman" pitchFamily="18" charset="0"/>
                <a:cs typeface="Times New Roman" pitchFamily="18" charset="0"/>
              </a:rPr>
              <a:t> </a:t>
            </a:r>
            <a:r>
              <a:rPr lang="en-US" sz="1800" dirty="0" smtClean="0">
                <a:solidFill>
                  <a:prstClr val="black"/>
                </a:solidFill>
                <a:latin typeface="Times New Roman" pitchFamily="18" charset="0"/>
                <a:cs typeface="Times New Roman" pitchFamily="18" charset="0"/>
              </a:rPr>
              <a:t>implementation </a:t>
            </a:r>
            <a:r>
              <a:rPr lang="en-US" sz="1800" dirty="0">
                <a:solidFill>
                  <a:prstClr val="black"/>
                </a:solidFill>
                <a:latin typeface="Times New Roman" pitchFamily="18" charset="0"/>
                <a:cs typeface="Times New Roman" pitchFamily="18" charset="0"/>
              </a:rPr>
              <a:t>of the investment program for the 1st half of </a:t>
            </a:r>
            <a:r>
              <a:rPr lang="en-US" sz="1800" dirty="0" smtClean="0">
                <a:solidFill>
                  <a:prstClr val="black"/>
                </a:solidFill>
                <a:latin typeface="Times New Roman" pitchFamily="18" charset="0"/>
                <a:cs typeface="Times New Roman" pitchFamily="18" charset="0"/>
              </a:rPr>
              <a:t>2021</a:t>
            </a:r>
            <a:endParaRPr lang="ru-RU" sz="1800" dirty="0">
              <a:solidFill>
                <a:prstClr val="black"/>
              </a:solidFill>
              <a:latin typeface="Times New Roman" pitchFamily="18" charset="0"/>
              <a:cs typeface="Times New Roman" pitchFamily="18" charset="0"/>
            </a:endParaRPr>
          </a:p>
          <a:p>
            <a:pPr marL="457200" indent="-457200" fontAlgn="auto">
              <a:lnSpc>
                <a:spcPct val="200000"/>
              </a:lnSpc>
              <a:spcBef>
                <a:spcPts val="0"/>
              </a:spcBef>
              <a:spcAft>
                <a:spcPts val="350"/>
              </a:spcAft>
              <a:buFontTx/>
              <a:buAutoNum type="arabicPeriod"/>
            </a:pPr>
            <a:r>
              <a:rPr lang="en-US" sz="1800" dirty="0">
                <a:solidFill>
                  <a:prstClr val="black"/>
                </a:solidFill>
                <a:latin typeface="Times New Roman" pitchFamily="18" charset="0"/>
                <a:cs typeface="Times New Roman" pitchFamily="18" charset="0"/>
              </a:rPr>
              <a:t>About the </a:t>
            </a:r>
            <a:r>
              <a:rPr lang="en-US" sz="1800" dirty="0" smtClean="0">
                <a:solidFill>
                  <a:prstClr val="black"/>
                </a:solidFill>
                <a:latin typeface="Times New Roman" pitchFamily="18" charset="0"/>
                <a:cs typeface="Times New Roman" pitchFamily="18" charset="0"/>
              </a:rPr>
              <a:t>ongoing </a:t>
            </a:r>
            <a:r>
              <a:rPr lang="en-US" sz="1800" dirty="0">
                <a:solidFill>
                  <a:prstClr val="black"/>
                </a:solidFill>
                <a:latin typeface="Times New Roman" pitchFamily="18" charset="0"/>
                <a:cs typeface="Times New Roman" pitchFamily="18" charset="0"/>
              </a:rPr>
              <a:t>work </a:t>
            </a:r>
            <a:r>
              <a:rPr lang="en-US" sz="1800" dirty="0" smtClean="0">
                <a:solidFill>
                  <a:prstClr val="black"/>
                </a:solidFill>
                <a:latin typeface="Times New Roman" pitchFamily="18" charset="0"/>
                <a:cs typeface="Times New Roman" pitchFamily="18" charset="0"/>
              </a:rPr>
              <a:t>with the </a:t>
            </a:r>
            <a:r>
              <a:rPr lang="en-US" sz="1800" dirty="0">
                <a:solidFill>
                  <a:prstClr val="black"/>
                </a:solidFill>
                <a:latin typeface="Times New Roman" pitchFamily="18" charset="0"/>
                <a:cs typeface="Times New Roman" pitchFamily="18" charset="0"/>
              </a:rPr>
              <a:t>consumers of regulated </a:t>
            </a:r>
            <a:r>
              <a:rPr lang="en-US" sz="1800" dirty="0" smtClean="0">
                <a:solidFill>
                  <a:prstClr val="black"/>
                </a:solidFill>
                <a:latin typeface="Times New Roman" pitchFamily="18" charset="0"/>
                <a:cs typeface="Times New Roman" pitchFamily="18" charset="0"/>
              </a:rPr>
              <a:t>services</a:t>
            </a:r>
          </a:p>
          <a:p>
            <a:pPr marL="457200" indent="-457200" fontAlgn="auto">
              <a:lnSpc>
                <a:spcPct val="200000"/>
              </a:lnSpc>
              <a:spcBef>
                <a:spcPts val="0"/>
              </a:spcBef>
              <a:spcAft>
                <a:spcPts val="350"/>
              </a:spcAft>
              <a:buFontTx/>
              <a:buAutoNum type="arabicPeriod"/>
            </a:pPr>
            <a:r>
              <a:rPr lang="en-US" sz="1800" dirty="0" smtClean="0">
                <a:solidFill>
                  <a:prstClr val="black"/>
                </a:solidFill>
                <a:latin typeface="Times New Roman" pitchFamily="18" charset="0"/>
                <a:cs typeface="Times New Roman" pitchFamily="18" charset="0"/>
              </a:rPr>
              <a:t>About </a:t>
            </a:r>
            <a:r>
              <a:rPr lang="en-US" sz="1800" dirty="0">
                <a:solidFill>
                  <a:prstClr val="black"/>
                </a:solidFill>
                <a:latin typeface="Times New Roman" pitchFamily="18" charset="0"/>
                <a:cs typeface="Times New Roman" pitchFamily="18" charset="0"/>
              </a:rPr>
              <a:t>the prospects of </a:t>
            </a:r>
            <a:r>
              <a:rPr lang="en-US" sz="1800" dirty="0" smtClean="0">
                <a:solidFill>
                  <a:prstClr val="black"/>
                </a:solidFill>
                <a:latin typeface="Times New Roman" pitchFamily="18" charset="0"/>
                <a:cs typeface="Times New Roman" pitchFamily="18" charset="0"/>
              </a:rPr>
              <a:t>activity</a:t>
            </a:r>
            <a:endParaRPr lang="ru-RU" sz="1800" dirty="0">
              <a:solidFill>
                <a:prstClr val="black"/>
              </a:solidFill>
              <a:latin typeface="Times New Roman" pitchFamily="18" charset="0"/>
              <a:cs typeface="Times New Roman" pitchFamily="18" charset="0"/>
            </a:endParaRPr>
          </a:p>
        </p:txBody>
      </p:sp>
      <p:sp>
        <p:nvSpPr>
          <p:cNvPr id="717" name="Номер слайда 2"/>
          <p:cNvSpPr txBox="1">
            <a:spLocks/>
          </p:cNvSpPr>
          <p:nvPr/>
        </p:nvSpPr>
        <p:spPr>
          <a:xfrm>
            <a:off x="9472612" y="6174308"/>
            <a:ext cx="433388" cy="691391"/>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endParaRPr lang="ru-RU" sz="1100" dirty="0">
              <a:latin typeface="Times New Roman" pitchFamily="18" charset="0"/>
              <a:cs typeface="Times New Roman" pitchFamily="18" charset="0"/>
            </a:endParaRPr>
          </a:p>
        </p:txBody>
      </p:sp>
    </p:spTree>
    <p:extLst>
      <p:ext uri="{BB962C8B-B14F-4D97-AF65-F5344CB8AC3E}">
        <p14:creationId xmlns:p14="http://schemas.microsoft.com/office/powerpoint/2010/main" val="25609279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4884367"/>
            <a:ext cx="5694633" cy="720080"/>
          </a:xfrm>
        </p:spPr>
        <p:txBody>
          <a:bodyPr/>
          <a:lstStyle/>
          <a:p>
            <a:pPr algn="ctr"/>
            <a:endParaRPr lang="ru-RU" altLang="ko-KR" sz="2400" dirty="0" smtClean="0">
              <a:solidFill>
                <a:schemeClr val="bg1"/>
              </a:solidFill>
              <a:latin typeface="Times New Roman" pitchFamily="18" charset="0"/>
              <a:cs typeface="Times New Roman" pitchFamily="18" charset="0"/>
            </a:endParaRPr>
          </a:p>
          <a:p>
            <a:pPr algn="ctr"/>
            <a:endParaRPr lang="ru-RU" altLang="ko-KR" sz="2400" dirty="0" smtClean="0">
              <a:solidFill>
                <a:schemeClr val="bg1"/>
              </a:solidFill>
              <a:latin typeface="Times New Roman" pitchFamily="18" charset="0"/>
              <a:cs typeface="Times New Roman" pitchFamily="18" charset="0"/>
            </a:endParaRPr>
          </a:p>
          <a:p>
            <a:pPr algn="ctr"/>
            <a:endParaRPr lang="ru-RU" altLang="ko-KR" sz="2400" dirty="0">
              <a:solidFill>
                <a:schemeClr val="bg1"/>
              </a:solidFill>
              <a:latin typeface="Times New Roman" pitchFamily="18" charset="0"/>
              <a:cs typeface="Times New Roman" pitchFamily="18" charset="0"/>
            </a:endParaRPr>
          </a:p>
        </p:txBody>
      </p:sp>
      <p:sp>
        <p:nvSpPr>
          <p:cNvPr id="6" name="Rectangle 3"/>
          <p:cNvSpPr/>
          <p:nvPr/>
        </p:nvSpPr>
        <p:spPr>
          <a:xfrm>
            <a:off x="0" y="5259306"/>
            <a:ext cx="6483170" cy="69028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latinLnBrk="1">
              <a:spcBef>
                <a:spcPts val="0"/>
              </a:spcBef>
              <a:spcAft>
                <a:spcPts val="0"/>
              </a:spcAft>
            </a:pPr>
            <a:r>
              <a:rPr lang="en-US" altLang="ko-KR" sz="2400" dirty="0">
                <a:solidFill>
                  <a:srgbClr val="0460AC"/>
                </a:solidFill>
                <a:latin typeface="Times New Roman" pitchFamily="18" charset="0"/>
                <a:cs typeface="Times New Roman" pitchFamily="18" charset="0"/>
              </a:rPr>
              <a:t>ACCESS ROAD SERVICES</a:t>
            </a:r>
            <a:endParaRPr lang="ko-KR" altLang="en-US" sz="2400" dirty="0">
              <a:solidFill>
                <a:srgbClr val="0460AC"/>
              </a:solidFill>
              <a:latin typeface="Times New Roman" pitchFamily="18" charset="0"/>
              <a:cs typeface="Times New Roman" pitchFamily="18" charset="0"/>
            </a:endParaRPr>
          </a:p>
        </p:txBody>
      </p:sp>
    </p:spTree>
    <p:extLst>
      <p:ext uri="{BB962C8B-B14F-4D97-AF65-F5344CB8AC3E}">
        <p14:creationId xmlns:p14="http://schemas.microsoft.com/office/powerpoint/2010/main" val="24220937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0"/>
            <a:ext cx="9906000" cy="953725"/>
          </a:xfrm>
        </p:spPr>
        <p:txBody>
          <a:bodyPr/>
          <a:lstStyle/>
          <a:p>
            <a:r>
              <a:rPr lang="en-US" altLang="ko-KR" sz="1800" b="1" dirty="0">
                <a:solidFill>
                  <a:srgbClr val="0070C0"/>
                </a:solidFill>
                <a:latin typeface="Times New Roman" pitchFamily="18" charset="0"/>
                <a:cs typeface="Times New Roman" pitchFamily="18" charset="0"/>
              </a:rPr>
              <a:t>ACCESS ROAD SERVICES</a:t>
            </a:r>
            <a:endParaRPr lang="ko-KR" altLang="en-US" sz="1800" b="1" dirty="0">
              <a:solidFill>
                <a:srgbClr val="0070C0"/>
              </a:solidFill>
              <a:latin typeface="Times New Roman" pitchFamily="18" charset="0"/>
              <a:cs typeface="Times New Roman" pitchFamily="18" charset="0"/>
            </a:endParaRPr>
          </a:p>
        </p:txBody>
      </p:sp>
      <p:sp>
        <p:nvSpPr>
          <p:cNvPr id="8" name="TextBox 7"/>
          <p:cNvSpPr txBox="1"/>
          <p:nvPr/>
        </p:nvSpPr>
        <p:spPr>
          <a:xfrm>
            <a:off x="552228" y="1718812"/>
            <a:ext cx="3938244" cy="338554"/>
          </a:xfrm>
          <a:prstGeom prst="rect">
            <a:avLst/>
          </a:prstGeom>
          <a:noFill/>
        </p:spPr>
        <p:txBody>
          <a:bodyPr wrap="square" rtlCol="0">
            <a:spAutoFit/>
          </a:bodyPr>
          <a:lstStyle/>
          <a:p>
            <a:pPr algn="just" defTabSz="1219170" fontAlgn="auto" latinLnBrk="1">
              <a:spcBef>
                <a:spcPts val="0"/>
              </a:spcBef>
              <a:spcAft>
                <a:spcPts val="0"/>
              </a:spcAft>
            </a:pPr>
            <a:r>
              <a:rPr lang="en-US" altLang="ko-KR" sz="1600" b="1" dirty="0">
                <a:solidFill>
                  <a:prstClr val="black">
                    <a:lumMod val="75000"/>
                    <a:lumOff val="25000"/>
                  </a:prstClr>
                </a:solidFill>
                <a:latin typeface="Times New Roman" pitchFamily="18" charset="0"/>
                <a:cs typeface="Times New Roman" pitchFamily="18" charset="0"/>
              </a:rPr>
              <a:t>Service-1 - for the passage of rolling stock</a:t>
            </a:r>
            <a:r>
              <a:rPr lang="ru-RU" altLang="ko-KR" sz="1600" b="1" dirty="0" smtClean="0">
                <a:solidFill>
                  <a:prstClr val="black">
                    <a:lumMod val="75000"/>
                    <a:lumOff val="25000"/>
                  </a:prstClr>
                </a:solidFill>
                <a:latin typeface="Times New Roman" pitchFamily="18" charset="0"/>
                <a:cs typeface="Times New Roman" pitchFamily="18" charset="0"/>
              </a:rPr>
              <a:t>.</a:t>
            </a:r>
            <a:endParaRPr lang="ru-RU" altLang="ko-KR" sz="1600" b="1" dirty="0">
              <a:solidFill>
                <a:prstClr val="black">
                  <a:lumMod val="75000"/>
                  <a:lumOff val="25000"/>
                </a:prstClr>
              </a:solidFill>
              <a:latin typeface="Times New Roman" pitchFamily="18" charset="0"/>
              <a:cs typeface="Times New Roman" pitchFamily="18" charset="0"/>
            </a:endParaRPr>
          </a:p>
        </p:txBody>
      </p:sp>
      <p:sp>
        <p:nvSpPr>
          <p:cNvPr id="11" name="TextBox 10"/>
          <p:cNvSpPr txBox="1"/>
          <p:nvPr/>
        </p:nvSpPr>
        <p:spPr>
          <a:xfrm>
            <a:off x="552228" y="2373112"/>
            <a:ext cx="3953550" cy="1569660"/>
          </a:xfrm>
          <a:prstGeom prst="rect">
            <a:avLst/>
          </a:prstGeom>
          <a:noFill/>
        </p:spPr>
        <p:txBody>
          <a:bodyPr wrap="square" rtlCol="0">
            <a:spAutoFit/>
          </a:bodyPr>
          <a:lstStyle/>
          <a:p>
            <a:pPr algn="just" defTabSz="1219170" fontAlgn="auto" latinLnBrk="1">
              <a:lnSpc>
                <a:spcPct val="150000"/>
              </a:lnSpc>
              <a:spcBef>
                <a:spcPts val="0"/>
              </a:spcBef>
              <a:spcAft>
                <a:spcPts val="0"/>
              </a:spcAft>
            </a:pPr>
            <a:r>
              <a:rPr lang="en-US" altLang="ko-KR" sz="1600" b="1" dirty="0">
                <a:solidFill>
                  <a:prstClr val="black">
                    <a:lumMod val="75000"/>
                    <a:lumOff val="25000"/>
                  </a:prstClr>
                </a:solidFill>
                <a:latin typeface="Times New Roman" pitchFamily="18" charset="0"/>
                <a:cs typeface="Times New Roman" pitchFamily="18" charset="0"/>
              </a:rPr>
              <a:t>Service-2 - for shunting, loading unloading, as well as for parking of rolling stock, not provided for by technological operations of the transportation process</a:t>
            </a:r>
            <a:r>
              <a:rPr lang="ru-RU" altLang="ko-KR" sz="1600" b="1" dirty="0" smtClean="0">
                <a:solidFill>
                  <a:prstClr val="black">
                    <a:lumMod val="75000"/>
                    <a:lumOff val="25000"/>
                  </a:prstClr>
                </a:solidFill>
                <a:latin typeface="Times New Roman" pitchFamily="18" charset="0"/>
                <a:cs typeface="Times New Roman" pitchFamily="18" charset="0"/>
              </a:rPr>
              <a:t>.</a:t>
            </a:r>
            <a:endParaRPr lang="ru-RU" altLang="ko-KR" sz="1600" b="1" dirty="0">
              <a:solidFill>
                <a:prstClr val="black">
                  <a:lumMod val="75000"/>
                  <a:lumOff val="25000"/>
                </a:prstClr>
              </a:solidFill>
              <a:latin typeface="Times New Roman" pitchFamily="18" charset="0"/>
              <a:cs typeface="Times New Roman" pitchFamily="18" charset="0"/>
            </a:endParaRPr>
          </a:p>
        </p:txBody>
      </p:sp>
      <p:sp>
        <p:nvSpPr>
          <p:cNvPr id="20" name="TextBox 19"/>
          <p:cNvSpPr txBox="1"/>
          <p:nvPr/>
        </p:nvSpPr>
        <p:spPr>
          <a:xfrm>
            <a:off x="638145" y="4217425"/>
            <a:ext cx="4132832" cy="786754"/>
          </a:xfrm>
          <a:prstGeom prst="rect">
            <a:avLst/>
          </a:prstGeom>
          <a:noFill/>
        </p:spPr>
        <p:txBody>
          <a:bodyPr wrap="square" rtlCol="0">
            <a:spAutoFit/>
          </a:bodyPr>
          <a:lstStyle/>
          <a:p>
            <a:pPr algn="just" defTabSz="1219170" fontAlgn="auto" latinLnBrk="1">
              <a:lnSpc>
                <a:spcPct val="150000"/>
              </a:lnSpc>
              <a:spcBef>
                <a:spcPts val="0"/>
              </a:spcBef>
              <a:spcAft>
                <a:spcPts val="0"/>
              </a:spcAft>
            </a:pPr>
            <a:r>
              <a:rPr lang="en-US" altLang="ko-KR" sz="1600" b="1" dirty="0">
                <a:solidFill>
                  <a:prstClr val="black">
                    <a:lumMod val="75000"/>
                    <a:lumOff val="25000"/>
                  </a:prstClr>
                </a:solidFill>
                <a:latin typeface="Times New Roman" pitchFamily="18" charset="0"/>
                <a:cs typeface="Times New Roman" pitchFamily="18" charset="0"/>
              </a:rPr>
              <a:t>For 6 months of 2021, access road services were provided to 498 consumers</a:t>
            </a:r>
            <a:r>
              <a:rPr lang="ru-RU" altLang="ko-KR" sz="1600" b="1" dirty="0" smtClean="0">
                <a:solidFill>
                  <a:prstClr val="black">
                    <a:lumMod val="75000"/>
                    <a:lumOff val="25000"/>
                  </a:prstClr>
                </a:solidFill>
                <a:latin typeface="Times New Roman" pitchFamily="18" charset="0"/>
                <a:cs typeface="Times New Roman" pitchFamily="18" charset="0"/>
              </a:rPr>
              <a:t>.</a:t>
            </a:r>
            <a:endParaRPr lang="ru-RU" altLang="ko-KR" sz="1600" b="1" dirty="0">
              <a:solidFill>
                <a:prstClr val="black">
                  <a:lumMod val="75000"/>
                  <a:lumOff val="25000"/>
                </a:prstClr>
              </a:solidFill>
              <a:latin typeface="Times New Roman" pitchFamily="18" charset="0"/>
              <a:cs typeface="Times New Roman" pitchFamily="18" charset="0"/>
            </a:endParaRPr>
          </a:p>
        </p:txBody>
      </p:sp>
      <p:sp>
        <p:nvSpPr>
          <p:cNvPr id="24" name="TextBox 23"/>
          <p:cNvSpPr txBox="1"/>
          <p:nvPr/>
        </p:nvSpPr>
        <p:spPr>
          <a:xfrm>
            <a:off x="5101762" y="1628801"/>
            <a:ext cx="4132832" cy="1200329"/>
          </a:xfrm>
          <a:prstGeom prst="rect">
            <a:avLst/>
          </a:prstGeom>
          <a:noFill/>
        </p:spPr>
        <p:txBody>
          <a:bodyPr wrap="square" rtlCol="0">
            <a:spAutoFit/>
          </a:bodyPr>
          <a:lstStyle/>
          <a:p>
            <a:pPr algn="just" defTabSz="1219170" fontAlgn="auto" latinLnBrk="1">
              <a:lnSpc>
                <a:spcPct val="150000"/>
              </a:lnSpc>
              <a:spcBef>
                <a:spcPts val="0"/>
              </a:spcBef>
              <a:spcAft>
                <a:spcPts val="0"/>
              </a:spcAft>
            </a:pPr>
            <a:r>
              <a:rPr lang="en-US" altLang="ko-KR" sz="1600" b="1" dirty="0">
                <a:solidFill>
                  <a:prstClr val="black">
                    <a:lumMod val="75000"/>
                    <a:lumOff val="25000"/>
                  </a:prstClr>
                </a:solidFill>
                <a:latin typeface="Times New Roman" pitchFamily="18" charset="0"/>
                <a:cs typeface="Times New Roman" pitchFamily="18" charset="0"/>
              </a:rPr>
              <a:t>The balance of the branches of the Company has 170 access roads with a total length of 86.3 km</a:t>
            </a:r>
            <a:endParaRPr lang="ru-RU" altLang="ko-KR" sz="1600" b="1" dirty="0">
              <a:solidFill>
                <a:prstClr val="black">
                  <a:lumMod val="75000"/>
                  <a:lumOff val="25000"/>
                </a:prstClr>
              </a:solidFill>
              <a:latin typeface="Times New Roman" pitchFamily="18" charset="0"/>
              <a:cs typeface="Times New Roman" pitchFamily="18" charset="0"/>
            </a:endParaRPr>
          </a:p>
        </p:txBody>
      </p:sp>
      <p:graphicFrame>
        <p:nvGraphicFramePr>
          <p:cNvPr id="29" name="Объект 4"/>
          <p:cNvGraphicFramePr>
            <a:graphicFrameLocks/>
          </p:cNvGraphicFramePr>
          <p:nvPr>
            <p:extLst>
              <p:ext uri="{D42A27DB-BD31-4B8C-83A1-F6EECF244321}">
                <p14:modId xmlns:p14="http://schemas.microsoft.com/office/powerpoint/2010/main" val="3043774388"/>
              </p:ext>
            </p:extLst>
          </p:nvPr>
        </p:nvGraphicFramePr>
        <p:xfrm>
          <a:off x="4879868" y="2534960"/>
          <a:ext cx="4762682" cy="2964270"/>
        </p:xfrm>
        <a:graphic>
          <a:graphicData uri="http://schemas.openxmlformats.org/drawingml/2006/chart">
            <c:chart xmlns:c="http://schemas.openxmlformats.org/drawingml/2006/chart" xmlns:r="http://schemas.openxmlformats.org/officeDocument/2006/relationships" r:id="rId2"/>
          </a:graphicData>
        </a:graphic>
      </p:graphicFrame>
      <p:sp>
        <p:nvSpPr>
          <p:cNvPr id="30" name="Номер слайда 2"/>
          <p:cNvSpPr txBox="1">
            <a:spLocks/>
          </p:cNvSpPr>
          <p:nvPr/>
        </p:nvSpPr>
        <p:spPr>
          <a:xfrm>
            <a:off x="9408495" y="6309320"/>
            <a:ext cx="493254" cy="548679"/>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r>
              <a:rPr lang="ru-RU" sz="1100" dirty="0" smtClean="0">
                <a:latin typeface="Times New Roman" pitchFamily="18" charset="0"/>
                <a:cs typeface="Times New Roman" pitchFamily="18" charset="0"/>
              </a:rPr>
              <a:t>4</a:t>
            </a:r>
            <a:endParaRPr lang="ru-RU" sz="1100" dirty="0">
              <a:latin typeface="Times New Roman" pitchFamily="18" charset="0"/>
              <a:cs typeface="Times New Roman" pitchFamily="18" charset="0"/>
            </a:endParaRPr>
          </a:p>
        </p:txBody>
      </p:sp>
      <p:pic>
        <p:nvPicPr>
          <p:cNvPr id="12" name="Picture 9" descr="Логотип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88"/>
            <a:ext cx="546037" cy="74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7105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724"/>
          <p:cNvSpPr>
            <a:spLocks noChangeArrowheads="1"/>
          </p:cNvSpPr>
          <p:nvPr/>
        </p:nvSpPr>
        <p:spPr bwMode="auto">
          <a:xfrm>
            <a:off x="1267916" y="238922"/>
            <a:ext cx="74295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ru-RU" sz="1800"/>
          </a:p>
        </p:txBody>
      </p:sp>
      <p:sp>
        <p:nvSpPr>
          <p:cNvPr id="26632" name="Text Box 1193"/>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33" name="Text Box 864"/>
          <p:cNvSpPr txBox="1">
            <a:spLocks noChangeArrowheads="1"/>
          </p:cNvSpPr>
          <p:nvPr/>
        </p:nvSpPr>
        <p:spPr bwMode="auto">
          <a:xfrm>
            <a:off x="7248927" y="4702181"/>
            <a:ext cx="41017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34" name="Text Box 873"/>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35" name="Text Box 874"/>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36" name="Text Box 876"/>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37" name="Text Box 877"/>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38" name="Text Box 879"/>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39" name="Text Box 880"/>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40" name="Text Box 882"/>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41" name="Text Box 883"/>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42" name="Text Box 885"/>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43" name="Text Box 886"/>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44" name="Text Box 888"/>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45" name="Text Box 889"/>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46" name="Text Box 891"/>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47" name="Text Box 894"/>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48" name="Text Box 897"/>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49" name="Text Box 900"/>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50" name="Text Box 901"/>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51" name="Text Box 903"/>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52" name="Text Box 904"/>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53" name="Text Box 906"/>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54" name="Text Box 907"/>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55" name="Text Box 909"/>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56" name="Text Box 910"/>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57" name="Text Box 912"/>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58" name="Text Box 913"/>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59" name="Text Box 915"/>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60" name="Text Box 916"/>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61" name="Text Box 918"/>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62" name="Text Box 921"/>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63" name="Text Box 924"/>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64" name="Text Box 927"/>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65" name="Text Box 928"/>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66" name="Text Box 930"/>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67" name="Text Box 931"/>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68" name="Text Box 933"/>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69" name="Text Box 934"/>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70" name="Text Box 936"/>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71" name="Text Box 937"/>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72" name="Text Box 939"/>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73" name="Text Box 940"/>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74" name="Text Box 942"/>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75" name="Text Box 943"/>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76" name="Text Box 945"/>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77" name="Text Box 948"/>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78" name="Text Box 951"/>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79" name="Text Box 968"/>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80" name="Text Box 969"/>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81" name="Text Box 971"/>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82" name="Text Box 972"/>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83" name="Text Box 974"/>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84" name="Text Box 975"/>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85" name="Text Box 977"/>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86" name="Text Box 978"/>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87" name="Text Box 981"/>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88" name="Text Box 984"/>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89" name="Text Box 1053"/>
          <p:cNvSpPr txBox="1">
            <a:spLocks noChangeArrowheads="1"/>
          </p:cNvSpPr>
          <p:nvPr/>
        </p:nvSpPr>
        <p:spPr bwMode="auto">
          <a:xfrm>
            <a:off x="7248927" y="3865563"/>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90" name="Text Box 1054"/>
          <p:cNvSpPr txBox="1">
            <a:spLocks noChangeArrowheads="1"/>
          </p:cNvSpPr>
          <p:nvPr/>
        </p:nvSpPr>
        <p:spPr bwMode="auto">
          <a:xfrm>
            <a:off x="7248927" y="3865563"/>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91" name="Text Box 1055"/>
          <p:cNvSpPr txBox="1">
            <a:spLocks noChangeArrowheads="1"/>
          </p:cNvSpPr>
          <p:nvPr/>
        </p:nvSpPr>
        <p:spPr bwMode="auto">
          <a:xfrm>
            <a:off x="7248927" y="3865563"/>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92" name="Text Box 1056"/>
          <p:cNvSpPr txBox="1">
            <a:spLocks noChangeArrowheads="1"/>
          </p:cNvSpPr>
          <p:nvPr/>
        </p:nvSpPr>
        <p:spPr bwMode="auto">
          <a:xfrm>
            <a:off x="7248927" y="3865563"/>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93" name="Text Box 1065"/>
          <p:cNvSpPr txBox="1">
            <a:spLocks noChangeArrowheads="1"/>
          </p:cNvSpPr>
          <p:nvPr/>
        </p:nvSpPr>
        <p:spPr bwMode="auto">
          <a:xfrm>
            <a:off x="7248926" y="4702181"/>
            <a:ext cx="45660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94" name="Text Box 1068"/>
          <p:cNvSpPr txBox="1">
            <a:spLocks noChangeArrowheads="1"/>
          </p:cNvSpPr>
          <p:nvPr/>
        </p:nvSpPr>
        <p:spPr bwMode="auto">
          <a:xfrm>
            <a:off x="7248926" y="4702181"/>
            <a:ext cx="45660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95" name="Text Box 1071"/>
          <p:cNvSpPr txBox="1">
            <a:spLocks noChangeArrowheads="1"/>
          </p:cNvSpPr>
          <p:nvPr/>
        </p:nvSpPr>
        <p:spPr bwMode="auto">
          <a:xfrm>
            <a:off x="7248926" y="4702181"/>
            <a:ext cx="45660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96" name="Text Box 1074"/>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97" name="Text Box 1075"/>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98" name="Text Box 1077"/>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99" name="Text Box 1078"/>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00" name="Text Box 1080"/>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01" name="Text Box 1081"/>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02" name="Text Box 1083"/>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03" name="Text Box 1084"/>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04" name="Text Box 1086"/>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05" name="Text Box 1087"/>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06" name="Text Box 1089"/>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07" name="Text Box 1090"/>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08" name="Text Box 1092"/>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09" name="Text Box 1095"/>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10" name="Text Box 1098"/>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11" name="Text Box 1101"/>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12" name="Text Box 1102"/>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13" name="Text Box 1104"/>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14" name="Text Box 1105"/>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15" name="Text Box 1107"/>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16" name="Text Box 1108"/>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17" name="Text Box 1110"/>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18" name="Text Box 1111"/>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19" name="Text Box 1113"/>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20" name="Text Box 1114"/>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21" name="Text Box 1116"/>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22" name="Text Box 1117"/>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23" name="Text Box 1119"/>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24" name="Text Box 1122"/>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25" name="Text Box 1125"/>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26" name="Text Box 1128"/>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27" name="Text Box 1129"/>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28" name="Text Box 1131"/>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29" name="Text Box 1132"/>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30" name="Text Box 1134"/>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31" name="Text Box 1135"/>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32" name="Text Box 1137"/>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33" name="Text Box 1138"/>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34" name="Text Box 1140"/>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35" name="Text Box 1141"/>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36" name="Text Box 1143"/>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37" name="Text Box 1144"/>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38" name="Text Box 1146"/>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39" name="Text Box 1149"/>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40" name="Text Box 1152"/>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41" name="Text Box 1169"/>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42" name="Text Box 1170"/>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43" name="Text Box 1172"/>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44" name="Text Box 1173"/>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45" name="Text Box 1175"/>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46" name="Text Box 1176"/>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47" name="Text Box 1178"/>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48" name="Text Box 1179"/>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49" name="Text Box 1181"/>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50" name="Text Box 1182"/>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51" name="Text Box 1184"/>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52" name="Text Box 1185"/>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53" name="Text Box 1187"/>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54" name="Text Box 1190"/>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55" name="Text Box 579"/>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56" name="Text Box 582"/>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57" name="Text Box 585"/>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58" name="Text Box 58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59" name="Text Box 58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60" name="Text Box 59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61" name="Text Box 59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62" name="Text Box 59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63" name="Text Box 59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64" name="Text Box 59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65" name="Text Box 59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66" name="Text Box 600"/>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67" name="Text Box 601"/>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68" name="Text Box 603"/>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69" name="Text Box 604"/>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70" name="Text Box 60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71" name="Text Box 609"/>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72" name="Text Box 612"/>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73" name="Text Box 61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74" name="Text Box 61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75" name="Text Box 61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76" name="Text Box 61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77" name="Text Box 62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78" name="Text Box 62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79" name="Text Box 62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80" name="Text Box 62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81" name="Text Box 62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82" name="Text Box 62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83" name="Text Box 630"/>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84" name="Text Box 631"/>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85" name="Text Box 63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86" name="Text Box 63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87" name="Text Box 639"/>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88" name="Text Box 64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89" name="Text Box 64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90" name="Text Box 64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91" name="Text Box 64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92" name="Text Box 64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93" name="Text Box 64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94" name="Text Box 65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95" name="Text Box 65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96" name="Text Box 65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97" name="Text Box 65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98" name="Text Box 65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99" name="Text Box 65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00" name="Text Box 660"/>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01" name="Text Box 66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02" name="Text Box 66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03" name="Text Box 683"/>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04" name="Text Box 684"/>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05" name="Text Box 686"/>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06" name="Text Box 687"/>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07" name="Text Box 689"/>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08" name="Text Box 690"/>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09" name="Text Box 69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10" name="Text Box 69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11" name="Text Box 69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12" name="Text Box 69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13" name="Text Box 69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14" name="Text Box 69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15" name="Text Box 701"/>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16" name="Text Box 704"/>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17" name="Text Box 707"/>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18" name="Text Box 766"/>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19" name="Text Box 769"/>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20" name="Text Box 772"/>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21" name="Text Box 77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22" name="Text Box 77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23" name="Text Box 77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24" name="Text Box 77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25" name="Text Box 78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26" name="Text Box 78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27" name="Text Box 78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28" name="Text Box 78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29" name="Text Box 78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30" name="Text Box 78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31" name="Text Box 790"/>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32" name="Text Box 791"/>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33" name="Text Box 79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34" name="Text Box 79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35" name="Text Box 799"/>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36" name="Text Box 80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37" name="Text Box 80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38" name="Text Box 80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39" name="Text Box 80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40" name="Text Box 80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41" name="Text Box 80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42" name="Text Box 81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43" name="Text Box 81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44" name="Text Box 81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45" name="Text Box 81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46" name="Text Box 81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47" name="Text Box 81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48" name="Text Box 820"/>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49" name="Text Box 82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50" name="Text Box 82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51" name="Text Box 829"/>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52" name="Text Box 830"/>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53" name="Text Box 83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54" name="Text Box 83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55" name="Text Box 83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56" name="Text Box 83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57" name="Text Box 83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58" name="Text Box 83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59" name="Text Box 84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60" name="Text Box 84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61" name="Text Box 84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62" name="Text Box 84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63" name="Text Box 847"/>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64" name="Text Box 850"/>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65" name="Text Box 85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66" name="Text Box 870"/>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67" name="Text Box 871"/>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68" name="Text Box 873"/>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69" name="Text Box 874"/>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70" name="Text Box 876"/>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71" name="Text Box 877"/>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72" name="Text Box 879"/>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73" name="Text Box 880"/>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74" name="Text Box 88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75" name="Text Box 88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76" name="Text Box 88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77" name="Text Box 88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78" name="Text Box 888"/>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79" name="Text Box 891"/>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80" name="Text Box 894"/>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81" name="Text Box 562"/>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82" name="Text Box 565"/>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83" name="Text Box 568"/>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84" name="Text Box 57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85" name="Text Box 57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86" name="Text Box 57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87" name="Text Box 57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88" name="Text Box 57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89" name="Text Box 57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90" name="Text Box 58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91" name="Text Box 58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92" name="Text Box 583"/>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93" name="Text Box 584"/>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94" name="Text Box 586"/>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95" name="Text Box 587"/>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96" name="Text Box 58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97" name="Text Box 592"/>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98" name="Text Box 595"/>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99" name="Text Box 59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00" name="Text Box 59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01" name="Text Box 60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02" name="Text Box 60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03" name="Text Box 60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04" name="Text Box 60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05" name="Text Box 60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06" name="Text Box 60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07" name="Text Box 61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08" name="Text Box 61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09" name="Text Box 613"/>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10" name="Text Box 614"/>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11" name="Text Box 61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12" name="Text Box 61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13" name="Text Box 622"/>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14" name="Text Box 62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15" name="Text Box 62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16" name="Text Box 62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17" name="Text Box 62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18" name="Text Box 63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19" name="Text Box 63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20" name="Text Box 63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21" name="Text Box 63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22" name="Text Box 63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23" name="Text Box 63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24" name="Text Box 64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25" name="Text Box 64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26" name="Text Box 643"/>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27" name="Text Box 64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28" name="Text Box 64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29" name="Text Box 666"/>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30" name="Text Box 667"/>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31" name="Text Box 669"/>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32" name="Text Box 670"/>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33" name="Text Box 672"/>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34" name="Text Box 673"/>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35" name="Text Box 67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36" name="Text Box 67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37" name="Text Box 67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38" name="Text Box 67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39" name="Text Box 68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40" name="Text Box 68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41" name="Text Box 684"/>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42" name="Text Box 687"/>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43" name="Text Box 690"/>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44" name="Text Box 749"/>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45" name="Text Box 752"/>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46" name="Text Box 755"/>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47" name="Text Box 75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48" name="Text Box 75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49" name="Text Box 76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50" name="Text Box 76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51" name="Text Box 76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52" name="Text Box 76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53" name="Text Box 76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54" name="Text Box 76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55" name="Text Box 77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56" name="Text Box 77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57" name="Text Box 773"/>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58" name="Text Box 774"/>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59" name="Text Box 77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60" name="Text Box 77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61" name="Text Box 782"/>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62" name="Text Box 78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63" name="Text Box 78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64" name="Text Box 78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65" name="Text Box 78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66" name="Text Box 79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67" name="Text Box 79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68" name="Text Box 79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69" name="Text Box 79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70" name="Text Box 79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71" name="Text Box 79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72" name="Text Box 80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73" name="Text Box 80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74" name="Text Box 803"/>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75" name="Text Box 80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76" name="Text Box 80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77" name="Text Box 812"/>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78" name="Text Box 813"/>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79" name="Text Box 81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80" name="Text Box 81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81" name="Text Box 81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82" name="Text Box 81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83" name="Text Box 82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84" name="Text Box 82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85" name="Text Box 82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86" name="Text Box 82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87" name="Text Box 82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88" name="Text Box 82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89" name="Text Box 830"/>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90" name="Text Box 833"/>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91" name="Text Box 83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92" name="Text Box 853"/>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93" name="Text Box 854"/>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94" name="Text Box 856"/>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95" name="Text Box 857"/>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96" name="Text Box 859"/>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97" name="Text Box 860"/>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98" name="Text Box 862"/>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99" name="Text Box 863"/>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00" name="Text Box 86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01" name="Text Box 86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02" name="Text Box 86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03" name="Text Box 86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04" name="Text Box 871"/>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05" name="Text Box 874"/>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06" name="Text Box 877"/>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07" name="Text Box 562"/>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08" name="Text Box 565"/>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09" name="Text Box 568"/>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10" name="Text Box 57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11" name="Text Box 57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12" name="Text Box 57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13" name="Text Box 57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14" name="Text Box 57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15" name="Text Box 57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16" name="Text Box 58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17" name="Text Box 58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18" name="Text Box 583"/>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19" name="Text Box 584"/>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20" name="Text Box 586"/>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21" name="Text Box 587"/>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22" name="Text Box 58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23" name="Text Box 592"/>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24" name="Text Box 595"/>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25" name="Text Box 59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26" name="Text Box 59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27" name="Text Box 60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28" name="Text Box 60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29" name="Text Box 60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30" name="Text Box 60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31" name="Text Box 60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32" name="Text Box 60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33" name="Text Box 61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34" name="Text Box 61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35" name="Text Box 613"/>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36" name="Text Box 614"/>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37" name="Text Box 61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38" name="Text Box 61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39" name="Text Box 622"/>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40" name="Text Box 62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41" name="Text Box 62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42" name="Text Box 62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43" name="Text Box 62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44" name="Text Box 63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45" name="Text Box 63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46" name="Text Box 63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47" name="Text Box 63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48" name="Text Box 63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49" name="Text Box 63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50" name="Text Box 64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51" name="Text Box 64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52" name="Text Box 643"/>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53" name="Text Box 64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54" name="Text Box 64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55" name="Text Box 666"/>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56" name="Text Box 667"/>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57" name="Text Box 669"/>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58" name="Text Box 670"/>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59" name="Text Box 672"/>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60" name="Text Box 673"/>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61" name="Text Box 67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62" name="Text Box 67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63" name="Text Box 67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64" name="Text Box 67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65" name="Text Box 68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66" name="Text Box 68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67" name="Text Box 684"/>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68" name="Text Box 687"/>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69" name="Text Box 690"/>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70" name="Text Box 749"/>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71" name="Text Box 752"/>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72" name="Text Box 755"/>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73" name="Text Box 75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74" name="Text Box 75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75" name="Text Box 76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76" name="Text Box 76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77" name="Text Box 76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78" name="Text Box 76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79" name="Text Box 76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80" name="Text Box 76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81" name="Text Box 77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82" name="Text Box 77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83" name="Text Box 773"/>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84" name="Text Box 774"/>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85" name="Text Box 77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86" name="Text Box 77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87" name="Text Box 782"/>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88" name="Text Box 78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89" name="Text Box 78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90" name="Text Box 78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91" name="Text Box 78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92" name="Text Box 79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93" name="Text Box 79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94" name="Text Box 79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95" name="Text Box 79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96" name="Text Box 79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97" name="Text Box 79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98" name="Text Box 80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99" name="Text Box 80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00" name="Text Box 803"/>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01" name="Text Box 80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02" name="Text Box 80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03" name="Text Box 812"/>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04" name="Text Box 813"/>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05" name="Text Box 81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06" name="Text Box 81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07" name="Text Box 81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08" name="Text Box 81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09" name="Text Box 82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10" name="Text Box 82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11" name="Text Box 82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12" name="Text Box 82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13" name="Text Box 82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14" name="Text Box 82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15" name="Text Box 830"/>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16" name="Text Box 833"/>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17" name="Text Box 83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18" name="Text Box 853"/>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19" name="Text Box 854"/>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20" name="Text Box 856"/>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21" name="Text Box 857"/>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22" name="Text Box 859"/>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23" name="Text Box 860"/>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24" name="Text Box 862"/>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25" name="Text Box 863"/>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26" name="Text Box 86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27" name="Text Box 86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28" name="Text Box 86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29" name="Text Box 871"/>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30" name="Text Box 874"/>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31" name="Text Box 544"/>
          <p:cNvSpPr txBox="1">
            <a:spLocks noChangeArrowheads="1"/>
          </p:cNvSpPr>
          <p:nvPr/>
        </p:nvSpPr>
        <p:spPr bwMode="auto">
          <a:xfrm>
            <a:off x="7248945" y="4702181"/>
            <a:ext cx="518517"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32" name="Text Box 547"/>
          <p:cNvSpPr txBox="1">
            <a:spLocks noChangeArrowheads="1"/>
          </p:cNvSpPr>
          <p:nvPr/>
        </p:nvSpPr>
        <p:spPr bwMode="auto">
          <a:xfrm>
            <a:off x="7248945" y="4702181"/>
            <a:ext cx="518517"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33" name="Text Box 550"/>
          <p:cNvSpPr txBox="1">
            <a:spLocks noChangeArrowheads="1"/>
          </p:cNvSpPr>
          <p:nvPr/>
        </p:nvSpPr>
        <p:spPr bwMode="auto">
          <a:xfrm>
            <a:off x="7248945" y="4702181"/>
            <a:ext cx="518517"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34" name="Text Box 55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35" name="Text Box 55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36" name="Text Box 55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37" name="Text Box 55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38" name="Text Box 55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39" name="Text Box 56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40" name="Text Box 56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41" name="Text Box 56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42" name="Text Box 56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43" name="Text Box 56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44" name="Text Box 56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45" name="Text Box 56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46" name="Text Box 57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47" name="Text Box 57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48" name="Text Box 577"/>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49" name="Text Box 58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50" name="Text Box 58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51" name="Text Box 58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52" name="Text Box 58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53" name="Text Box 58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54" name="Text Box 58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55" name="Text Box 58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56" name="Text Box 59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57" name="Text Box 59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58" name="Text Box 59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59" name="Text Box 59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60" name="Text Box 59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61" name="Text Box 59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62" name="Text Box 60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63" name="Text Box 60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64" name="Text Box 60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65" name="Text Box 60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66" name="Text Box 61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67" name="Text Box 61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68" name="Text Box 61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69" name="Text Box 61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70" name="Text Box 61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71" name="Text Box 61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72" name="Text Box 61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73" name="Text Box 62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74" name="Text Box 62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75" name="Text Box 62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76" name="Text Box 625"/>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77" name="Text Box 62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78" name="Text Box 63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79" name="Text Box 64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80" name="Text Box 64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81" name="Text Box 651"/>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82" name="Text Box 652"/>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83" name="Text Box 654"/>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84" name="Text Box 65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85" name="Text Box 65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86" name="Text Box 65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87" name="Text Box 66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88" name="Text Box 66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89" name="Text Box 66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90" name="Text Box 66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91" name="Text Box 666"/>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92" name="Text Box 669"/>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93" name="Text Box 672"/>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94" name="Text Box 74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95" name="Text Box 74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96" name="Text Box 74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97" name="Text Box 74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98" name="Text Box 74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99" name="Text Box 74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00" name="Text Box 74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01" name="Text Box 75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02" name="Text Box 75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03" name="Text Box 75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04" name="Text Box 75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05" name="Text Box 75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06" name="Text Box 75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07" name="Text Box 76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08" name="Text Box 76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09" name="Text Box 76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10" name="Text Box 76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11" name="Text Box 77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12" name="Text Box 77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13" name="Text Box 77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14" name="Text Box 77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15" name="Text Box 77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16" name="Text Box 77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17" name="Text Box 77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18" name="Text Box 78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19" name="Text Box 78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20" name="Text Box 78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21" name="Text Box 785"/>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22" name="Text Box 78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23" name="Text Box 79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24" name="Text Box 794"/>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25" name="Text Box 79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26" name="Text Box 79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27" name="Text Box 79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28" name="Text Box 80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29" name="Text Box 80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30" name="Text Box 80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31" name="Text Box 80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32" name="Text Box 80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33" name="Text Box 80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34" name="Text Box 80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35" name="Text Box 81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36" name="Text Box 812"/>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37" name="Text Box 815"/>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38" name="Text Box 81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39" name="Text Box 83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40" name="Text Box 83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41" name="Text Box 83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42" name="Text Box 83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43" name="Text Box 841"/>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44" name="Text Box 842"/>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45" name="Text Box 844"/>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46" name="Text Box 84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47" name="Text Box 84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48" name="Text Box 84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49" name="Text Box 85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50" name="Text Box 85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51" name="Text Box 853"/>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52" name="Text Box 856"/>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53" name="Text Box 859"/>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54" name="Text Box 55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55" name="Text Box 55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56" name="Text Box 55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57" name="Text Box 55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58" name="Text Box 55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59" name="Text Box 56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60" name="Text Box 56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61" name="Text Box 56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62" name="Text Box 56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63" name="Text Box 56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64" name="Text Box 56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65" name="Text Box 56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66" name="Text Box 57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67" name="Text Box 57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68" name="Text Box 577"/>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69" name="Text Box 58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70" name="Text Box 58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71" name="Text Box 58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72" name="Text Box 58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73" name="Text Box 58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74" name="Text Box 58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75" name="Text Box 58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76" name="Text Box 59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77" name="Text Box 59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78" name="Text Box 59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79" name="Text Box 59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80" name="Text Box 59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81" name="Text Box 59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82" name="Text Box 60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83" name="Text Box 60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84" name="Text Box 60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85" name="Text Box 60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86" name="Text Box 61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87" name="Text Box 61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88" name="Text Box 61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89" name="Text Box 61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90" name="Text Box 61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91" name="Text Box 61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92" name="Text Box 61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93" name="Text Box 62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94" name="Text Box 62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95" name="Text Box 62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96" name="Text Box 625"/>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97" name="Text Box 62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98" name="Text Box 63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99" name="Text Box 64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00" name="Text Box 64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01" name="Text Box 651"/>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02" name="Text Box 652"/>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03" name="Text Box 654"/>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04" name="Text Box 65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05" name="Text Box 65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06" name="Text Box 65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07" name="Text Box 66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08" name="Text Box 66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09" name="Text Box 66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10" name="Text Box 66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11" name="Text Box 666"/>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12" name="Text Box 74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13" name="Text Box 74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14" name="Text Box 74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15" name="Text Box 74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16" name="Text Box 74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17" name="Text Box 74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18" name="Text Box 74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19" name="Text Box 75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20" name="Text Box 75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21" name="Text Box 75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22" name="Text Box 75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23" name="Text Box 76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24" name="Text Box 77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25" name="Text Box 77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26" name="Text Box 77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27" name="Text Box 78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28" name="Text Box 78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29" name="Text Box 79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30" name="Text Box 79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31" name="Text Box 80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32" name="Text Box 80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33" name="Text Box 80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34" name="Text Box 81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35" name="Text Box 83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36" name="Text Box 83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37" name="Text Box 842"/>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38" name="Text Box 84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39" name="Text Box 84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40" name="Text Box 85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719" name="Text Placeholder 1"/>
          <p:cNvSpPr txBox="1">
            <a:spLocks/>
          </p:cNvSpPr>
          <p:nvPr/>
        </p:nvSpPr>
        <p:spPr>
          <a:xfrm>
            <a:off x="3" y="0"/>
            <a:ext cx="9905999" cy="953725"/>
          </a:xfrm>
          <a:prstGeom prst="rect">
            <a:avLst/>
          </a:prstGeom>
        </p:spPr>
        <p:txBody>
          <a:bodyPr anchor="ctr"/>
          <a:lstStyle>
            <a:lvl1pPr marL="0" indent="0" algn="ctr" defTabSz="1219170" rtl="0" eaLnBrk="1" latinLnBrk="1" hangingPunct="1">
              <a:spcBef>
                <a:spcPct val="20000"/>
              </a:spcBef>
              <a:buFont typeface="Arial" pitchFamily="34" charset="0"/>
              <a:buNone/>
              <a:defRPr sz="4800" b="0" kern="1200" baseline="0">
                <a:solidFill>
                  <a:schemeClr val="tx1">
                    <a:lumMod val="75000"/>
                    <a:lumOff val="25000"/>
                  </a:schemeClr>
                </a:solidFill>
                <a:latin typeface="+mj-lt"/>
                <a:ea typeface="+mn-ea"/>
                <a:cs typeface="Arial" pitchFamily="34" charset="0"/>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a:lstStyle>
          <a:p>
            <a:pPr lvl="0" fontAlgn="auto">
              <a:spcAft>
                <a:spcPts val="0"/>
              </a:spcAft>
            </a:pPr>
            <a:r>
              <a:rPr lang="ru-RU" altLang="ko-KR" sz="2400" dirty="0" smtClean="0">
                <a:solidFill>
                  <a:srgbClr val="0070C0"/>
                </a:solidFill>
              </a:rPr>
              <a:t>         </a:t>
            </a:r>
            <a:r>
              <a:rPr lang="en-US" altLang="ko-KR" sz="1800" b="1" dirty="0">
                <a:solidFill>
                  <a:srgbClr val="0070C0"/>
                </a:solidFill>
                <a:latin typeface="Times New Roman" pitchFamily="18" charset="0"/>
                <a:cs typeface="Times New Roman" pitchFamily="18" charset="0"/>
              </a:rPr>
              <a:t> ABOUT EXECUTION OF THE TARIFF ESTIMATE FOR SERVICES OF ACCESS ROADS ACCORDING TO THE RESULTS OF THE 1ST HALF OF 2021 (SERVICE 1)</a:t>
            </a:r>
            <a:r>
              <a:rPr kumimoji="0" lang="ru-RU" altLang="ko-KR" sz="1800" b="1" i="0" u="none" strike="noStrike" kern="1200" cap="none" spc="0" normalizeH="0" baseline="0" noProof="0" dirty="0" smtClean="0">
                <a:ln>
                  <a:noFill/>
                </a:ln>
                <a:solidFill>
                  <a:srgbClr val="0070C0"/>
                </a:solidFill>
                <a:effectLst/>
                <a:uLnTx/>
                <a:uFillTx/>
                <a:latin typeface="Times New Roman" pitchFamily="18" charset="0"/>
                <a:cs typeface="Times New Roman" pitchFamily="18" charset="0"/>
              </a:rPr>
              <a:t> </a:t>
            </a:r>
            <a:endParaRPr kumimoji="0" lang="ko-KR" altLang="en-US" sz="2000" b="1" i="0" u="none" strike="noStrike" kern="1200" cap="none" spc="0" normalizeH="0" baseline="0" noProof="0" dirty="0">
              <a:ln>
                <a:noFill/>
              </a:ln>
              <a:solidFill>
                <a:srgbClr val="0070C0"/>
              </a:solidFill>
              <a:effectLst/>
              <a:uLnTx/>
              <a:uFillTx/>
              <a:latin typeface="Times New Roman" pitchFamily="18" charset="0"/>
              <a:cs typeface="Times New Roman" pitchFamily="18" charset="0"/>
            </a:endParaRPr>
          </a:p>
        </p:txBody>
      </p:sp>
      <p:pic>
        <p:nvPicPr>
          <p:cNvPr id="718" name="Picture 9" descr="Логотип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88"/>
            <a:ext cx="546037" cy="74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1" name="Номер слайда 2"/>
          <p:cNvSpPr txBox="1">
            <a:spLocks/>
          </p:cNvSpPr>
          <p:nvPr/>
        </p:nvSpPr>
        <p:spPr>
          <a:xfrm>
            <a:off x="9408495" y="6309320"/>
            <a:ext cx="493254" cy="548679"/>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r>
              <a:rPr lang="ru-RU" sz="1100" dirty="0">
                <a:latin typeface="Times New Roman" pitchFamily="18" charset="0"/>
                <a:cs typeface="Times New Roman" pitchFamily="18" charset="0"/>
              </a:rPr>
              <a:t>5</a:t>
            </a:r>
            <a:endParaRPr lang="ru-RU" sz="1100" dirty="0">
              <a:latin typeface="Times New Roman" pitchFamily="18"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186178795"/>
              </p:ext>
            </p:extLst>
          </p:nvPr>
        </p:nvGraphicFramePr>
        <p:xfrm>
          <a:off x="182468" y="960707"/>
          <a:ext cx="9631071" cy="5622097"/>
        </p:xfrm>
        <a:graphic>
          <a:graphicData uri="http://schemas.openxmlformats.org/drawingml/2006/table">
            <a:tbl>
              <a:tblPr/>
              <a:tblGrid>
                <a:gridCol w="615548"/>
                <a:gridCol w="3884954"/>
                <a:gridCol w="1080120"/>
                <a:gridCol w="1440160"/>
                <a:gridCol w="1395155"/>
                <a:gridCol w="1215134"/>
              </a:tblGrid>
              <a:tr h="865834">
                <a:tc>
                  <a:txBody>
                    <a:bodyPr/>
                    <a:lstStyle/>
                    <a:p>
                      <a:pPr algn="ctr">
                        <a:spcAft>
                          <a:spcPts val="0"/>
                        </a:spcAft>
                      </a:pPr>
                      <a:r>
                        <a:rPr lang="ru-RU" sz="1400" b="1" i="0" u="none" strike="noStrike" spc="0" dirty="0">
                          <a:solidFill>
                            <a:schemeClr val="bg1"/>
                          </a:solidFill>
                          <a:effectLst/>
                          <a:latin typeface="Times New Roman" panose="02020603050405020304" pitchFamily="18" charset="0"/>
                          <a:ea typeface="Cambria" panose="02040503050406030204" pitchFamily="18" charset="0"/>
                          <a:cs typeface="Cambria" panose="02040503050406030204" pitchFamily="18" charset="0"/>
                        </a:rPr>
                        <a:t>№</a:t>
                      </a:r>
                      <a:endParaRPr lang="ru-RU" sz="1400" dirty="0">
                        <a:solidFill>
                          <a:schemeClr val="bg1"/>
                        </a:solidFill>
                        <a:effectLst/>
                        <a:latin typeface="Arial Unicode MS"/>
                        <a:ea typeface="Arial Unicode MS"/>
                        <a:cs typeface="Arial Unicode MS"/>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6699"/>
                    </a:solidFill>
                  </a:tcPr>
                </a:tc>
                <a:tc>
                  <a:txBody>
                    <a:bodyPr/>
                    <a:lstStyle/>
                    <a:p>
                      <a:pPr algn="ctr">
                        <a:spcAft>
                          <a:spcPts val="0"/>
                        </a:spcAft>
                      </a:pPr>
                      <a:r>
                        <a:rPr lang="en-US" sz="1400" b="1" dirty="0" smtClean="0">
                          <a:solidFill>
                            <a:schemeClr val="bg1"/>
                          </a:solidFill>
                          <a:effectLst/>
                          <a:latin typeface="Times New Roman" panose="02020603050405020304" pitchFamily="18" charset="0"/>
                          <a:ea typeface="+mn-ea"/>
                          <a:cs typeface="Arial Unicode MS"/>
                        </a:rPr>
                        <a:t>Name of indicators of the tariff estimate</a:t>
                      </a:r>
                      <a:endParaRPr lang="ru-RU" sz="1400" dirty="0">
                        <a:solidFill>
                          <a:schemeClr val="bg1"/>
                        </a:solidFill>
                        <a:effectLst/>
                        <a:latin typeface="Arial Unicode MS"/>
                        <a:ea typeface="Arial Unicode MS"/>
                        <a:cs typeface="Arial Unicode MS"/>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6699"/>
                    </a:solidFill>
                  </a:tcPr>
                </a:tc>
                <a:tc>
                  <a:txBody>
                    <a:bodyPr/>
                    <a:lstStyle/>
                    <a:p>
                      <a:pPr algn="ctr">
                        <a:spcAft>
                          <a:spcPts val="0"/>
                        </a:spcAft>
                      </a:pPr>
                      <a:r>
                        <a:rPr lang="en-US" sz="1400" b="1" dirty="0">
                          <a:solidFill>
                            <a:schemeClr val="bg1"/>
                          </a:solidFill>
                          <a:effectLst/>
                          <a:latin typeface="Times New Roman" panose="02020603050405020304" pitchFamily="18" charset="0"/>
                          <a:ea typeface="Arial Unicode MS"/>
                          <a:cs typeface="Arial Unicode MS"/>
                        </a:rPr>
                        <a:t>Units of </a:t>
                      </a:r>
                      <a:r>
                        <a:rPr lang="en-US" sz="1400" b="1" dirty="0" smtClean="0">
                          <a:solidFill>
                            <a:schemeClr val="bg1"/>
                          </a:solidFill>
                          <a:effectLst/>
                          <a:latin typeface="Times New Roman" panose="02020603050405020304" pitchFamily="18" charset="0"/>
                          <a:ea typeface="Arial Unicode MS"/>
                          <a:cs typeface="Arial Unicode MS"/>
                        </a:rPr>
                        <a:t>measurement</a:t>
                      </a:r>
                      <a:endParaRPr lang="ru-RU" sz="1400" dirty="0">
                        <a:solidFill>
                          <a:schemeClr val="bg1"/>
                        </a:solidFill>
                        <a:effectLst/>
                        <a:latin typeface="Arial Unicode MS"/>
                        <a:ea typeface="Arial Unicode MS"/>
                        <a:cs typeface="Arial Unicode MS"/>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6699"/>
                    </a:solidFill>
                  </a:tcPr>
                </a:tc>
                <a:tc>
                  <a:txBody>
                    <a:bodyPr/>
                    <a:lstStyle/>
                    <a:p>
                      <a:pPr marL="0" algn="ctr" defTabSz="914400" rtl="0" eaLnBrk="1" fontAlgn="ctr" latinLnBrk="0" hangingPunct="1"/>
                      <a:r>
                        <a:rPr lang="en-US" sz="1600" b="1" i="0" u="none" strike="noStrike" kern="1200" dirty="0" smtClean="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rPr>
                        <a:t>Approved for 2021</a:t>
                      </a:r>
                      <a:endParaRPr lang="ru-RU" sz="1600" b="1" i="0" u="none" strike="noStrike" kern="1200" dirty="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6699"/>
                    </a:solidFill>
                  </a:tcPr>
                </a:tc>
                <a:tc>
                  <a:txBody>
                    <a:bodyPr/>
                    <a:lstStyle/>
                    <a:p>
                      <a:pPr marL="0" algn="ctr" defTabSz="914400" rtl="0" eaLnBrk="1" fontAlgn="ctr" latinLnBrk="0" hangingPunct="1"/>
                      <a:r>
                        <a:rPr lang="en-US" sz="1600" b="1" i="0" u="none" strike="noStrike" kern="1200" dirty="0" smtClean="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rPr>
                        <a:t>Fact for 6 months</a:t>
                      </a:r>
                      <a:endParaRPr lang="ru-RU" sz="1600" b="1" i="0" u="none" strike="noStrike" kern="1200" dirty="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6699"/>
                    </a:solidFill>
                  </a:tcPr>
                </a:tc>
                <a:tc>
                  <a:txBody>
                    <a:bodyPr/>
                    <a:lstStyle/>
                    <a:p>
                      <a:pPr marL="0" algn="ctr" defTabSz="914400" rtl="0" eaLnBrk="1" fontAlgn="ctr" latinLnBrk="0" hangingPunct="1"/>
                      <a:r>
                        <a:rPr lang="en-US" sz="1600" b="1" i="0" u="none" strike="noStrike" kern="1200" dirty="0" smtClean="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rPr>
                        <a:t>Execution, (%)</a:t>
                      </a:r>
                      <a:endParaRPr lang="ru-RU" sz="1600" b="1" i="0" u="none" strike="noStrike" kern="1200" dirty="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6699"/>
                    </a:solidFill>
                  </a:tcPr>
                </a:tc>
              </a:tr>
              <a:tr h="589387">
                <a:tc>
                  <a:txBody>
                    <a:bodyPr/>
                    <a:lstStyle/>
                    <a:p>
                      <a:pPr algn="ctr" rtl="0" fontAlgn="ctr"/>
                      <a:r>
                        <a:rPr lang="en-US" sz="1400" b="1" i="0" u="none" strike="noStrike" dirty="0">
                          <a:solidFill>
                            <a:srgbClr val="000000"/>
                          </a:solidFill>
                          <a:effectLst/>
                          <a:latin typeface="Times New Roman"/>
                        </a:rPr>
                        <a:t>I</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en-US" sz="1400" b="1" i="0" u="none" strike="noStrike" dirty="0" smtClean="0">
                          <a:solidFill>
                            <a:srgbClr val="000000"/>
                          </a:solidFill>
                          <a:effectLst/>
                          <a:latin typeface="Times New Roman"/>
                        </a:rPr>
                        <a:t>The costs of producing goods and providing </a:t>
                      </a:r>
                    </a:p>
                    <a:p>
                      <a:pPr algn="l" rtl="0" fontAlgn="ctr"/>
                      <a:r>
                        <a:rPr lang="en-US" sz="1400" b="1" i="0" u="none" strike="noStrike" dirty="0" smtClean="0">
                          <a:solidFill>
                            <a:srgbClr val="000000"/>
                          </a:solidFill>
                          <a:effectLst/>
                          <a:latin typeface="Times New Roman"/>
                        </a:rPr>
                        <a:t>services, total, incl.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spcAft>
                          <a:spcPts val="0"/>
                        </a:spcAft>
                      </a:pPr>
                      <a:r>
                        <a:rPr lang="ru-RU" sz="1400" b="1" dirty="0" err="1" smtClean="0">
                          <a:solidFill>
                            <a:srgbClr val="000000"/>
                          </a:solidFill>
                          <a:effectLst/>
                          <a:latin typeface="Times New Roman" panose="02020603050405020304" pitchFamily="18" charset="0"/>
                          <a:ea typeface="+mn-ea"/>
                          <a:cs typeface="Arial Unicode MS"/>
                        </a:rPr>
                        <a:t>thousand</a:t>
                      </a:r>
                      <a:r>
                        <a:rPr lang="ru-RU" sz="1400" b="1" dirty="0" smtClean="0">
                          <a:solidFill>
                            <a:srgbClr val="000000"/>
                          </a:solidFill>
                          <a:effectLst/>
                          <a:latin typeface="Times New Roman" panose="02020603050405020304" pitchFamily="18" charset="0"/>
                          <a:ea typeface="+mn-ea"/>
                          <a:cs typeface="Arial Unicode MS"/>
                        </a:rPr>
                        <a:t> </a:t>
                      </a:r>
                    </a:p>
                    <a:p>
                      <a:pPr algn="ctr">
                        <a:spcAft>
                          <a:spcPts val="0"/>
                        </a:spcAft>
                      </a:pPr>
                      <a:r>
                        <a:rPr lang="ru-RU" sz="1400" b="1" dirty="0" err="1" smtClean="0">
                          <a:solidFill>
                            <a:srgbClr val="000000"/>
                          </a:solidFill>
                          <a:effectLst/>
                          <a:latin typeface="Times New Roman" panose="02020603050405020304" pitchFamily="18" charset="0"/>
                          <a:ea typeface="+mn-ea"/>
                          <a:cs typeface="Arial Unicode MS"/>
                        </a:rPr>
                        <a:t>tenge</a:t>
                      </a:r>
                      <a:endParaRPr lang="ru-RU" sz="1400" b="1" dirty="0">
                        <a:solidFill>
                          <a:srgbClr val="000000"/>
                        </a:solidFill>
                        <a:effectLst/>
                        <a:latin typeface="Arial Unicode MS"/>
                        <a:ea typeface="+mn-ea"/>
                        <a:cs typeface="Arial Unicode M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a:rPr>
                        <a:t>24 337,00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a:rPr>
                        <a:t>9 899,46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a:rPr>
                        <a:t>41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78289">
                <a:tc>
                  <a:txBody>
                    <a:bodyPr/>
                    <a:lstStyle/>
                    <a:p>
                      <a:pPr algn="ctr" rtl="0" fontAlgn="ctr"/>
                      <a:r>
                        <a:rPr lang="ru-RU" sz="1400" b="0" i="0" u="none" strike="noStrike">
                          <a:solidFill>
                            <a:srgbClr val="000000"/>
                          </a:solidFill>
                          <a:effectLst/>
                          <a:latin typeface="Times New Roman"/>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en-US" sz="1400" b="0" dirty="0" smtClean="0">
                          <a:solidFill>
                            <a:srgbClr val="000000"/>
                          </a:solidFill>
                          <a:effectLst/>
                          <a:latin typeface="Times New Roman" panose="02020603050405020304" pitchFamily="18" charset="0"/>
                          <a:ea typeface="+mn-ea"/>
                          <a:cs typeface="Arial Unicode MS"/>
                        </a:rPr>
                        <a:t>Material costs, total, </a:t>
                      </a:r>
                      <a:r>
                        <a:rPr lang="en-US" sz="1400" b="0" dirty="0" err="1" smtClean="0">
                          <a:solidFill>
                            <a:srgbClr val="000000"/>
                          </a:solidFill>
                          <a:effectLst/>
                          <a:latin typeface="Times New Roman" panose="02020603050405020304" pitchFamily="18" charset="0"/>
                          <a:ea typeface="+mn-ea"/>
                          <a:cs typeface="Arial Unicode MS"/>
                        </a:rPr>
                        <a:t>incl</a:t>
                      </a:r>
                      <a:r>
                        <a:rPr lang="ru-RU" sz="1400" b="0" dirty="0" smtClean="0">
                          <a:solidFill>
                            <a:srgbClr val="000000"/>
                          </a:solidFill>
                          <a:effectLst/>
                          <a:latin typeface="Times New Roman" panose="02020603050405020304" pitchFamily="18" charset="0"/>
                          <a:ea typeface="+mn-ea"/>
                          <a:cs typeface="Arial Unicode MS"/>
                        </a:rPr>
                        <a:t>.</a:t>
                      </a:r>
                      <a:endParaRPr lang="ru-RU" sz="1400" b="0" i="0" u="none" strike="noStrike" dirty="0">
                        <a:solidFill>
                          <a:srgbClr val="000000"/>
                        </a:solidFill>
                        <a:effectLst/>
                        <a:latin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9 083,00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1 822,02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20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19543">
                <a:tc>
                  <a:txBody>
                    <a:bodyPr/>
                    <a:lstStyle/>
                    <a:p>
                      <a:pPr algn="ctr" rtl="0" fontAlgn="ctr"/>
                      <a:r>
                        <a:rPr lang="ru-RU" sz="1400" b="0" i="0" u="none" strike="noStrike">
                          <a:solidFill>
                            <a:srgbClr val="000000"/>
                          </a:solidFill>
                          <a:effectLst/>
                          <a:latin typeface="Times New Roman"/>
                        </a:rPr>
                        <a:t>1.1.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ctr"/>
                      <a:r>
                        <a:rPr lang="en-US" sz="1400" u="none" strike="noStrike" dirty="0" smtClean="0">
                          <a:effectLst/>
                          <a:latin typeface="Times New Roman" pitchFamily="18" charset="0"/>
                          <a:cs typeface="Times New Roman" pitchFamily="18" charset="0"/>
                        </a:rPr>
                        <a:t>materials</a:t>
                      </a:r>
                      <a:endParaRPr lang="ru-RU" sz="1400" b="0" i="0" u="none" strike="noStrike" dirty="0">
                        <a:effectLst/>
                        <a:latin typeface="Times New Roman" panose="02020603050405020304" pitchFamily="18" charset="0"/>
                        <a:cs typeface="Times New Roman"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9 083,00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1 822,02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20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78289">
                <a:tc>
                  <a:txBody>
                    <a:bodyPr/>
                    <a:lstStyle/>
                    <a:p>
                      <a:pPr algn="ctr" rtl="0" fontAlgn="ctr"/>
                      <a:r>
                        <a:rPr lang="ru-RU" sz="1400" b="0" i="0" u="none" strike="noStrike">
                          <a:solidFill>
                            <a:srgbClr val="000000"/>
                          </a:solidFill>
                          <a:effectLst/>
                          <a:latin typeface="Times New Roman"/>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l" defTabSz="1219170" rtl="0" eaLnBrk="1" fontAlgn="ctr" latinLnBrk="1" hangingPunct="1">
                        <a:lnSpc>
                          <a:spcPct val="100000"/>
                        </a:lnSpc>
                        <a:spcBef>
                          <a:spcPts val="0"/>
                        </a:spcBef>
                        <a:spcAft>
                          <a:spcPts val="0"/>
                        </a:spcAft>
                        <a:buClrTx/>
                        <a:buSzTx/>
                        <a:buFontTx/>
                        <a:buNone/>
                        <a:tabLst/>
                        <a:defRPr/>
                      </a:pPr>
                      <a:r>
                        <a:rPr lang="en-US" sz="1400" u="none" strike="noStrike" dirty="0" smtClean="0">
                          <a:effectLst/>
                          <a:latin typeface="Times New Roman" pitchFamily="18" charset="0"/>
                          <a:cs typeface="Times New Roman" pitchFamily="18" charset="0"/>
                        </a:rPr>
                        <a:t>Labor costs, total, incl.</a:t>
                      </a:r>
                      <a:r>
                        <a:rPr lang="ru-RU" sz="1400" b="0" i="0" u="none" strike="noStrike" dirty="0" smtClean="0">
                          <a:solidFill>
                            <a:srgbClr val="000000"/>
                          </a:solidFill>
                          <a:effectLst/>
                          <a:latin typeface="Times New Roman"/>
                        </a:rPr>
                        <a:t>:</a:t>
                      </a:r>
                      <a:endParaRPr lang="ru-RU" sz="1400" b="0" i="0" u="none" strike="noStrike" dirty="0">
                        <a:solidFill>
                          <a:srgbClr val="000000"/>
                        </a:solidFill>
                        <a:effectLst/>
                        <a:latin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8 953,32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4 685,07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52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19543">
                <a:tc>
                  <a:txBody>
                    <a:bodyPr/>
                    <a:lstStyle/>
                    <a:p>
                      <a:pPr algn="ctr" rtl="0" fontAlgn="ctr"/>
                      <a:r>
                        <a:rPr lang="ru-RU" sz="1400" b="0" i="0" u="none" strike="noStrike">
                          <a:solidFill>
                            <a:srgbClr val="000000"/>
                          </a:solidFill>
                          <a:effectLst/>
                          <a:latin typeface="Times New Roman"/>
                        </a:rPr>
                        <a:t>2.1.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ctr"/>
                      <a:r>
                        <a:rPr lang="en-US" sz="1400" u="none" strike="noStrike" dirty="0" smtClean="0">
                          <a:effectLst/>
                          <a:latin typeface="Times New Roman" pitchFamily="18" charset="0"/>
                          <a:cs typeface="Times New Roman" pitchFamily="18" charset="0"/>
                        </a:rPr>
                        <a:t>salary</a:t>
                      </a:r>
                      <a:endParaRPr lang="ru-RU" sz="1400" b="0" i="0" u="none" strike="noStrike" dirty="0">
                        <a:effectLst/>
                        <a:latin typeface="Times New Roman" panose="02020603050405020304" pitchFamily="18" charset="0"/>
                        <a:cs typeface="Times New Roman"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7 884,58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3 776,51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48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19543">
                <a:tc>
                  <a:txBody>
                    <a:bodyPr/>
                    <a:lstStyle/>
                    <a:p>
                      <a:pPr algn="ctr" rtl="0" fontAlgn="ctr"/>
                      <a:r>
                        <a:rPr lang="ru-RU" sz="1400" b="0" i="0" u="none" strike="noStrike">
                          <a:solidFill>
                            <a:srgbClr val="000000"/>
                          </a:solidFill>
                          <a:effectLst/>
                          <a:latin typeface="Times New Roman"/>
                        </a:rPr>
                        <a:t>2.2.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ctr"/>
                      <a:r>
                        <a:rPr lang="en-US" sz="1400" u="none" strike="noStrike" dirty="0" smtClean="0">
                          <a:effectLst/>
                          <a:latin typeface="Times New Roman" pitchFamily="18" charset="0"/>
                          <a:cs typeface="Times New Roman" pitchFamily="18" charset="0"/>
                        </a:rPr>
                        <a:t>social tax </a:t>
                      </a:r>
                      <a:endParaRPr lang="ru-RU" sz="1400" b="0" i="0" u="none" strike="noStrike" dirty="0">
                        <a:effectLst/>
                        <a:latin typeface="Times New Roman" panose="02020603050405020304" pitchFamily="18" charset="0"/>
                        <a:cs typeface="Times New Roman"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967,55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874,71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90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19543">
                <a:tc>
                  <a:txBody>
                    <a:bodyPr/>
                    <a:lstStyle/>
                    <a:p>
                      <a:pPr algn="ctr" rtl="0" fontAlgn="ctr"/>
                      <a:r>
                        <a:rPr lang="ru-RU" sz="1400" b="0" i="0" u="none" strike="noStrike">
                          <a:solidFill>
                            <a:srgbClr val="000000"/>
                          </a:solidFill>
                          <a:effectLst/>
                          <a:latin typeface="Times New Roman"/>
                        </a:rPr>
                        <a:t>2.3.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en-US" sz="1400" b="0" i="0" u="none" strike="noStrike" dirty="0" smtClean="0">
                          <a:solidFill>
                            <a:srgbClr val="000000"/>
                          </a:solidFill>
                          <a:effectLst/>
                          <a:latin typeface="Times New Roman"/>
                        </a:rPr>
                        <a:t>Compulsory social health insurance</a:t>
                      </a:r>
                      <a:endParaRPr lang="ru-RU" sz="1400" b="0" i="0" u="none" strike="noStrike" dirty="0">
                        <a:solidFill>
                          <a:srgbClr val="000000"/>
                        </a:solidFill>
                        <a:effectLst/>
                        <a:latin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101,19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33,85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33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430641">
                <a:tc>
                  <a:txBody>
                    <a:bodyPr/>
                    <a:lstStyle/>
                    <a:p>
                      <a:pPr algn="ctr" rtl="0" fontAlgn="ctr"/>
                      <a:r>
                        <a:rPr lang="ru-RU" sz="1400" b="0" i="0" u="none" strike="noStrike">
                          <a:solidFill>
                            <a:srgbClr val="000000"/>
                          </a:solidFill>
                          <a:effectLst/>
                          <a:latin typeface="Times New Roman"/>
                        </a:rPr>
                        <a:t>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ctr"/>
                      <a:r>
                        <a:rPr lang="en-US" sz="1400" u="none" strike="noStrike" dirty="0" smtClean="0">
                          <a:effectLst/>
                          <a:latin typeface="Times New Roman" pitchFamily="18" charset="0"/>
                          <a:cs typeface="Times New Roman" pitchFamily="18" charset="0"/>
                        </a:rPr>
                        <a:t>Depreciation of fixed and intangible assets</a:t>
                      </a:r>
                      <a:endParaRPr lang="ru-RU" sz="1400" b="0" i="0" u="none" strike="noStrike" dirty="0">
                        <a:effectLst/>
                        <a:latin typeface="Times New Roman" panose="02020603050405020304" pitchFamily="18" charset="0"/>
                        <a:cs typeface="Times New Roman"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6 280,12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3 392,37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54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78289">
                <a:tc>
                  <a:txBody>
                    <a:bodyPr/>
                    <a:lstStyle/>
                    <a:p>
                      <a:pPr algn="ctr" rtl="0" fontAlgn="ctr"/>
                      <a:r>
                        <a:rPr lang="ru-RU" sz="1400" b="0" i="0" u="none" strike="noStrike">
                          <a:solidFill>
                            <a:srgbClr val="000000"/>
                          </a:solidFill>
                          <a:effectLst/>
                          <a:latin typeface="Times New Roman"/>
                        </a:rPr>
                        <a:t>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ctr"/>
                      <a:r>
                        <a:rPr lang="en-US" sz="1400" u="none" strike="noStrike" dirty="0" smtClean="0">
                          <a:effectLst/>
                          <a:latin typeface="Times New Roman" pitchFamily="18" charset="0"/>
                          <a:cs typeface="Times New Roman" pitchFamily="18" charset="0"/>
                        </a:rPr>
                        <a:t>Other costs (medical services)</a:t>
                      </a:r>
                      <a:endParaRPr lang="ru-RU" sz="1400" b="0" i="0" u="none" strike="noStrike" dirty="0">
                        <a:effectLst/>
                        <a:latin typeface="Times New Roman" panose="02020603050405020304" pitchFamily="18" charset="0"/>
                        <a:cs typeface="Times New Roman"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20,92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19543">
                <a:tc>
                  <a:txBody>
                    <a:bodyPr/>
                    <a:lstStyle/>
                    <a:p>
                      <a:pPr algn="ctr" rtl="0" fontAlgn="ctr"/>
                      <a:r>
                        <a:rPr lang="en-US" sz="1400" b="1" i="0" u="none" strike="noStrike" dirty="0">
                          <a:solidFill>
                            <a:srgbClr val="000000"/>
                          </a:solidFill>
                          <a:effectLst/>
                          <a:latin typeface="Times New Roman"/>
                        </a:rPr>
                        <a:t>II</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ctr"/>
                      <a:r>
                        <a:rPr lang="en-US" sz="1400" b="1" u="none" strike="noStrike" dirty="0" smtClean="0">
                          <a:effectLst/>
                          <a:latin typeface="Times New Roman" pitchFamily="18" charset="0"/>
                          <a:cs typeface="Times New Roman" pitchFamily="18" charset="0"/>
                        </a:rPr>
                        <a:t>Period expenses, total (taxes)</a:t>
                      </a:r>
                      <a:endParaRPr lang="ru-RU" sz="1400" b="1" i="0" u="none" strike="noStrike" dirty="0">
                        <a:effectLst/>
                        <a:latin typeface="Times New Roman" panose="02020603050405020304" pitchFamily="18" charset="0"/>
                        <a:cs typeface="Times New Roman"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a:rPr>
                        <a:t>2 416,41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a:rPr>
                        <a:t>1 379,83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a:rPr>
                        <a:t>57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19543">
                <a:tc>
                  <a:txBody>
                    <a:bodyPr/>
                    <a:lstStyle/>
                    <a:p>
                      <a:pPr algn="ctr" rtl="0" fontAlgn="ctr"/>
                      <a:r>
                        <a:rPr lang="en-US" sz="1400" b="1" i="0" u="none" strike="noStrike" dirty="0">
                          <a:solidFill>
                            <a:srgbClr val="000000"/>
                          </a:solidFill>
                          <a:effectLst/>
                          <a:latin typeface="Times New Roman"/>
                        </a:rPr>
                        <a:t>III</a:t>
                      </a:r>
                    </a:p>
                  </a:txBody>
                  <a:tcPr marL="0" marR="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ctr"/>
                      <a:r>
                        <a:rPr lang="en-US" sz="1400" b="1" u="none" strike="noStrike" dirty="0" smtClean="0">
                          <a:effectLst/>
                          <a:latin typeface="Times New Roman" pitchFamily="18" charset="0"/>
                          <a:cs typeface="Times New Roman" pitchFamily="18" charset="0"/>
                        </a:rPr>
                        <a:t>Total costs</a:t>
                      </a:r>
                      <a:endParaRPr lang="ru-RU" sz="1400" b="1" i="0" u="none" strike="noStrike" dirty="0">
                        <a:effectLst/>
                        <a:latin typeface="Times New Roman" panose="02020603050405020304" pitchFamily="18" charset="0"/>
                        <a:cs typeface="Times New Roman" pitchFamily="18" charset="0"/>
                      </a:endParaRPr>
                    </a:p>
                  </a:txBody>
                  <a:tcPr marL="0" marR="0" marT="0" marB="0" anchor="ctr">
                    <a:lnL>
                      <a:noFill/>
                    </a:lnL>
                    <a:lnR>
                      <a:noFill/>
                    </a:lnR>
                    <a:lnT w="12700" cap="flat" cmpd="sng" algn="ctr">
                      <a:solidFill>
                        <a:srgbClr val="FFFFFF"/>
                      </a:solidFill>
                      <a:prstDash val="solid"/>
                      <a:round/>
                      <a:headEnd type="none" w="med" len="med"/>
                      <a:tailEnd type="none" w="med" len="med"/>
                    </a:lnT>
                    <a:lnB>
                      <a:noFill/>
                    </a:lnB>
                  </a:tcPr>
                </a:tc>
                <a:tc>
                  <a:txBody>
                    <a:bodyPr/>
                    <a:lstStyle/>
                    <a:p>
                      <a:pPr algn="ctr" rtl="0" fontAlgn="ctr"/>
                      <a:r>
                        <a:rPr lang="ru-RU" sz="1400" b="1" i="0" u="none" strike="noStrike" dirty="0">
                          <a:solidFill>
                            <a:srgbClr val="000000"/>
                          </a:solidFill>
                          <a:effectLst/>
                          <a:latin typeface="Times New Roman"/>
                        </a:rPr>
                        <a:t> -"-</a:t>
                      </a: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a:rPr>
                        <a:t>26 753,41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a:solidFill>
                            <a:srgbClr val="000000"/>
                          </a:solidFill>
                          <a:effectLst/>
                          <a:latin typeface="Times New Roman"/>
                        </a:rPr>
                        <a:t>11 279,29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a:rPr>
                        <a:t>42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19543">
                <a:tc>
                  <a:txBody>
                    <a:bodyPr/>
                    <a:lstStyle/>
                    <a:p>
                      <a:pPr algn="ctr" rtl="0" fontAlgn="ctr"/>
                      <a:r>
                        <a:rPr lang="en-US" sz="1400" b="1" i="0" u="none" strike="noStrike" dirty="0">
                          <a:solidFill>
                            <a:srgbClr val="000000"/>
                          </a:solidFill>
                          <a:effectLst/>
                          <a:latin typeface="Times New Roman"/>
                        </a:rPr>
                        <a:t>IY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en-US" sz="1400" b="1" i="0" u="none" strike="noStrike" dirty="0" smtClean="0">
                          <a:solidFill>
                            <a:srgbClr val="000000"/>
                          </a:solidFill>
                          <a:effectLst/>
                          <a:latin typeface="Times New Roman"/>
                        </a:rPr>
                        <a:t>Profit</a:t>
                      </a:r>
                      <a:endParaRPr lang="ru-RU" sz="1400" b="1" i="0" u="none" strike="noStrike" dirty="0">
                        <a:solidFill>
                          <a:srgbClr val="000000"/>
                        </a:solidFill>
                        <a:effectLst/>
                        <a:latin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a:solidFill>
                            <a:srgbClr val="000000"/>
                          </a:solidFill>
                          <a:effectLst/>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a:solidFill>
                            <a:srgbClr val="000000"/>
                          </a:solidFill>
                          <a:effectLst/>
                          <a:latin typeface="Times New Roman"/>
                        </a:rPr>
                        <a:t>2 715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a:rPr>
                        <a:t>-476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a:rPr>
                        <a:t>-18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19543">
                <a:tc>
                  <a:txBody>
                    <a:bodyPr/>
                    <a:lstStyle/>
                    <a:p>
                      <a:pPr algn="ctr" rtl="0" fontAlgn="ctr"/>
                      <a:r>
                        <a:rPr lang="en-US" sz="1400" b="1" i="0" u="none" strike="noStrike">
                          <a:solidFill>
                            <a:srgbClr val="000000"/>
                          </a:solidFill>
                          <a:effectLst/>
                          <a:latin typeface="Times New Roman"/>
                        </a:rPr>
                        <a:t>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en-US" sz="1400" b="1" i="0" u="none" strike="noStrike" dirty="0" smtClean="0">
                          <a:solidFill>
                            <a:srgbClr val="000000"/>
                          </a:solidFill>
                          <a:effectLst/>
                          <a:latin typeface="Times New Roman"/>
                        </a:rPr>
                        <a:t>Total</a:t>
                      </a:r>
                      <a:r>
                        <a:rPr lang="en-US" sz="1400" b="1" i="0" u="none" strike="noStrike" baseline="0" dirty="0" smtClean="0">
                          <a:solidFill>
                            <a:srgbClr val="000000"/>
                          </a:solidFill>
                          <a:effectLst/>
                          <a:latin typeface="Times New Roman"/>
                        </a:rPr>
                        <a:t> income</a:t>
                      </a:r>
                      <a:endParaRPr lang="ru-RU" sz="1400" b="1" i="0" u="none" strike="noStrike" dirty="0">
                        <a:solidFill>
                          <a:srgbClr val="000000"/>
                        </a:solidFill>
                        <a:effectLst/>
                        <a:latin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a:solidFill>
                            <a:srgbClr val="000000"/>
                          </a:solidFill>
                          <a:effectLst/>
                          <a:latin typeface="Times New Roman"/>
                        </a:rPr>
                        <a:t>29 469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a:solidFill>
                            <a:srgbClr val="000000"/>
                          </a:solidFill>
                          <a:effectLst/>
                          <a:latin typeface="Times New Roman"/>
                        </a:rPr>
                        <a:t>10 803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a:solidFill>
                            <a:srgbClr val="000000"/>
                          </a:solidFill>
                          <a:effectLst/>
                          <a:latin typeface="Times New Roman"/>
                        </a:rPr>
                        <a:t>37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418304">
                <a:tc>
                  <a:txBody>
                    <a:bodyPr/>
                    <a:lstStyle/>
                    <a:p>
                      <a:pPr algn="ctr" rtl="0" fontAlgn="ctr"/>
                      <a:r>
                        <a:rPr lang="en-US" sz="1400" b="1" i="0" u="none" strike="noStrike">
                          <a:solidFill>
                            <a:srgbClr val="000000"/>
                          </a:solidFill>
                          <a:effectLst/>
                          <a:latin typeface="Times New Roman"/>
                        </a:rPr>
                        <a:t>YI</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en-US" sz="1400" b="1" i="0" u="none" strike="noStrike" dirty="0" smtClean="0">
                          <a:solidFill>
                            <a:srgbClr val="000000"/>
                          </a:solidFill>
                          <a:effectLst/>
                          <a:latin typeface="Times New Roman"/>
                        </a:rPr>
                        <a:t>The volume of services</a:t>
                      </a:r>
                      <a:r>
                        <a:rPr lang="en-US" sz="1400" b="1" i="0" u="none" strike="noStrike" baseline="0" dirty="0" smtClean="0">
                          <a:solidFill>
                            <a:srgbClr val="000000"/>
                          </a:solidFill>
                          <a:effectLst/>
                          <a:latin typeface="Times New Roman"/>
                        </a:rPr>
                        <a:t> provided</a:t>
                      </a:r>
                      <a:r>
                        <a:rPr lang="ru-RU" sz="1400" b="1" i="0" u="none" strike="noStrike" dirty="0" smtClean="0">
                          <a:solidFill>
                            <a:srgbClr val="000000"/>
                          </a:solidFill>
                          <a:effectLst/>
                          <a:latin typeface="Times New Roman"/>
                        </a:rPr>
                        <a:t> </a:t>
                      </a:r>
                      <a:endParaRPr lang="ru-RU" sz="1400" b="1" i="0" u="none" strike="noStrike" dirty="0">
                        <a:solidFill>
                          <a:srgbClr val="000000"/>
                        </a:solidFill>
                        <a:effectLst/>
                        <a:latin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spcAft>
                          <a:spcPts val="0"/>
                        </a:spcAft>
                      </a:pPr>
                      <a:r>
                        <a:rPr lang="en-US" sz="1400" b="1" i="0" u="none" strike="noStrike" spc="0" dirty="0" smtClean="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w</a:t>
                      </a:r>
                      <a:r>
                        <a:rPr lang="ru-RU" sz="1400" b="1" i="0" u="none" strike="noStrike" spc="0" dirty="0" err="1" smtClean="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agon</a:t>
                      </a:r>
                      <a:r>
                        <a:rPr lang="en-US" sz="1400" b="1" i="0" u="none" strike="noStrike" spc="0" dirty="0" smtClean="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a:t>
                      </a:r>
                      <a:r>
                        <a:rPr lang="ru-RU" sz="1400" b="1" i="0" u="none" strike="noStrike" spc="0" dirty="0" err="1" smtClean="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km</a:t>
                      </a:r>
                      <a:endParaRPr lang="ru-RU" sz="1400" b="1" dirty="0">
                        <a:solidFill>
                          <a:srgbClr val="000000"/>
                        </a:solidFill>
                        <a:effectLst/>
                        <a:latin typeface="Arial Unicode MS"/>
                        <a:ea typeface="Arial Unicode MS"/>
                        <a:cs typeface="Arial Unicode MS"/>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a:rPr>
                        <a:t>198 745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a:rPr>
                        <a:t>72 860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a:rPr>
                        <a:t>37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r>
              <a:tr h="418304">
                <a:tc>
                  <a:txBody>
                    <a:bodyPr/>
                    <a:lstStyle/>
                    <a:p>
                      <a:pPr algn="ctr" rtl="0" fontAlgn="ctr"/>
                      <a:r>
                        <a:rPr lang="en-US" sz="1400" b="1" i="0" u="none" strike="noStrike">
                          <a:solidFill>
                            <a:srgbClr val="000000"/>
                          </a:solidFill>
                          <a:effectLst/>
                          <a:latin typeface="Times New Roman"/>
                        </a:rPr>
                        <a:t>YII</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en-US" sz="1400" b="1" i="0" u="none" strike="noStrike" dirty="0" smtClean="0">
                          <a:solidFill>
                            <a:srgbClr val="000000"/>
                          </a:solidFill>
                          <a:effectLst/>
                          <a:latin typeface="Times New Roman"/>
                        </a:rPr>
                        <a:t>Tariff</a:t>
                      </a:r>
                      <a:r>
                        <a:rPr lang="ru-RU" sz="1400" b="1" i="0" u="none" strike="noStrike" dirty="0" smtClean="0">
                          <a:solidFill>
                            <a:srgbClr val="000000"/>
                          </a:solidFill>
                          <a:effectLst/>
                          <a:latin typeface="Times New Roman"/>
                        </a:rPr>
                        <a:t> </a:t>
                      </a:r>
                      <a:endParaRPr lang="ru-RU" sz="1400" b="1" i="0" u="none" strike="noStrike" dirty="0">
                        <a:solidFill>
                          <a:srgbClr val="000000"/>
                        </a:solidFill>
                        <a:effectLst/>
                        <a:latin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spcAft>
                          <a:spcPts val="0"/>
                        </a:spcAft>
                      </a:pPr>
                      <a:r>
                        <a:rPr lang="ru-RU" sz="1400" b="1" i="0" u="none" strike="noStrike" spc="0" dirty="0" err="1" smtClean="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tenge</a:t>
                      </a:r>
                      <a:r>
                        <a:rPr lang="ru-RU" sz="1400" b="1" i="0" u="none" strike="noStrike" spc="0" dirty="0" smtClean="0">
                          <a:solidFill>
                            <a:srgbClr val="000000"/>
                          </a:solidFill>
                          <a:effectLst/>
                          <a:latin typeface="Arial Unicode MS"/>
                          <a:ea typeface="Cambria" panose="02040503050406030204" pitchFamily="18" charset="0"/>
                          <a:cs typeface="Cambria" panose="02040503050406030204" pitchFamily="18" charset="0"/>
                        </a:rPr>
                        <a:t>/</a:t>
                      </a:r>
                      <a:endParaRPr lang="en-US" sz="1400" b="1" i="0" u="none" strike="noStrike" spc="0" dirty="0" smtClean="0">
                        <a:solidFill>
                          <a:srgbClr val="000000"/>
                        </a:solidFill>
                        <a:effectLst/>
                        <a:latin typeface="Arial Unicode MS"/>
                        <a:ea typeface="Cambria" panose="02040503050406030204" pitchFamily="18" charset="0"/>
                        <a:cs typeface="Cambria" panose="02040503050406030204" pitchFamily="18" charset="0"/>
                      </a:endParaRPr>
                    </a:p>
                    <a:p>
                      <a:pPr algn="ctr">
                        <a:spcAft>
                          <a:spcPts val="0"/>
                        </a:spcAft>
                      </a:pPr>
                      <a:r>
                        <a:rPr lang="en-US" sz="1400" b="1" i="0" u="none" strike="noStrike" spc="0" dirty="0" smtClean="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wagon-km</a:t>
                      </a:r>
                      <a:endParaRPr lang="ru-RU" sz="1400" b="1" i="0" u="none" strike="noStrike" spc="0" dirty="0" smtClean="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a:solidFill>
                            <a:srgbClr val="000000"/>
                          </a:solidFill>
                          <a:effectLst/>
                          <a:latin typeface="Times New Roman"/>
                        </a:rPr>
                        <a:t>148,27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a:solidFill>
                            <a:srgbClr val="000000"/>
                          </a:solidFill>
                          <a:effectLst/>
                          <a:latin typeface="Times New Roman"/>
                        </a:rPr>
                        <a:t>148,27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ru-RU" sz="1400" b="1" i="0" u="none" strike="noStrike" dirty="0">
                          <a:solidFill>
                            <a:srgbClr val="000000"/>
                          </a:solidFill>
                          <a:effectLst/>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94731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724"/>
          <p:cNvSpPr>
            <a:spLocks noChangeArrowheads="1"/>
          </p:cNvSpPr>
          <p:nvPr/>
        </p:nvSpPr>
        <p:spPr bwMode="auto">
          <a:xfrm>
            <a:off x="1224312" y="174309"/>
            <a:ext cx="74295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ru-RU" sz="1800"/>
          </a:p>
        </p:txBody>
      </p:sp>
      <p:sp>
        <p:nvSpPr>
          <p:cNvPr id="28679" name="Text Box 1193"/>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80" name="Text Box 864"/>
          <p:cNvSpPr txBox="1">
            <a:spLocks noChangeArrowheads="1"/>
          </p:cNvSpPr>
          <p:nvPr/>
        </p:nvSpPr>
        <p:spPr bwMode="auto">
          <a:xfrm>
            <a:off x="7248927" y="4702181"/>
            <a:ext cx="41017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81" name="Text Box 873"/>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82" name="Text Box 874"/>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83" name="Text Box 876"/>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84" name="Text Box 877"/>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85" name="Text Box 879"/>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86" name="Text Box 880"/>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87" name="Text Box 882"/>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88" name="Text Box 883"/>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89" name="Text Box 885"/>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90" name="Text Box 886"/>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91" name="Text Box 888"/>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92" name="Text Box 889"/>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93" name="Text Box 891"/>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94" name="Text Box 894"/>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95" name="Text Box 897"/>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96" name="Text Box 900"/>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97" name="Text Box 901"/>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98" name="Text Box 903"/>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99" name="Text Box 904"/>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00" name="Text Box 906"/>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01" name="Text Box 907"/>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02" name="Text Box 909"/>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03" name="Text Box 910"/>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04" name="Text Box 912"/>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05" name="Text Box 913"/>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06" name="Text Box 915"/>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07" name="Text Box 916"/>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08" name="Text Box 918"/>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09" name="Text Box 921"/>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10" name="Text Box 924"/>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11" name="Text Box 927"/>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12" name="Text Box 928"/>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13" name="Text Box 930"/>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14" name="Text Box 931"/>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15" name="Text Box 933"/>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16" name="Text Box 934"/>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17" name="Text Box 936"/>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18" name="Text Box 937"/>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19" name="Text Box 939"/>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20" name="Text Box 940"/>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21" name="Text Box 942"/>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22" name="Text Box 943"/>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23" name="Text Box 945"/>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24" name="Text Box 948"/>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25" name="Text Box 951"/>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26" name="Text Box 968"/>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27" name="Text Box 969"/>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28" name="Text Box 971"/>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29" name="Text Box 972"/>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30" name="Text Box 974"/>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31" name="Text Box 975"/>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32" name="Text Box 977"/>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33" name="Text Box 978"/>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34" name="Text Box 981"/>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35" name="Text Box 984"/>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36" name="Text Box 1053"/>
          <p:cNvSpPr txBox="1">
            <a:spLocks noChangeArrowheads="1"/>
          </p:cNvSpPr>
          <p:nvPr/>
        </p:nvSpPr>
        <p:spPr bwMode="auto">
          <a:xfrm>
            <a:off x="7248927" y="3865563"/>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37" name="Text Box 1054"/>
          <p:cNvSpPr txBox="1">
            <a:spLocks noChangeArrowheads="1"/>
          </p:cNvSpPr>
          <p:nvPr/>
        </p:nvSpPr>
        <p:spPr bwMode="auto">
          <a:xfrm>
            <a:off x="7248927" y="3865563"/>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38" name="Text Box 1055"/>
          <p:cNvSpPr txBox="1">
            <a:spLocks noChangeArrowheads="1"/>
          </p:cNvSpPr>
          <p:nvPr/>
        </p:nvSpPr>
        <p:spPr bwMode="auto">
          <a:xfrm>
            <a:off x="7248927" y="3865563"/>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39" name="Text Box 1056"/>
          <p:cNvSpPr txBox="1">
            <a:spLocks noChangeArrowheads="1"/>
          </p:cNvSpPr>
          <p:nvPr/>
        </p:nvSpPr>
        <p:spPr bwMode="auto">
          <a:xfrm>
            <a:off x="7248927" y="3865563"/>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40" name="Text Box 1065"/>
          <p:cNvSpPr txBox="1">
            <a:spLocks noChangeArrowheads="1"/>
          </p:cNvSpPr>
          <p:nvPr/>
        </p:nvSpPr>
        <p:spPr bwMode="auto">
          <a:xfrm>
            <a:off x="7248926" y="4702181"/>
            <a:ext cx="45660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41" name="Text Box 1068"/>
          <p:cNvSpPr txBox="1">
            <a:spLocks noChangeArrowheads="1"/>
          </p:cNvSpPr>
          <p:nvPr/>
        </p:nvSpPr>
        <p:spPr bwMode="auto">
          <a:xfrm>
            <a:off x="7248926" y="4702181"/>
            <a:ext cx="45660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42" name="Text Box 1071"/>
          <p:cNvSpPr txBox="1">
            <a:spLocks noChangeArrowheads="1"/>
          </p:cNvSpPr>
          <p:nvPr/>
        </p:nvSpPr>
        <p:spPr bwMode="auto">
          <a:xfrm>
            <a:off x="7248926" y="4702181"/>
            <a:ext cx="45660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43" name="Text Box 1074"/>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44" name="Text Box 1075"/>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45" name="Text Box 1077"/>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46" name="Text Box 1078"/>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47" name="Text Box 1080"/>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48" name="Text Box 1081"/>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49" name="Text Box 1083"/>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50" name="Text Box 1084"/>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51" name="Text Box 1086"/>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52" name="Text Box 1087"/>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53" name="Text Box 1089"/>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54" name="Text Box 1090"/>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55" name="Text Box 1092"/>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56" name="Text Box 1095"/>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57" name="Text Box 1098"/>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58" name="Text Box 1101"/>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59" name="Text Box 1102"/>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60" name="Text Box 1104"/>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61" name="Text Box 1105"/>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62" name="Text Box 1107"/>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63" name="Text Box 1108"/>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64" name="Text Box 1110"/>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65" name="Text Box 1111"/>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66" name="Text Box 1113"/>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67" name="Text Box 1114"/>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68" name="Text Box 1116"/>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69" name="Text Box 1117"/>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70" name="Text Box 1119"/>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71" name="Text Box 1122"/>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72" name="Text Box 1125"/>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73" name="Text Box 1128"/>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74" name="Text Box 1129"/>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75" name="Text Box 1131"/>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76" name="Text Box 1132"/>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77" name="Text Box 1134"/>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78" name="Text Box 1135"/>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79" name="Text Box 1137"/>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80" name="Text Box 1138"/>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81" name="Text Box 1140"/>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82" name="Text Box 1141"/>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83" name="Text Box 1143"/>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84" name="Text Box 1144"/>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85" name="Text Box 1146"/>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86" name="Text Box 1149"/>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87" name="Text Box 1152"/>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88" name="Text Box 1169"/>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89" name="Text Box 1170"/>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90" name="Text Box 1172"/>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91" name="Text Box 1173"/>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92" name="Text Box 1175"/>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93" name="Text Box 1176"/>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94" name="Text Box 1178"/>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95" name="Text Box 1179"/>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96" name="Text Box 1181"/>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97" name="Text Box 1182"/>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98" name="Text Box 1184"/>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99" name="Text Box 1185"/>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00" name="Text Box 1187"/>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01" name="Text Box 1190"/>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02" name="Text Box 579"/>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03" name="Text Box 582"/>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04" name="Text Box 585"/>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05" name="Text Box 58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06" name="Text Box 58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07" name="Text Box 59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08" name="Text Box 59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09" name="Text Box 59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10" name="Text Box 59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11" name="Text Box 59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12" name="Text Box 59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13" name="Text Box 600"/>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14" name="Text Box 601"/>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15" name="Text Box 603"/>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16" name="Text Box 604"/>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17" name="Text Box 60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18" name="Text Box 609"/>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19" name="Text Box 612"/>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20" name="Text Box 61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21" name="Text Box 61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22" name="Text Box 61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23" name="Text Box 61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24" name="Text Box 62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25" name="Text Box 62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26" name="Text Box 62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27" name="Text Box 62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28" name="Text Box 62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29" name="Text Box 62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30" name="Text Box 630"/>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31" name="Text Box 631"/>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32" name="Text Box 63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33" name="Text Box 63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34" name="Text Box 639"/>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35" name="Text Box 64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36" name="Text Box 64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37" name="Text Box 64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38" name="Text Box 64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39" name="Text Box 64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40" name="Text Box 64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41" name="Text Box 65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42" name="Text Box 65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43" name="Text Box 65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44" name="Text Box 65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45" name="Text Box 65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46" name="Text Box 65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47" name="Text Box 660"/>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48" name="Text Box 66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49" name="Text Box 66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50" name="Text Box 683"/>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51" name="Text Box 684"/>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52" name="Text Box 686"/>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53" name="Text Box 687"/>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54" name="Text Box 689"/>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55" name="Text Box 690"/>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56" name="Text Box 69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57" name="Text Box 69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58" name="Text Box 69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59" name="Text Box 69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60" name="Text Box 69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61" name="Text Box 69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62" name="Text Box 701"/>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63" name="Text Box 704"/>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64" name="Text Box 707"/>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65" name="Text Box 766"/>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66" name="Text Box 769"/>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67" name="Text Box 772"/>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68" name="Text Box 77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69" name="Text Box 77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70" name="Text Box 77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71" name="Text Box 77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72" name="Text Box 78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73" name="Text Box 78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74" name="Text Box 78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75" name="Text Box 78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76" name="Text Box 78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77" name="Text Box 78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78" name="Text Box 790"/>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79" name="Text Box 791"/>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80" name="Text Box 79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81" name="Text Box 79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82" name="Text Box 799"/>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83" name="Text Box 80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84" name="Text Box 80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85" name="Text Box 80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86" name="Text Box 80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87" name="Text Box 80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88" name="Text Box 80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89" name="Text Box 81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90" name="Text Box 81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91" name="Text Box 81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92" name="Text Box 81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93" name="Text Box 81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94" name="Text Box 81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95" name="Text Box 820"/>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96" name="Text Box 82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97" name="Text Box 82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98" name="Text Box 829"/>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99" name="Text Box 830"/>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00" name="Text Box 83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01" name="Text Box 83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02" name="Text Box 83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03" name="Text Box 83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04" name="Text Box 83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05" name="Text Box 83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06" name="Text Box 84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07" name="Text Box 84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08" name="Text Box 84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09" name="Text Box 84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10" name="Text Box 847"/>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11" name="Text Box 850"/>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12" name="Text Box 85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13" name="Text Box 870"/>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14" name="Text Box 871"/>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15" name="Text Box 873"/>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16" name="Text Box 874"/>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17" name="Text Box 876"/>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18" name="Text Box 877"/>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19" name="Text Box 879"/>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20" name="Text Box 880"/>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21" name="Text Box 88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22" name="Text Box 88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23" name="Text Box 88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24" name="Text Box 88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25" name="Text Box 888"/>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26" name="Text Box 891"/>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27" name="Text Box 894"/>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28" name="Text Box 562"/>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29" name="Text Box 565"/>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30" name="Text Box 568"/>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31" name="Text Box 57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32" name="Text Box 57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33" name="Text Box 57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34" name="Text Box 57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35" name="Text Box 57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36" name="Text Box 57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37" name="Text Box 58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38" name="Text Box 58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39" name="Text Box 583"/>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40" name="Text Box 584"/>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41" name="Text Box 586"/>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42" name="Text Box 587"/>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43" name="Text Box 58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44" name="Text Box 592"/>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45" name="Text Box 595"/>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46" name="Text Box 59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47" name="Text Box 59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48" name="Text Box 60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49" name="Text Box 60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50" name="Text Box 60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51" name="Text Box 60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52" name="Text Box 60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53" name="Text Box 60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54" name="Text Box 61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55" name="Text Box 61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56" name="Text Box 613"/>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57" name="Text Box 614"/>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58" name="Text Box 61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59" name="Text Box 61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60" name="Text Box 622"/>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61" name="Text Box 62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62" name="Text Box 62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63" name="Text Box 62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64" name="Text Box 62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65" name="Text Box 63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66" name="Text Box 63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67" name="Text Box 63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68" name="Text Box 63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69" name="Text Box 63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70" name="Text Box 63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71" name="Text Box 64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72" name="Text Box 64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73" name="Text Box 643"/>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74" name="Text Box 64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75" name="Text Box 64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76" name="Text Box 666"/>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77" name="Text Box 667"/>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78" name="Text Box 669"/>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79" name="Text Box 670"/>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80" name="Text Box 672"/>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81" name="Text Box 673"/>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82" name="Text Box 67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83" name="Text Box 67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84" name="Text Box 67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85" name="Text Box 67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86" name="Text Box 68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87" name="Text Box 68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88" name="Text Box 684"/>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89" name="Text Box 687"/>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90" name="Text Box 690"/>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91" name="Text Box 749"/>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92" name="Text Box 752"/>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93" name="Text Box 755"/>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94" name="Text Box 75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95" name="Text Box 75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96" name="Text Box 76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97" name="Text Box 76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98" name="Text Box 76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99" name="Text Box 76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00" name="Text Box 76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01" name="Text Box 76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02" name="Text Box 77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03" name="Text Box 77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04" name="Text Box 773"/>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05" name="Text Box 774"/>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06" name="Text Box 77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07" name="Text Box 77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08" name="Text Box 782"/>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09" name="Text Box 78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10" name="Text Box 78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11" name="Text Box 78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12" name="Text Box 78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13" name="Text Box 79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14" name="Text Box 79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15" name="Text Box 79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16" name="Text Box 79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17" name="Text Box 79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18" name="Text Box 79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19" name="Text Box 80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20" name="Text Box 80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21" name="Text Box 803"/>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22" name="Text Box 80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23" name="Text Box 80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24" name="Text Box 812"/>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25" name="Text Box 813"/>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26" name="Text Box 81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27" name="Text Box 81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28" name="Text Box 81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29" name="Text Box 81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30" name="Text Box 82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31" name="Text Box 82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32" name="Text Box 82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33" name="Text Box 82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34" name="Text Box 82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35" name="Text Box 82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36" name="Text Box 830"/>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37" name="Text Box 833"/>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38" name="Text Box 83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39" name="Text Box 853"/>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40" name="Text Box 854"/>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41" name="Text Box 856"/>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42" name="Text Box 857"/>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43" name="Text Box 859"/>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44" name="Text Box 860"/>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45" name="Text Box 862"/>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46" name="Text Box 863"/>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47" name="Text Box 86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48" name="Text Box 86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49" name="Text Box 86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50" name="Text Box 86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51" name="Text Box 871"/>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52" name="Text Box 874"/>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53" name="Text Box 877"/>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54" name="Text Box 562"/>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55" name="Text Box 565"/>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56" name="Text Box 568"/>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57" name="Text Box 57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58" name="Text Box 57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59" name="Text Box 57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60" name="Text Box 57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61" name="Text Box 57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62" name="Text Box 57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63" name="Text Box 58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64" name="Text Box 58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65" name="Text Box 583"/>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66" name="Text Box 584"/>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67" name="Text Box 586"/>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68" name="Text Box 587"/>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69" name="Text Box 58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70" name="Text Box 592"/>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71" name="Text Box 595"/>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72" name="Text Box 59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73" name="Text Box 59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74" name="Text Box 60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75" name="Text Box 60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76" name="Text Box 60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77" name="Text Box 60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78" name="Text Box 60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79" name="Text Box 60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80" name="Text Box 61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81" name="Text Box 61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82" name="Text Box 613"/>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83" name="Text Box 614"/>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84" name="Text Box 61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85" name="Text Box 61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86" name="Text Box 622"/>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87" name="Text Box 62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88" name="Text Box 62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89" name="Text Box 62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90" name="Text Box 62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91" name="Text Box 63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92" name="Text Box 63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93" name="Text Box 63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94" name="Text Box 63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95" name="Text Box 63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96" name="Text Box 63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97" name="Text Box 64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98" name="Text Box 64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99" name="Text Box 643"/>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00" name="Text Box 64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01" name="Text Box 64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02" name="Text Box 666"/>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03" name="Text Box 667"/>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04" name="Text Box 669"/>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05" name="Text Box 670"/>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06" name="Text Box 672"/>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07" name="Text Box 673"/>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08" name="Text Box 67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09" name="Text Box 67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10" name="Text Box 67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11" name="Text Box 67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12" name="Text Box 68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13" name="Text Box 68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14" name="Text Box 684"/>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15" name="Text Box 687"/>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16" name="Text Box 690"/>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17" name="Text Box 749"/>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18" name="Text Box 752"/>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19" name="Text Box 755"/>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20" name="Text Box 75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21" name="Text Box 75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22" name="Text Box 76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23" name="Text Box 76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24" name="Text Box 76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25" name="Text Box 76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26" name="Text Box 76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27" name="Text Box 76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28" name="Text Box 77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29" name="Text Box 77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30" name="Text Box 773"/>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31" name="Text Box 774"/>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32" name="Text Box 77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33" name="Text Box 77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34" name="Text Box 782"/>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35" name="Text Box 78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36" name="Text Box 78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37" name="Text Box 78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38" name="Text Box 78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39" name="Text Box 79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40" name="Text Box 79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41" name="Text Box 79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42" name="Text Box 79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43" name="Text Box 79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44" name="Text Box 79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45" name="Text Box 80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46" name="Text Box 80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47" name="Text Box 803"/>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48" name="Text Box 80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49" name="Text Box 80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50" name="Text Box 812"/>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51" name="Text Box 813"/>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52" name="Text Box 81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53" name="Text Box 81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54" name="Text Box 81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55" name="Text Box 81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56" name="Text Box 82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57" name="Text Box 82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58" name="Text Box 82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59" name="Text Box 82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60" name="Text Box 82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61" name="Text Box 82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62" name="Text Box 830"/>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63" name="Text Box 833"/>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64" name="Text Box 83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65" name="Text Box 853"/>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66" name="Text Box 854"/>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67" name="Text Box 856"/>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68" name="Text Box 857"/>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69" name="Text Box 859"/>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70" name="Text Box 860"/>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71" name="Text Box 862"/>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72" name="Text Box 863"/>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73" name="Text Box 86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74" name="Text Box 86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75" name="Text Box 86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76" name="Text Box 871"/>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77" name="Text Box 874"/>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78" name="Text Box 544"/>
          <p:cNvSpPr txBox="1">
            <a:spLocks noChangeArrowheads="1"/>
          </p:cNvSpPr>
          <p:nvPr/>
        </p:nvSpPr>
        <p:spPr bwMode="auto">
          <a:xfrm>
            <a:off x="7248945" y="4702181"/>
            <a:ext cx="518517"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79" name="Text Box 547"/>
          <p:cNvSpPr txBox="1">
            <a:spLocks noChangeArrowheads="1"/>
          </p:cNvSpPr>
          <p:nvPr/>
        </p:nvSpPr>
        <p:spPr bwMode="auto">
          <a:xfrm>
            <a:off x="7248945" y="4702181"/>
            <a:ext cx="518517"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80" name="Text Box 550"/>
          <p:cNvSpPr txBox="1">
            <a:spLocks noChangeArrowheads="1"/>
          </p:cNvSpPr>
          <p:nvPr/>
        </p:nvSpPr>
        <p:spPr bwMode="auto">
          <a:xfrm>
            <a:off x="7248945" y="4702181"/>
            <a:ext cx="518517"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81" name="Text Box 55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82" name="Text Box 55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83" name="Text Box 55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84" name="Text Box 55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85" name="Text Box 55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86" name="Text Box 56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87" name="Text Box 56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88" name="Text Box 56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89" name="Text Box 56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90" name="Text Box 56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91" name="Text Box 56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92" name="Text Box 56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93" name="Text Box 57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94" name="Text Box 57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95" name="Text Box 577"/>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96" name="Text Box 58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97" name="Text Box 58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98" name="Text Box 58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99" name="Text Box 58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00" name="Text Box 58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01" name="Text Box 58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02" name="Text Box 58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03" name="Text Box 59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04" name="Text Box 59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05" name="Text Box 59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06" name="Text Box 59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07" name="Text Box 59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08" name="Text Box 59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09" name="Text Box 60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10" name="Text Box 60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11" name="Text Box 60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12" name="Text Box 60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13" name="Text Box 61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14" name="Text Box 61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15" name="Text Box 61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16" name="Text Box 61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17" name="Text Box 61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18" name="Text Box 61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19" name="Text Box 61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20" name="Text Box 62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21" name="Text Box 62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22" name="Text Box 62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23" name="Text Box 625"/>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24" name="Text Box 62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25" name="Text Box 63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26" name="Text Box 64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27" name="Text Box 64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28" name="Text Box 651"/>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29" name="Text Box 652"/>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30" name="Text Box 654"/>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31" name="Text Box 65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32" name="Text Box 65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33" name="Text Box 65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34" name="Text Box 66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35" name="Text Box 66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36" name="Text Box 66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37" name="Text Box 66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38" name="Text Box 666"/>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39" name="Text Box 669"/>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40" name="Text Box 672"/>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41" name="Text Box 74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42" name="Text Box 74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43" name="Text Box 74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44" name="Text Box 74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45" name="Text Box 74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46" name="Text Box 74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47" name="Text Box 74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48" name="Text Box 75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49" name="Text Box 75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50" name="Text Box 75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51" name="Text Box 75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52" name="Text Box 75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53" name="Text Box 75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54" name="Text Box 76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55" name="Text Box 76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56" name="Text Box 76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57" name="Text Box 76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58" name="Text Box 77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59" name="Text Box 77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60" name="Text Box 77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61" name="Text Box 77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62" name="Text Box 77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63" name="Text Box 77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64" name="Text Box 77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65" name="Text Box 78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66" name="Text Box 78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67" name="Text Box 78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68" name="Text Box 785"/>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69" name="Text Box 78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70" name="Text Box 79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71" name="Text Box 794"/>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72" name="Text Box 79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73" name="Text Box 79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74" name="Text Box 79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75" name="Text Box 80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76" name="Text Box 80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77" name="Text Box 80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78" name="Text Box 80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79" name="Text Box 80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80" name="Text Box 80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81" name="Text Box 80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82" name="Text Box 81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83" name="Text Box 812"/>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84" name="Text Box 815"/>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85" name="Text Box 81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86" name="Text Box 83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87" name="Text Box 83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88" name="Text Box 83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89" name="Text Box 83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90" name="Text Box 841"/>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91" name="Text Box 842"/>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92" name="Text Box 844"/>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93" name="Text Box 84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94" name="Text Box 84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95" name="Text Box 84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96" name="Text Box 85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97" name="Text Box 85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98" name="Text Box 853"/>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99" name="Text Box 856"/>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00" name="Text Box 859"/>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01" name="Text Box 55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02" name="Text Box 55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03" name="Text Box 55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04" name="Text Box 55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05" name="Text Box 55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06" name="Text Box 56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07" name="Text Box 56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08" name="Text Box 56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09" name="Text Box 56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10" name="Text Box 56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11" name="Text Box 56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12" name="Text Box 56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13" name="Text Box 57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14" name="Text Box 57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15" name="Text Box 577"/>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16" name="Text Box 58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17" name="Text Box 58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18" name="Text Box 58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19" name="Text Box 58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20" name="Text Box 58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21" name="Text Box 58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22" name="Text Box 58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23" name="Text Box 59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24" name="Text Box 59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25" name="Text Box 59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26" name="Text Box 59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27" name="Text Box 59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28" name="Text Box 59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29" name="Text Box 60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30" name="Text Box 60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31" name="Text Box 60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32" name="Text Box 60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33" name="Text Box 61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34" name="Text Box 61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35" name="Text Box 61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36" name="Text Box 61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37" name="Text Box 61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38" name="Text Box 61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39" name="Text Box 61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40" name="Text Box 62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41" name="Text Box 62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42" name="Text Box 62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43" name="Text Box 625"/>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44" name="Text Box 62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45" name="Text Box 63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46" name="Text Box 64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47" name="Text Box 64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48" name="Text Box 651"/>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49" name="Text Box 652"/>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50" name="Text Box 654"/>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51" name="Text Box 65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52" name="Text Box 65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53" name="Text Box 65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54" name="Text Box 66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55" name="Text Box 66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56" name="Text Box 66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57" name="Text Box 66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58" name="Text Box 666"/>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59" name="Text Box 74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60" name="Text Box 74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61" name="Text Box 74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62" name="Text Box 74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63" name="Text Box 74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64" name="Text Box 74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65" name="Text Box 74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66" name="Text Box 75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67" name="Text Box 75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68" name="Text Box 75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69" name="Text Box 75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70" name="Text Box 76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71" name="Text Box 77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72" name="Text Box 77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73" name="Text Box 77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74" name="Text Box 78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75" name="Text Box 78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76" name="Text Box 79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77" name="Text Box 79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78" name="Text Box 80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79" name="Text Box 80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80" name="Text Box 80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81" name="Text Box 81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82" name="Text Box 83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83" name="Text Box 83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84" name="Text Box 842"/>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85" name="Text Box 84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86" name="Text Box 84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87" name="Text Box 85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719" name="Text Placeholder 1"/>
          <p:cNvSpPr txBox="1">
            <a:spLocks/>
          </p:cNvSpPr>
          <p:nvPr/>
        </p:nvSpPr>
        <p:spPr>
          <a:xfrm>
            <a:off x="546037" y="53625"/>
            <a:ext cx="9222498" cy="932723"/>
          </a:xfrm>
          <a:prstGeom prst="rect">
            <a:avLst/>
          </a:prstGeom>
        </p:spPr>
        <p:txBody>
          <a:bodyPr anchor="ctr"/>
          <a:lstStyle>
            <a:lvl1pPr marL="0" indent="0" algn="ctr" defTabSz="1219170" rtl="0" eaLnBrk="1" latinLnBrk="1" hangingPunct="1">
              <a:spcBef>
                <a:spcPct val="20000"/>
              </a:spcBef>
              <a:buFont typeface="Arial" pitchFamily="34" charset="0"/>
              <a:buNone/>
              <a:defRPr sz="4800" b="0" kern="1200" baseline="0">
                <a:solidFill>
                  <a:schemeClr val="tx1">
                    <a:lumMod val="75000"/>
                    <a:lumOff val="25000"/>
                  </a:schemeClr>
                </a:solidFill>
                <a:latin typeface="+mj-lt"/>
                <a:ea typeface="+mn-ea"/>
                <a:cs typeface="Arial" pitchFamily="34" charset="0"/>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a:lstStyle>
          <a:p>
            <a:pPr lvl="0" fontAlgn="auto">
              <a:spcAft>
                <a:spcPts val="0"/>
              </a:spcAft>
            </a:pPr>
            <a:r>
              <a:rPr lang="en-US" altLang="ko-KR" sz="1800" b="1" dirty="0">
                <a:solidFill>
                  <a:srgbClr val="0070C0"/>
                </a:solidFill>
                <a:latin typeface="Times New Roman" pitchFamily="18" charset="0"/>
                <a:cs typeface="Times New Roman" pitchFamily="18" charset="0"/>
              </a:rPr>
              <a:t>ABOUT EXECUTION OF THE TARIFF ESTIMATE FOR SERVICES OF ACCESS ROADS ACCORDING TO THE RESULTS OF THE 1ST HALF OF 2021 (SERVICE </a:t>
            </a:r>
            <a:r>
              <a:rPr lang="en-US" altLang="ko-KR" sz="1800" b="1" dirty="0" smtClean="0">
                <a:solidFill>
                  <a:srgbClr val="0070C0"/>
                </a:solidFill>
                <a:latin typeface="Times New Roman" pitchFamily="18" charset="0"/>
                <a:cs typeface="Times New Roman" pitchFamily="18" charset="0"/>
              </a:rPr>
              <a:t>2)</a:t>
            </a:r>
            <a:r>
              <a:rPr lang="ru-RU" altLang="ko-KR" sz="1800" b="1" dirty="0" smtClean="0">
                <a:solidFill>
                  <a:srgbClr val="0070C0"/>
                </a:solidFill>
                <a:latin typeface="Times New Roman" pitchFamily="18" charset="0"/>
                <a:cs typeface="Times New Roman" pitchFamily="18" charset="0"/>
              </a:rPr>
              <a:t> </a:t>
            </a:r>
            <a:r>
              <a:rPr kumimoji="0" lang="ru-RU" altLang="ko-KR" sz="1800" b="1" i="0" u="none" strike="noStrike" kern="1200" cap="none" spc="0" normalizeH="0" baseline="0" noProof="0" dirty="0" smtClean="0">
                <a:ln>
                  <a:noFill/>
                </a:ln>
                <a:solidFill>
                  <a:srgbClr val="0070C0"/>
                </a:solidFill>
                <a:effectLst/>
                <a:uLnTx/>
                <a:uFillTx/>
                <a:latin typeface="Times New Roman" pitchFamily="18" charset="0"/>
                <a:cs typeface="Times New Roman" pitchFamily="18" charset="0"/>
              </a:rPr>
              <a:t> </a:t>
            </a:r>
            <a:endParaRPr kumimoji="0" lang="ko-KR" altLang="en-US" sz="1800" b="1" i="0" u="none" strike="noStrike" kern="1200" cap="none" spc="0" normalizeH="0" baseline="0" noProof="0" dirty="0">
              <a:ln>
                <a:noFill/>
              </a:ln>
              <a:solidFill>
                <a:srgbClr val="0070C0"/>
              </a:solidFill>
              <a:effectLst/>
              <a:uLnTx/>
              <a:uFillTx/>
              <a:latin typeface="Times New Roman" pitchFamily="18" charset="0"/>
              <a:cs typeface="Times New Roman" pitchFamily="18" charset="0"/>
            </a:endParaRPr>
          </a:p>
        </p:txBody>
      </p:sp>
      <p:pic>
        <p:nvPicPr>
          <p:cNvPr id="720" name="Picture 9" descr="Логотип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88"/>
            <a:ext cx="546037" cy="74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1" name="Номер слайда 2"/>
          <p:cNvSpPr txBox="1">
            <a:spLocks/>
          </p:cNvSpPr>
          <p:nvPr/>
        </p:nvSpPr>
        <p:spPr>
          <a:xfrm>
            <a:off x="9408495" y="6309320"/>
            <a:ext cx="493254" cy="548679"/>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r>
              <a:rPr lang="ru-RU" sz="1100" dirty="0">
                <a:latin typeface="Times New Roman" pitchFamily="18" charset="0"/>
                <a:cs typeface="Times New Roman" pitchFamily="18" charset="0"/>
              </a:rPr>
              <a:t>6</a:t>
            </a:r>
            <a:endParaRPr lang="ru-RU" sz="1100" dirty="0">
              <a:latin typeface="Times New Roman" pitchFamily="18" charset="0"/>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711969656"/>
              </p:ext>
            </p:extLst>
          </p:nvPr>
        </p:nvGraphicFramePr>
        <p:xfrm>
          <a:off x="182470" y="1001138"/>
          <a:ext cx="9472651" cy="5582518"/>
        </p:xfrm>
        <a:graphic>
          <a:graphicData uri="http://schemas.openxmlformats.org/drawingml/2006/table">
            <a:tbl>
              <a:tblPr/>
              <a:tblGrid>
                <a:gridCol w="615011"/>
                <a:gridCol w="3534001"/>
                <a:gridCol w="1198603"/>
                <a:gridCol w="1429103"/>
                <a:gridCol w="1475203"/>
                <a:gridCol w="1220730"/>
              </a:tblGrid>
              <a:tr h="829420">
                <a:tc>
                  <a:txBody>
                    <a:bodyPr/>
                    <a:lstStyle/>
                    <a:p>
                      <a:pPr algn="ctr">
                        <a:spcAft>
                          <a:spcPts val="0"/>
                        </a:spcAft>
                      </a:pPr>
                      <a:r>
                        <a:rPr lang="ru-RU" sz="1400" b="1" i="0" u="none" strike="noStrike" spc="0" dirty="0">
                          <a:solidFill>
                            <a:schemeClr val="bg1"/>
                          </a:solidFill>
                          <a:effectLst/>
                          <a:latin typeface="Times New Roman" panose="02020603050405020304" pitchFamily="18" charset="0"/>
                          <a:ea typeface="Cambria" panose="02040503050406030204" pitchFamily="18" charset="0"/>
                          <a:cs typeface="Cambria" panose="02040503050406030204" pitchFamily="18" charset="0"/>
                        </a:rPr>
                        <a:t>№</a:t>
                      </a:r>
                      <a:endParaRPr lang="ru-RU" sz="1400" dirty="0">
                        <a:solidFill>
                          <a:schemeClr val="bg1"/>
                        </a:solidFill>
                        <a:effectLst/>
                        <a:latin typeface="Arial Unicode MS"/>
                        <a:ea typeface="Arial Unicode MS"/>
                        <a:cs typeface="Arial Unicode MS"/>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6699"/>
                    </a:solidFill>
                  </a:tcPr>
                </a:tc>
                <a:tc>
                  <a:txBody>
                    <a:bodyPr/>
                    <a:lstStyle/>
                    <a:p>
                      <a:pPr algn="ctr">
                        <a:spcAft>
                          <a:spcPts val="0"/>
                        </a:spcAft>
                      </a:pPr>
                      <a:r>
                        <a:rPr lang="en-US" sz="1400" b="1" dirty="0" smtClean="0">
                          <a:solidFill>
                            <a:schemeClr val="bg1"/>
                          </a:solidFill>
                          <a:effectLst/>
                          <a:latin typeface="Times New Roman" panose="02020603050405020304" pitchFamily="18" charset="0"/>
                          <a:ea typeface="+mn-ea"/>
                          <a:cs typeface="Arial Unicode MS"/>
                        </a:rPr>
                        <a:t>Name of indicators of the tariff estimate</a:t>
                      </a:r>
                      <a:endParaRPr lang="ru-RU" sz="1400" dirty="0">
                        <a:solidFill>
                          <a:schemeClr val="bg1"/>
                        </a:solidFill>
                        <a:effectLst/>
                        <a:latin typeface="Arial Unicode MS"/>
                        <a:ea typeface="Arial Unicode MS"/>
                        <a:cs typeface="Arial Unicode MS"/>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6699"/>
                    </a:solidFill>
                  </a:tcPr>
                </a:tc>
                <a:tc>
                  <a:txBody>
                    <a:bodyPr/>
                    <a:lstStyle/>
                    <a:p>
                      <a:pPr algn="ctr">
                        <a:spcAft>
                          <a:spcPts val="0"/>
                        </a:spcAft>
                      </a:pPr>
                      <a:r>
                        <a:rPr lang="en-US" sz="1400" b="1" dirty="0">
                          <a:solidFill>
                            <a:schemeClr val="bg1"/>
                          </a:solidFill>
                          <a:effectLst/>
                          <a:latin typeface="Times New Roman" panose="02020603050405020304" pitchFamily="18" charset="0"/>
                          <a:ea typeface="Arial Unicode MS"/>
                          <a:cs typeface="Arial Unicode MS"/>
                        </a:rPr>
                        <a:t>Units of </a:t>
                      </a:r>
                      <a:r>
                        <a:rPr lang="en-US" sz="1400" b="1" dirty="0" smtClean="0">
                          <a:solidFill>
                            <a:schemeClr val="bg1"/>
                          </a:solidFill>
                          <a:effectLst/>
                          <a:latin typeface="Times New Roman" panose="02020603050405020304" pitchFamily="18" charset="0"/>
                          <a:ea typeface="Arial Unicode MS"/>
                          <a:cs typeface="Arial Unicode MS"/>
                        </a:rPr>
                        <a:t>measurement</a:t>
                      </a:r>
                      <a:endParaRPr lang="ru-RU" sz="1400" dirty="0">
                        <a:solidFill>
                          <a:schemeClr val="bg1"/>
                        </a:solidFill>
                        <a:effectLst/>
                        <a:latin typeface="Arial Unicode MS"/>
                        <a:ea typeface="Arial Unicode MS"/>
                        <a:cs typeface="Arial Unicode MS"/>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6699"/>
                    </a:solidFill>
                  </a:tcPr>
                </a:tc>
                <a:tc>
                  <a:txBody>
                    <a:bodyPr/>
                    <a:lstStyle/>
                    <a:p>
                      <a:pPr marL="0" algn="ctr" defTabSz="914400" rtl="0" eaLnBrk="1" fontAlgn="ctr" latinLnBrk="0" hangingPunct="1"/>
                      <a:r>
                        <a:rPr lang="en-US" sz="1600" b="1" i="0" u="none" strike="noStrike" kern="1200" dirty="0" smtClean="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rPr>
                        <a:t>Approved for 2021</a:t>
                      </a:r>
                      <a:endParaRPr lang="ru-RU" sz="1600" b="1" i="0" u="none" strike="noStrike" kern="1200" dirty="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6699"/>
                    </a:solidFill>
                  </a:tcPr>
                </a:tc>
                <a:tc>
                  <a:txBody>
                    <a:bodyPr/>
                    <a:lstStyle/>
                    <a:p>
                      <a:pPr marL="0" algn="ctr" defTabSz="914400" rtl="0" eaLnBrk="1" fontAlgn="ctr" latinLnBrk="0" hangingPunct="1"/>
                      <a:r>
                        <a:rPr lang="en-US" sz="1600" b="1" i="0" u="none" strike="noStrike" kern="1200" dirty="0" smtClean="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rPr>
                        <a:t>Fact for 6 months</a:t>
                      </a:r>
                      <a:endParaRPr lang="ru-RU" sz="1600" b="1" i="0" u="none" strike="noStrike" kern="1200" dirty="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6699"/>
                    </a:solidFill>
                  </a:tcPr>
                </a:tc>
                <a:tc>
                  <a:txBody>
                    <a:bodyPr/>
                    <a:lstStyle/>
                    <a:p>
                      <a:pPr marL="0" algn="ctr" defTabSz="914400" rtl="0" eaLnBrk="1" fontAlgn="ctr" latinLnBrk="0" hangingPunct="1"/>
                      <a:r>
                        <a:rPr lang="en-US" sz="1600" b="1" i="0" u="none" strike="noStrike" kern="1200" dirty="0" smtClean="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rPr>
                        <a:t>Execution, (%)</a:t>
                      </a:r>
                      <a:endParaRPr lang="ru-RU" sz="1600" b="1" i="0" u="none" strike="noStrike" kern="1200" dirty="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6699"/>
                    </a:solidFill>
                  </a:tcPr>
                </a:tc>
              </a:tr>
              <a:tr h="590748">
                <a:tc>
                  <a:txBody>
                    <a:bodyPr/>
                    <a:lstStyle/>
                    <a:p>
                      <a:pPr algn="ctr" rtl="0" fontAlgn="ctr"/>
                      <a:r>
                        <a:rPr lang="en-US" sz="1400" b="1" i="0" u="none" strike="noStrike" dirty="0">
                          <a:solidFill>
                            <a:srgbClr val="000000"/>
                          </a:solidFill>
                          <a:effectLst/>
                          <a:latin typeface="Times New Roman"/>
                        </a:rPr>
                        <a:t>I</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en-US" sz="1400" b="1" i="0" u="none" strike="noStrike" dirty="0" smtClean="0">
                          <a:solidFill>
                            <a:srgbClr val="000000"/>
                          </a:solidFill>
                          <a:effectLst/>
                          <a:latin typeface="Times New Roman"/>
                        </a:rPr>
                        <a:t>The costs of producing goods and providing </a:t>
                      </a:r>
                    </a:p>
                    <a:p>
                      <a:pPr algn="l" rtl="0" fontAlgn="ctr"/>
                      <a:r>
                        <a:rPr lang="en-US" sz="1400" b="1" i="0" u="none" strike="noStrike" dirty="0" smtClean="0">
                          <a:solidFill>
                            <a:srgbClr val="000000"/>
                          </a:solidFill>
                          <a:effectLst/>
                          <a:latin typeface="Times New Roman"/>
                        </a:rPr>
                        <a:t>services, total, incl.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spcAft>
                          <a:spcPts val="0"/>
                        </a:spcAft>
                      </a:pPr>
                      <a:r>
                        <a:rPr lang="ru-RU" sz="1400" b="1" dirty="0" err="1" smtClean="0">
                          <a:solidFill>
                            <a:srgbClr val="000000"/>
                          </a:solidFill>
                          <a:effectLst/>
                          <a:latin typeface="Times New Roman" panose="02020603050405020304" pitchFamily="18" charset="0"/>
                          <a:ea typeface="+mn-ea"/>
                          <a:cs typeface="Arial Unicode MS"/>
                        </a:rPr>
                        <a:t>thousand</a:t>
                      </a:r>
                      <a:r>
                        <a:rPr lang="ru-RU" sz="1400" b="1" dirty="0" smtClean="0">
                          <a:solidFill>
                            <a:srgbClr val="000000"/>
                          </a:solidFill>
                          <a:effectLst/>
                          <a:latin typeface="Times New Roman" panose="02020603050405020304" pitchFamily="18" charset="0"/>
                          <a:ea typeface="+mn-ea"/>
                          <a:cs typeface="Arial Unicode MS"/>
                        </a:rPr>
                        <a:t> </a:t>
                      </a:r>
                    </a:p>
                    <a:p>
                      <a:pPr algn="ctr">
                        <a:spcAft>
                          <a:spcPts val="0"/>
                        </a:spcAft>
                      </a:pPr>
                      <a:r>
                        <a:rPr lang="ru-RU" sz="1400" b="1" dirty="0" err="1" smtClean="0">
                          <a:solidFill>
                            <a:srgbClr val="000000"/>
                          </a:solidFill>
                          <a:effectLst/>
                          <a:latin typeface="Times New Roman" panose="02020603050405020304" pitchFamily="18" charset="0"/>
                          <a:ea typeface="+mn-ea"/>
                          <a:cs typeface="Arial Unicode MS"/>
                        </a:rPr>
                        <a:t>tenge</a:t>
                      </a:r>
                      <a:endParaRPr lang="ru-RU" sz="1400" b="1" dirty="0">
                        <a:solidFill>
                          <a:srgbClr val="000000"/>
                        </a:solidFill>
                        <a:effectLst/>
                        <a:latin typeface="Arial Unicode MS"/>
                        <a:ea typeface="+mn-ea"/>
                        <a:cs typeface="Arial Unicode M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a:rPr>
                        <a:t>22 464,60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a:rPr>
                        <a:t>9 137,96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a:solidFill>
                            <a:srgbClr val="000000"/>
                          </a:solidFill>
                          <a:effectLst/>
                          <a:latin typeface="Times New Roman"/>
                        </a:rPr>
                        <a:t>41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76093">
                <a:tc>
                  <a:txBody>
                    <a:bodyPr/>
                    <a:lstStyle/>
                    <a:p>
                      <a:pPr algn="ctr" rtl="0" fontAlgn="ctr"/>
                      <a:r>
                        <a:rPr lang="ru-RU" sz="1400" b="0" i="0" u="none" strike="noStrike">
                          <a:solidFill>
                            <a:srgbClr val="000000"/>
                          </a:solidFill>
                          <a:effectLst/>
                          <a:latin typeface="Times New Roman"/>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en-US" sz="1400" b="0" dirty="0" smtClean="0">
                          <a:solidFill>
                            <a:srgbClr val="000000"/>
                          </a:solidFill>
                          <a:effectLst/>
                          <a:latin typeface="Times New Roman" panose="02020603050405020304" pitchFamily="18" charset="0"/>
                          <a:ea typeface="+mn-ea"/>
                          <a:cs typeface="Arial Unicode MS"/>
                        </a:rPr>
                        <a:t>Material costs, total, </a:t>
                      </a:r>
                      <a:r>
                        <a:rPr lang="en-US" sz="1400" b="0" dirty="0" err="1" smtClean="0">
                          <a:solidFill>
                            <a:srgbClr val="000000"/>
                          </a:solidFill>
                          <a:effectLst/>
                          <a:latin typeface="Times New Roman" panose="02020603050405020304" pitchFamily="18" charset="0"/>
                          <a:ea typeface="+mn-ea"/>
                          <a:cs typeface="Arial Unicode MS"/>
                        </a:rPr>
                        <a:t>incl</a:t>
                      </a:r>
                      <a:r>
                        <a:rPr lang="ru-RU" sz="1400" b="0" dirty="0" smtClean="0">
                          <a:solidFill>
                            <a:srgbClr val="000000"/>
                          </a:solidFill>
                          <a:effectLst/>
                          <a:latin typeface="Times New Roman" panose="02020603050405020304" pitchFamily="18" charset="0"/>
                          <a:ea typeface="+mn-ea"/>
                          <a:cs typeface="Arial Unicode MS"/>
                        </a:rPr>
                        <a:t>.</a:t>
                      </a:r>
                      <a:endParaRPr lang="ru-RU" sz="1400" b="0" i="0" u="none" strike="noStrike" dirty="0">
                        <a:solidFill>
                          <a:srgbClr val="000000"/>
                        </a:solidFill>
                        <a:effectLst/>
                        <a:latin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8 384,00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1 681,86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20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18268">
                <a:tc>
                  <a:txBody>
                    <a:bodyPr/>
                    <a:lstStyle/>
                    <a:p>
                      <a:pPr algn="ctr" rtl="0" fontAlgn="ctr"/>
                      <a:r>
                        <a:rPr lang="ru-RU" sz="1400" b="0" i="0" u="none" strike="noStrike">
                          <a:solidFill>
                            <a:srgbClr val="000000"/>
                          </a:solidFill>
                          <a:effectLst/>
                          <a:latin typeface="Times New Roman"/>
                        </a:rPr>
                        <a:t>1.1.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ctr"/>
                      <a:r>
                        <a:rPr lang="en-US" sz="1400" u="none" strike="noStrike" dirty="0" smtClean="0">
                          <a:effectLst/>
                          <a:latin typeface="Times New Roman" pitchFamily="18" charset="0"/>
                          <a:cs typeface="Times New Roman" pitchFamily="18" charset="0"/>
                        </a:rPr>
                        <a:t>materials</a:t>
                      </a:r>
                      <a:endParaRPr lang="ru-RU" sz="1400" b="0" i="0" u="none" strike="noStrike" dirty="0">
                        <a:effectLst/>
                        <a:latin typeface="Times New Roman" panose="02020603050405020304" pitchFamily="18" charset="0"/>
                        <a:cs typeface="Times New Roman"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8 384,00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1 681,86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20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76093">
                <a:tc>
                  <a:txBody>
                    <a:bodyPr/>
                    <a:lstStyle/>
                    <a:p>
                      <a:pPr algn="ctr" rtl="0" fontAlgn="ctr"/>
                      <a:r>
                        <a:rPr lang="ru-RU" sz="1400" b="0" i="0" u="none" strike="noStrike">
                          <a:solidFill>
                            <a:srgbClr val="000000"/>
                          </a:solidFill>
                          <a:effectLst/>
                          <a:latin typeface="Times New Roman"/>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l" defTabSz="1219170" rtl="0" eaLnBrk="1" fontAlgn="ctr" latinLnBrk="1" hangingPunct="1">
                        <a:lnSpc>
                          <a:spcPct val="100000"/>
                        </a:lnSpc>
                        <a:spcBef>
                          <a:spcPts val="0"/>
                        </a:spcBef>
                        <a:spcAft>
                          <a:spcPts val="0"/>
                        </a:spcAft>
                        <a:buClrTx/>
                        <a:buSzTx/>
                        <a:buFontTx/>
                        <a:buNone/>
                        <a:tabLst/>
                        <a:defRPr/>
                      </a:pPr>
                      <a:r>
                        <a:rPr lang="en-US" sz="1400" u="none" strike="noStrike" dirty="0" smtClean="0">
                          <a:effectLst/>
                          <a:latin typeface="Times New Roman" pitchFamily="18" charset="0"/>
                          <a:cs typeface="Times New Roman" pitchFamily="18" charset="0"/>
                        </a:rPr>
                        <a:t>Labor costs, total, incl.</a:t>
                      </a:r>
                      <a:r>
                        <a:rPr lang="ru-RU" sz="1400" b="0" i="0" u="none" strike="noStrike" dirty="0" smtClean="0">
                          <a:solidFill>
                            <a:srgbClr val="000000"/>
                          </a:solidFill>
                          <a:effectLst/>
                          <a:latin typeface="Times New Roman"/>
                        </a:rPr>
                        <a:t>:</a:t>
                      </a:r>
                      <a:endParaRPr lang="ru-RU" sz="1400" b="0" i="0" u="none" strike="noStrike" dirty="0">
                        <a:solidFill>
                          <a:srgbClr val="000000"/>
                        </a:solidFill>
                        <a:effectLst/>
                        <a:latin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8 264,61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4 324,68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52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18268">
                <a:tc>
                  <a:txBody>
                    <a:bodyPr/>
                    <a:lstStyle/>
                    <a:p>
                      <a:pPr algn="ctr" rtl="0" fontAlgn="ctr"/>
                      <a:r>
                        <a:rPr lang="ru-RU" sz="1400" b="0" i="0" u="none" strike="noStrike">
                          <a:solidFill>
                            <a:srgbClr val="000000"/>
                          </a:solidFill>
                          <a:effectLst/>
                          <a:latin typeface="Times New Roman"/>
                        </a:rPr>
                        <a:t>2.1.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ctr"/>
                      <a:r>
                        <a:rPr lang="en-US" sz="1400" u="none" strike="noStrike" dirty="0" smtClean="0">
                          <a:effectLst/>
                          <a:latin typeface="Times New Roman" pitchFamily="18" charset="0"/>
                          <a:cs typeface="Times New Roman" pitchFamily="18" charset="0"/>
                        </a:rPr>
                        <a:t>salary</a:t>
                      </a:r>
                      <a:endParaRPr lang="ru-RU" sz="1400" b="0" i="0" u="none" strike="noStrike" dirty="0">
                        <a:effectLst/>
                        <a:latin typeface="Times New Roman" panose="02020603050405020304" pitchFamily="18" charset="0"/>
                        <a:cs typeface="Times New Roman"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7 278,08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3 486,01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48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18268">
                <a:tc>
                  <a:txBody>
                    <a:bodyPr/>
                    <a:lstStyle/>
                    <a:p>
                      <a:pPr algn="ctr" rtl="0" fontAlgn="ctr"/>
                      <a:r>
                        <a:rPr lang="ru-RU" sz="1400" b="0" i="0" u="none" strike="noStrike">
                          <a:solidFill>
                            <a:srgbClr val="000000"/>
                          </a:solidFill>
                          <a:effectLst/>
                          <a:latin typeface="Times New Roman"/>
                        </a:rPr>
                        <a:t>2.2.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ctr"/>
                      <a:r>
                        <a:rPr lang="en-US" sz="1400" u="none" strike="noStrike" dirty="0" smtClean="0">
                          <a:effectLst/>
                          <a:latin typeface="Times New Roman" pitchFamily="18" charset="0"/>
                          <a:cs typeface="Times New Roman" pitchFamily="18" charset="0"/>
                        </a:rPr>
                        <a:t>social tax </a:t>
                      </a:r>
                      <a:endParaRPr lang="ru-RU" sz="1400" b="0" i="0" u="none" strike="noStrike" dirty="0">
                        <a:effectLst/>
                        <a:latin typeface="Times New Roman" panose="02020603050405020304" pitchFamily="18" charset="0"/>
                        <a:cs typeface="Times New Roman"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893,12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807,43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90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18268">
                <a:tc>
                  <a:txBody>
                    <a:bodyPr/>
                    <a:lstStyle/>
                    <a:p>
                      <a:pPr algn="ctr" rtl="0" fontAlgn="ctr"/>
                      <a:r>
                        <a:rPr lang="ru-RU" sz="1400" b="0" i="0" u="none" strike="noStrike">
                          <a:solidFill>
                            <a:srgbClr val="000000"/>
                          </a:solidFill>
                          <a:effectLst/>
                          <a:latin typeface="Times New Roman"/>
                        </a:rPr>
                        <a:t>2.3.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en-US" sz="1400" b="0" i="0" u="none" strike="noStrike" dirty="0" smtClean="0">
                          <a:solidFill>
                            <a:srgbClr val="000000"/>
                          </a:solidFill>
                          <a:effectLst/>
                          <a:latin typeface="Times New Roman"/>
                        </a:rPr>
                        <a:t>Compulsory social health insurance</a:t>
                      </a:r>
                      <a:endParaRPr lang="ru-RU" sz="1400" b="0" i="0" u="none" strike="noStrike" dirty="0">
                        <a:solidFill>
                          <a:srgbClr val="000000"/>
                        </a:solidFill>
                        <a:effectLst/>
                        <a:latin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93,41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31,25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33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429309">
                <a:tc>
                  <a:txBody>
                    <a:bodyPr/>
                    <a:lstStyle/>
                    <a:p>
                      <a:pPr algn="ctr" rtl="0" fontAlgn="ctr"/>
                      <a:r>
                        <a:rPr lang="ru-RU" sz="1400" b="0" i="0" u="none" strike="noStrike">
                          <a:solidFill>
                            <a:srgbClr val="000000"/>
                          </a:solidFill>
                          <a:effectLst/>
                          <a:latin typeface="Times New Roman"/>
                        </a:rPr>
                        <a:t>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ctr"/>
                      <a:r>
                        <a:rPr lang="en-US" sz="1400" u="none" strike="noStrike" dirty="0" smtClean="0">
                          <a:effectLst/>
                          <a:latin typeface="Times New Roman" pitchFamily="18" charset="0"/>
                          <a:cs typeface="Times New Roman" pitchFamily="18" charset="0"/>
                        </a:rPr>
                        <a:t>Depreciation of fixed and intangible assets</a:t>
                      </a:r>
                      <a:endParaRPr lang="ru-RU" sz="1400" b="0" i="0" u="none" strike="noStrike" dirty="0">
                        <a:effectLst/>
                        <a:latin typeface="Times New Roman" panose="02020603050405020304" pitchFamily="18" charset="0"/>
                        <a:cs typeface="Times New Roman"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5 797,03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3 131,42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54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76093">
                <a:tc>
                  <a:txBody>
                    <a:bodyPr/>
                    <a:lstStyle/>
                    <a:p>
                      <a:pPr algn="ctr" rtl="0" fontAlgn="ctr"/>
                      <a:r>
                        <a:rPr lang="ru-RU" sz="1400" b="0" i="0" u="none" strike="noStrike">
                          <a:solidFill>
                            <a:srgbClr val="000000"/>
                          </a:solidFill>
                          <a:effectLst/>
                          <a:latin typeface="Times New Roman"/>
                        </a:rPr>
                        <a:t>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ctr"/>
                      <a:r>
                        <a:rPr lang="en-US" sz="1400" u="none" strike="noStrike" dirty="0" smtClean="0">
                          <a:effectLst/>
                          <a:latin typeface="Times New Roman" pitchFamily="18" charset="0"/>
                          <a:cs typeface="Times New Roman" pitchFamily="18" charset="0"/>
                        </a:rPr>
                        <a:t>Other costs (medical services)</a:t>
                      </a:r>
                      <a:endParaRPr lang="ru-RU" sz="1400" b="0" i="0" u="none" strike="noStrike" dirty="0">
                        <a:effectLst/>
                        <a:latin typeface="Times New Roman" panose="02020603050405020304" pitchFamily="18" charset="0"/>
                        <a:cs typeface="Times New Roman"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19,32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18268">
                <a:tc>
                  <a:txBody>
                    <a:bodyPr/>
                    <a:lstStyle/>
                    <a:p>
                      <a:pPr algn="ctr" rtl="0" fontAlgn="ctr"/>
                      <a:r>
                        <a:rPr lang="en-US" sz="1400" b="1" i="0" u="none" strike="noStrike" dirty="0">
                          <a:solidFill>
                            <a:srgbClr val="000000"/>
                          </a:solidFill>
                          <a:effectLst/>
                          <a:latin typeface="Times New Roman"/>
                        </a:rPr>
                        <a:t>II</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ctr"/>
                      <a:r>
                        <a:rPr lang="en-US" sz="1400" b="1" u="none" strike="noStrike" dirty="0" smtClean="0">
                          <a:effectLst/>
                          <a:latin typeface="Times New Roman" pitchFamily="18" charset="0"/>
                          <a:cs typeface="Times New Roman" pitchFamily="18" charset="0"/>
                        </a:rPr>
                        <a:t>Period expenses, total (taxes)</a:t>
                      </a:r>
                      <a:endParaRPr lang="ru-RU" sz="1400" b="1" i="0" u="none" strike="noStrike" dirty="0">
                        <a:effectLst/>
                        <a:latin typeface="Times New Roman" panose="02020603050405020304" pitchFamily="18" charset="0"/>
                        <a:cs typeface="Times New Roman"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a:rPr>
                        <a:t>2 230,54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a:rPr>
                        <a:t>1 273,69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a:solidFill>
                            <a:srgbClr val="000000"/>
                          </a:solidFill>
                          <a:effectLst/>
                          <a:latin typeface="Times New Roman"/>
                        </a:rPr>
                        <a:t>57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18268">
                <a:tc>
                  <a:txBody>
                    <a:bodyPr/>
                    <a:lstStyle/>
                    <a:p>
                      <a:pPr algn="ctr" rtl="0" fontAlgn="ctr"/>
                      <a:r>
                        <a:rPr lang="en-US" sz="1400" b="1" i="0" u="none" strike="noStrike">
                          <a:solidFill>
                            <a:srgbClr val="000000"/>
                          </a:solidFill>
                          <a:effectLst/>
                          <a:latin typeface="Times New Roman"/>
                        </a:rPr>
                        <a:t>III</a:t>
                      </a:r>
                    </a:p>
                  </a:txBody>
                  <a:tcPr marL="0" marR="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ctr"/>
                      <a:r>
                        <a:rPr lang="en-US" sz="1400" b="1" u="none" strike="noStrike" dirty="0" smtClean="0">
                          <a:effectLst/>
                          <a:latin typeface="Times New Roman" pitchFamily="18" charset="0"/>
                          <a:cs typeface="Times New Roman" pitchFamily="18" charset="0"/>
                        </a:rPr>
                        <a:t>Total costs</a:t>
                      </a:r>
                      <a:endParaRPr lang="ru-RU" sz="1400" b="1" i="0" u="none" strike="noStrike" dirty="0">
                        <a:effectLst/>
                        <a:latin typeface="Times New Roman" panose="02020603050405020304" pitchFamily="18" charset="0"/>
                        <a:cs typeface="Times New Roman" pitchFamily="18" charset="0"/>
                      </a:endParaRPr>
                    </a:p>
                  </a:txBody>
                  <a:tcPr marL="0" marR="0" marT="0" marB="0" anchor="ctr">
                    <a:lnL>
                      <a:noFill/>
                    </a:lnL>
                    <a:lnR>
                      <a:noFill/>
                    </a:lnR>
                    <a:lnT w="12700" cap="flat" cmpd="sng" algn="ctr">
                      <a:solidFill>
                        <a:srgbClr val="FFFFFF"/>
                      </a:solidFill>
                      <a:prstDash val="solid"/>
                      <a:round/>
                      <a:headEnd type="none" w="med" len="med"/>
                      <a:tailEnd type="none" w="med" len="med"/>
                    </a:lnT>
                    <a:lnB>
                      <a:noFill/>
                    </a:lnB>
                  </a:tcPr>
                </a:tc>
                <a:tc>
                  <a:txBody>
                    <a:bodyPr/>
                    <a:lstStyle/>
                    <a:p>
                      <a:pPr algn="ctr" rtl="0" fontAlgn="ctr"/>
                      <a:r>
                        <a:rPr lang="ru-RU" sz="1400" b="1" i="0" u="none" strike="noStrike" dirty="0">
                          <a:solidFill>
                            <a:srgbClr val="000000"/>
                          </a:solidFill>
                          <a:effectLst/>
                          <a:latin typeface="Times New Roman"/>
                        </a:rPr>
                        <a:t> -"-</a:t>
                      </a: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a:rPr>
                        <a:t>24 695,14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a:rPr>
                        <a:t>10 411,65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a:rPr>
                        <a:t>42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18268">
                <a:tc>
                  <a:txBody>
                    <a:bodyPr/>
                    <a:lstStyle/>
                    <a:p>
                      <a:pPr algn="ctr" rtl="0" fontAlgn="ctr"/>
                      <a:r>
                        <a:rPr lang="en-US" sz="1400" b="1" i="0" u="none" strike="noStrike">
                          <a:solidFill>
                            <a:srgbClr val="000000"/>
                          </a:solidFill>
                          <a:effectLst/>
                          <a:latin typeface="Times New Roman"/>
                        </a:rPr>
                        <a:t>IY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en-US" sz="1400" b="1" i="0" u="none" strike="noStrike" dirty="0" smtClean="0">
                          <a:solidFill>
                            <a:srgbClr val="000000"/>
                          </a:solidFill>
                          <a:effectLst/>
                          <a:latin typeface="Times New Roman"/>
                        </a:rPr>
                        <a:t>Profit</a:t>
                      </a:r>
                      <a:endParaRPr lang="ru-RU" sz="1400" b="1" i="0" u="none" strike="noStrike" dirty="0">
                        <a:solidFill>
                          <a:srgbClr val="000000"/>
                        </a:solidFill>
                        <a:effectLst/>
                        <a:latin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a:solidFill>
                            <a:srgbClr val="000000"/>
                          </a:solidFill>
                          <a:effectLst/>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a:rPr>
                        <a:t>2 506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a:rPr>
                        <a:t>3 205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a:rPr>
                        <a:t>128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18268">
                <a:tc>
                  <a:txBody>
                    <a:bodyPr/>
                    <a:lstStyle/>
                    <a:p>
                      <a:pPr algn="ctr" rtl="0" fontAlgn="ctr"/>
                      <a:r>
                        <a:rPr lang="en-US" sz="1400" b="1" i="0" u="none" strike="noStrike">
                          <a:solidFill>
                            <a:srgbClr val="000000"/>
                          </a:solidFill>
                          <a:effectLst/>
                          <a:latin typeface="Times New Roman"/>
                        </a:rPr>
                        <a:t>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en-US" sz="1400" b="1" i="0" u="none" strike="noStrike" dirty="0" smtClean="0">
                          <a:solidFill>
                            <a:srgbClr val="000000"/>
                          </a:solidFill>
                          <a:effectLst/>
                          <a:latin typeface="Times New Roman"/>
                        </a:rPr>
                        <a:t>Total</a:t>
                      </a:r>
                      <a:r>
                        <a:rPr lang="en-US" sz="1400" b="1" i="0" u="none" strike="noStrike" baseline="0" dirty="0" smtClean="0">
                          <a:solidFill>
                            <a:srgbClr val="000000"/>
                          </a:solidFill>
                          <a:effectLst/>
                          <a:latin typeface="Times New Roman"/>
                        </a:rPr>
                        <a:t> income</a:t>
                      </a:r>
                      <a:endParaRPr lang="ru-RU" sz="1400" b="1" i="0" u="none" strike="noStrike" dirty="0">
                        <a:solidFill>
                          <a:srgbClr val="000000"/>
                        </a:solidFill>
                        <a:effectLst/>
                        <a:latin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a:solidFill>
                            <a:srgbClr val="000000"/>
                          </a:solidFill>
                          <a:effectLst/>
                          <a:latin typeface="Times New Roman"/>
                        </a:rPr>
                        <a:t>27 202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a:rPr>
                        <a:t>13 617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a:rPr>
                        <a:t>50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429309">
                <a:tc>
                  <a:txBody>
                    <a:bodyPr/>
                    <a:lstStyle/>
                    <a:p>
                      <a:pPr algn="ctr" rtl="0" fontAlgn="ctr"/>
                      <a:r>
                        <a:rPr lang="en-US" sz="1400" b="1" i="0" u="none" strike="noStrike">
                          <a:solidFill>
                            <a:srgbClr val="000000"/>
                          </a:solidFill>
                          <a:effectLst/>
                          <a:latin typeface="Times New Roman"/>
                        </a:rPr>
                        <a:t>YI</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en-US" sz="1400" b="1" i="0" u="none" strike="noStrike" dirty="0" smtClean="0">
                          <a:solidFill>
                            <a:srgbClr val="000000"/>
                          </a:solidFill>
                          <a:effectLst/>
                          <a:latin typeface="Times New Roman"/>
                        </a:rPr>
                        <a:t>The volume of services</a:t>
                      </a:r>
                      <a:r>
                        <a:rPr lang="en-US" sz="1400" b="1" i="0" u="none" strike="noStrike" baseline="0" dirty="0" smtClean="0">
                          <a:solidFill>
                            <a:srgbClr val="000000"/>
                          </a:solidFill>
                          <a:effectLst/>
                          <a:latin typeface="Times New Roman"/>
                        </a:rPr>
                        <a:t> provided</a:t>
                      </a:r>
                      <a:r>
                        <a:rPr lang="ru-RU" sz="1400" b="1" i="0" u="none" strike="noStrike" dirty="0" smtClean="0">
                          <a:solidFill>
                            <a:srgbClr val="000000"/>
                          </a:solidFill>
                          <a:effectLst/>
                          <a:latin typeface="Times New Roman"/>
                        </a:rPr>
                        <a:t> </a:t>
                      </a:r>
                      <a:endParaRPr lang="ru-RU" sz="1400" b="1" i="0" u="none" strike="noStrike" dirty="0">
                        <a:solidFill>
                          <a:srgbClr val="000000"/>
                        </a:solidFill>
                        <a:effectLst/>
                        <a:latin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spcAft>
                          <a:spcPts val="0"/>
                        </a:spcAft>
                      </a:pPr>
                      <a:r>
                        <a:rPr lang="en-US" sz="1400" b="1" i="0" u="none" strike="noStrike" spc="0" dirty="0" smtClean="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w</a:t>
                      </a:r>
                      <a:r>
                        <a:rPr lang="ru-RU" sz="1400" b="1" i="0" u="none" strike="noStrike" spc="0" dirty="0" err="1" smtClean="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agon</a:t>
                      </a:r>
                      <a:r>
                        <a:rPr lang="en-US" sz="1400" b="1" i="0" u="none" strike="noStrike" spc="0" dirty="0" smtClean="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a:t>
                      </a:r>
                      <a:r>
                        <a:rPr lang="ru-RU" sz="1400" b="1" i="0" u="none" strike="noStrike" spc="0" dirty="0" err="1" smtClean="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km</a:t>
                      </a:r>
                      <a:endParaRPr lang="ru-RU" sz="1400" b="1" dirty="0">
                        <a:solidFill>
                          <a:srgbClr val="000000"/>
                        </a:solidFill>
                        <a:effectLst/>
                        <a:latin typeface="Arial Unicode MS"/>
                        <a:ea typeface="Arial Unicode MS"/>
                        <a:cs typeface="Arial Unicode MS"/>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a:solidFill>
                            <a:srgbClr val="000000"/>
                          </a:solidFill>
                          <a:effectLst/>
                          <a:latin typeface="Times New Roman"/>
                        </a:rPr>
                        <a:t>549 647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a:rPr>
                        <a:t>275 145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a:rPr>
                        <a:t>50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r>
              <a:tr h="429309">
                <a:tc>
                  <a:txBody>
                    <a:bodyPr/>
                    <a:lstStyle/>
                    <a:p>
                      <a:pPr algn="ctr" rtl="0" fontAlgn="ctr"/>
                      <a:r>
                        <a:rPr lang="en-US" sz="1400" b="1" i="0" u="none" strike="noStrike">
                          <a:solidFill>
                            <a:srgbClr val="000000"/>
                          </a:solidFill>
                          <a:effectLst/>
                          <a:latin typeface="Times New Roman"/>
                        </a:rPr>
                        <a:t>YII</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en-US" sz="1400" b="1" i="0" u="none" strike="noStrike" dirty="0" smtClean="0">
                          <a:solidFill>
                            <a:srgbClr val="000000"/>
                          </a:solidFill>
                          <a:effectLst/>
                          <a:latin typeface="Times New Roman"/>
                        </a:rPr>
                        <a:t>Tariff</a:t>
                      </a:r>
                      <a:r>
                        <a:rPr lang="ru-RU" sz="1400" b="1" i="0" u="none" strike="noStrike" dirty="0" smtClean="0">
                          <a:solidFill>
                            <a:srgbClr val="000000"/>
                          </a:solidFill>
                          <a:effectLst/>
                          <a:latin typeface="Times New Roman"/>
                        </a:rPr>
                        <a:t> </a:t>
                      </a:r>
                      <a:endParaRPr lang="ru-RU" sz="1400" b="1" i="0" u="none" strike="noStrike" dirty="0">
                        <a:solidFill>
                          <a:srgbClr val="000000"/>
                        </a:solidFill>
                        <a:effectLst/>
                        <a:latin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spcAft>
                          <a:spcPts val="0"/>
                        </a:spcAft>
                      </a:pPr>
                      <a:r>
                        <a:rPr lang="ru-RU" sz="1400" b="1" i="0" u="none" strike="noStrike" spc="0" dirty="0" err="1" smtClean="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tenge</a:t>
                      </a:r>
                      <a:r>
                        <a:rPr lang="ru-RU" sz="1400" b="1" i="0" u="none" strike="noStrike" spc="0" dirty="0" smtClean="0">
                          <a:solidFill>
                            <a:srgbClr val="000000"/>
                          </a:solidFill>
                          <a:effectLst/>
                          <a:latin typeface="Arial Unicode MS"/>
                          <a:ea typeface="Cambria" panose="02040503050406030204" pitchFamily="18" charset="0"/>
                          <a:cs typeface="Cambria" panose="02040503050406030204" pitchFamily="18" charset="0"/>
                        </a:rPr>
                        <a:t>/</a:t>
                      </a:r>
                      <a:endParaRPr lang="en-US" sz="1400" b="1" i="0" u="none" strike="noStrike" spc="0" dirty="0" smtClean="0">
                        <a:solidFill>
                          <a:srgbClr val="000000"/>
                        </a:solidFill>
                        <a:effectLst/>
                        <a:latin typeface="Arial Unicode MS"/>
                        <a:ea typeface="Cambria" panose="02040503050406030204" pitchFamily="18" charset="0"/>
                        <a:cs typeface="Cambria" panose="02040503050406030204" pitchFamily="18" charset="0"/>
                      </a:endParaRPr>
                    </a:p>
                    <a:p>
                      <a:pPr algn="ctr">
                        <a:spcAft>
                          <a:spcPts val="0"/>
                        </a:spcAft>
                      </a:pPr>
                      <a:r>
                        <a:rPr lang="en-US" sz="1400" b="1" i="0" u="none" strike="noStrike" spc="0" dirty="0" smtClean="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wagon-km</a:t>
                      </a:r>
                      <a:endParaRPr lang="ru-RU" sz="1400" b="1" i="0" u="none" strike="noStrike" spc="0" dirty="0" smtClean="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a:solidFill>
                            <a:srgbClr val="000000"/>
                          </a:solidFill>
                          <a:effectLst/>
                          <a:latin typeface="Times New Roman"/>
                        </a:rPr>
                        <a:t>49,49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a:rPr>
                        <a:t>49,49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ru-RU" sz="1400" b="1" i="0" u="none" strike="noStrike" dirty="0">
                          <a:solidFill>
                            <a:srgbClr val="000000"/>
                          </a:solidFill>
                          <a:effectLst/>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82425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a:xfrm>
            <a:off x="273018" y="135014"/>
            <a:ext cx="9632985" cy="1077996"/>
          </a:xfrm>
          <a:prstGeom prst="rect">
            <a:avLst/>
          </a:prstGeom>
        </p:spPr>
        <p:txBody>
          <a:bodyPr anchor="ctr"/>
          <a:lstStyle>
            <a:lvl1pPr marL="0" indent="0" algn="ctr" defTabSz="1219170" rtl="0" eaLnBrk="1" latinLnBrk="1" hangingPunct="1">
              <a:spcBef>
                <a:spcPct val="20000"/>
              </a:spcBef>
              <a:buFont typeface="Arial" pitchFamily="34" charset="0"/>
              <a:buNone/>
              <a:defRPr sz="4800" b="0" kern="1200" baseline="0">
                <a:solidFill>
                  <a:schemeClr val="tx1">
                    <a:lumMod val="75000"/>
                    <a:lumOff val="25000"/>
                  </a:schemeClr>
                </a:solidFill>
                <a:latin typeface="+mj-lt"/>
                <a:ea typeface="+mn-ea"/>
                <a:cs typeface="Arial" pitchFamily="34" charset="0"/>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a:lstStyle>
          <a:p>
            <a:pPr lvl="0" fontAlgn="auto">
              <a:spcAft>
                <a:spcPts val="0"/>
              </a:spcAft>
            </a:pPr>
            <a:r>
              <a:rPr lang="en-US" altLang="ko-KR" sz="1800" b="1" dirty="0">
                <a:solidFill>
                  <a:srgbClr val="0070C0"/>
                </a:solidFill>
                <a:latin typeface="Times New Roman" pitchFamily="18" charset="0"/>
                <a:cs typeface="Times New Roman" pitchFamily="18" charset="0"/>
              </a:rPr>
              <a:t>IMPLEMENTATION OF THE INVESTMENT PROGRAM</a:t>
            </a:r>
          </a:p>
          <a:p>
            <a:pPr lvl="0" fontAlgn="auto">
              <a:spcAft>
                <a:spcPts val="0"/>
              </a:spcAft>
            </a:pPr>
            <a:r>
              <a:rPr lang="en-US" altLang="ko-KR" sz="1800" b="1" dirty="0">
                <a:solidFill>
                  <a:srgbClr val="0070C0"/>
                </a:solidFill>
                <a:latin typeface="Times New Roman" pitchFamily="18" charset="0"/>
                <a:cs typeface="Times New Roman" pitchFamily="18" charset="0"/>
              </a:rPr>
              <a:t>FOR THE SERVICES OF ACCESS ROADS BY THE RESULTS </a:t>
            </a:r>
            <a:r>
              <a:rPr lang="en-US" altLang="ko-KR" sz="1800" b="1" dirty="0" smtClean="0">
                <a:solidFill>
                  <a:srgbClr val="0070C0"/>
                </a:solidFill>
                <a:latin typeface="Times New Roman" pitchFamily="18" charset="0"/>
                <a:cs typeface="Times New Roman" pitchFamily="18" charset="0"/>
              </a:rPr>
              <a:t>OF THE </a:t>
            </a:r>
            <a:r>
              <a:rPr lang="en-US" altLang="ko-KR" sz="1800" b="1" dirty="0">
                <a:solidFill>
                  <a:srgbClr val="0070C0"/>
                </a:solidFill>
                <a:latin typeface="Times New Roman" pitchFamily="18" charset="0"/>
                <a:cs typeface="Times New Roman" pitchFamily="18" charset="0"/>
              </a:rPr>
              <a:t>1ST HALF OF 2021  </a:t>
            </a:r>
            <a:endParaRPr lang="ru-RU" altLang="ko-KR" sz="1800" b="1" dirty="0">
              <a:solidFill>
                <a:srgbClr val="0070C0"/>
              </a:solidFill>
              <a:latin typeface="Times New Roman" pitchFamily="18" charset="0"/>
              <a:cs typeface="Times New Roman" pitchFamily="18" charset="0"/>
            </a:endParaRPr>
          </a:p>
        </p:txBody>
      </p:sp>
      <p:sp>
        <p:nvSpPr>
          <p:cNvPr id="8" name="Номер слайда 2"/>
          <p:cNvSpPr txBox="1">
            <a:spLocks/>
          </p:cNvSpPr>
          <p:nvPr/>
        </p:nvSpPr>
        <p:spPr>
          <a:xfrm>
            <a:off x="9472612" y="6174308"/>
            <a:ext cx="433388" cy="691391"/>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endParaRPr lang="ru-RU" sz="1600" dirty="0">
              <a:latin typeface="Times New Roman" pitchFamily="18" charset="0"/>
              <a:cs typeface="Times New Roman" pitchFamily="18" charset="0"/>
            </a:endParaRPr>
          </a:p>
        </p:txBody>
      </p:sp>
      <p:pic>
        <p:nvPicPr>
          <p:cNvPr id="10" name="Picture 9" descr="Логотип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88"/>
            <a:ext cx="546037" cy="74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Номер слайда 2"/>
          <p:cNvSpPr txBox="1">
            <a:spLocks/>
          </p:cNvSpPr>
          <p:nvPr/>
        </p:nvSpPr>
        <p:spPr>
          <a:xfrm>
            <a:off x="9408495" y="6309320"/>
            <a:ext cx="493254" cy="548679"/>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r>
              <a:rPr lang="ru-RU" sz="1100" dirty="0">
                <a:latin typeface="Times New Roman" pitchFamily="18" charset="0"/>
                <a:cs typeface="Times New Roman" pitchFamily="18" charset="0"/>
              </a:rPr>
              <a:t>7</a:t>
            </a:r>
            <a:endParaRPr lang="ru-RU" sz="1100" dirty="0">
              <a:latin typeface="Times New Roman" pitchFamily="18" charset="0"/>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783822287"/>
              </p:ext>
            </p:extLst>
          </p:nvPr>
        </p:nvGraphicFramePr>
        <p:xfrm>
          <a:off x="362492" y="1493785"/>
          <a:ext cx="9292630" cy="2630622"/>
        </p:xfrm>
        <a:graphic>
          <a:graphicData uri="http://schemas.openxmlformats.org/drawingml/2006/table">
            <a:tbl>
              <a:tblPr/>
              <a:tblGrid>
                <a:gridCol w="2052027"/>
                <a:gridCol w="978976"/>
                <a:gridCol w="685283"/>
                <a:gridCol w="734232"/>
                <a:gridCol w="783181"/>
                <a:gridCol w="832129"/>
                <a:gridCol w="734232"/>
                <a:gridCol w="783181"/>
                <a:gridCol w="1709389"/>
              </a:tblGrid>
              <a:tr h="661630">
                <a:tc rowSpan="2">
                  <a:txBody>
                    <a:bodyPr/>
                    <a:lstStyle/>
                    <a:p>
                      <a:pPr marL="0" algn="ctr" defTabSz="1219170" rtl="0" eaLnBrk="1" fontAlgn="ctr" latinLnBrk="1" hangingPunct="1"/>
                      <a:r>
                        <a:rPr lang="en-US" sz="1600" b="1" i="0" u="none" strike="noStrike" kern="1200" dirty="0" smtClean="0">
                          <a:solidFill>
                            <a:srgbClr val="FFFFFF"/>
                          </a:solidFill>
                          <a:effectLst/>
                          <a:latin typeface="Times New Roman"/>
                          <a:ea typeface="+mn-ea"/>
                          <a:cs typeface="+mn-cs"/>
                        </a:rPr>
                        <a:t>Name of the project</a:t>
                      </a:r>
                      <a:endParaRPr lang="en-US" sz="1600" b="1" i="0" u="none" strike="noStrike" kern="1200" dirty="0">
                        <a:solidFill>
                          <a:srgbClr val="FFFFFF"/>
                        </a:solidFill>
                        <a:effectLst/>
                        <a:latin typeface="Times New Roman"/>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336699"/>
                    </a:solidFill>
                  </a:tcPr>
                </a:tc>
                <a:tc rowSpan="2">
                  <a:txBody>
                    <a:bodyPr/>
                    <a:lstStyle/>
                    <a:p>
                      <a:pPr algn="ctr">
                        <a:spcAft>
                          <a:spcPts val="0"/>
                        </a:spcAft>
                      </a:pPr>
                      <a:r>
                        <a:rPr lang="en-US" sz="1600" b="1" dirty="0" smtClean="0">
                          <a:solidFill>
                            <a:schemeClr val="bg1"/>
                          </a:solidFill>
                          <a:effectLst/>
                          <a:latin typeface="Times New Roman" panose="02020603050405020304" pitchFamily="18" charset="0"/>
                          <a:ea typeface="Arial Unicode MS"/>
                          <a:cs typeface="Arial Unicode MS"/>
                        </a:rPr>
                        <a:t>Units of measurement</a:t>
                      </a:r>
                      <a:endParaRPr lang="ru-RU" sz="1600" dirty="0">
                        <a:solidFill>
                          <a:schemeClr val="bg1"/>
                        </a:solidFill>
                        <a:effectLst/>
                        <a:latin typeface="Arial Unicode MS"/>
                        <a:ea typeface="Arial Unicode MS"/>
                        <a:cs typeface="Arial Unicode M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336699"/>
                    </a:solidFill>
                  </a:tcPr>
                </a:tc>
                <a:tc gridSpan="2">
                  <a:txBody>
                    <a:bodyPr/>
                    <a:lstStyle/>
                    <a:p>
                      <a:pPr marL="0" algn="ctr" defTabSz="914400" rtl="0" eaLnBrk="1" fontAlgn="ctr" latinLnBrk="0" hangingPunct="1"/>
                      <a:r>
                        <a:rPr lang="en-US" sz="1600" b="1" i="0" u="none" strike="noStrike" kern="1200" dirty="0" smtClean="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rPr>
                        <a:t>Approved for 2021</a:t>
                      </a:r>
                      <a:endParaRPr lang="ru-RU" sz="1600" b="1" i="0" u="none" strike="noStrike" kern="1200" dirty="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6699"/>
                    </a:solidFill>
                  </a:tcPr>
                </a:tc>
                <a:tc hMerge="1">
                  <a:txBody>
                    <a:bodyPr/>
                    <a:lstStyle/>
                    <a:p>
                      <a:endParaRPr lang="ru-RU" dirty="0"/>
                    </a:p>
                  </a:txBody>
                  <a:tcPr/>
                </a:tc>
                <a:tc gridSpan="2">
                  <a:txBody>
                    <a:bodyPr/>
                    <a:lstStyle/>
                    <a:p>
                      <a:pPr marL="0" algn="ctr" defTabSz="914400" rtl="0" eaLnBrk="1" fontAlgn="ctr" latinLnBrk="0" hangingPunct="1"/>
                      <a:r>
                        <a:rPr lang="en-US" sz="1600" b="1" i="0" u="none" strike="noStrike" kern="1200" dirty="0" smtClean="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rPr>
                        <a:t>Fact for 6 months</a:t>
                      </a:r>
                      <a:endParaRPr lang="ru-RU" sz="1600" b="1" i="0" u="none" strike="noStrike" kern="1200" dirty="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6699"/>
                    </a:solidFill>
                  </a:tcPr>
                </a:tc>
                <a:tc hMerge="1">
                  <a:txBody>
                    <a:bodyPr/>
                    <a:lstStyle/>
                    <a:p>
                      <a:endParaRPr lang="ru-RU" dirty="0"/>
                    </a:p>
                  </a:txBody>
                  <a:tcPr/>
                </a:tc>
                <a:tc gridSpan="2">
                  <a:txBody>
                    <a:bodyPr/>
                    <a:lstStyle/>
                    <a:p>
                      <a:pPr marL="0" algn="ctr" defTabSz="1219170" rtl="0" eaLnBrk="1" fontAlgn="ctr" latinLnBrk="1" hangingPunct="1"/>
                      <a:r>
                        <a:rPr lang="en-US" sz="1600" b="1" i="0" u="none" strike="noStrike" kern="1200" dirty="0" smtClean="0">
                          <a:solidFill>
                            <a:srgbClr val="FFFFFF"/>
                          </a:solidFill>
                          <a:effectLst/>
                          <a:latin typeface="Times New Roman"/>
                          <a:ea typeface="+mn-ea"/>
                          <a:cs typeface="+mn-cs"/>
                        </a:rPr>
                        <a:t>deviation</a:t>
                      </a:r>
                      <a:endParaRPr lang="ru-RU" sz="1600" b="1" i="0" u="none" strike="noStrike" kern="1200" dirty="0">
                        <a:solidFill>
                          <a:srgbClr val="FFFFFF"/>
                        </a:solidFill>
                        <a:effectLst/>
                        <a:latin typeface="Times New Roman"/>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6699"/>
                    </a:solidFill>
                  </a:tcPr>
                </a:tc>
                <a:tc hMerge="1">
                  <a:txBody>
                    <a:bodyPr/>
                    <a:lstStyle/>
                    <a:p>
                      <a:endParaRPr lang="ru-RU"/>
                    </a:p>
                  </a:txBody>
                  <a:tcPr/>
                </a:tc>
                <a:tc rowSpan="2">
                  <a:txBody>
                    <a:bodyPr/>
                    <a:lstStyle/>
                    <a:p>
                      <a:pPr marL="0" algn="ctr" defTabSz="1219170" rtl="0" eaLnBrk="1" fontAlgn="ctr" latinLnBrk="1" hangingPunct="1"/>
                      <a:r>
                        <a:rPr lang="en-US" sz="1600" b="1" i="0" u="none" strike="noStrike" kern="1200" dirty="0" smtClean="0">
                          <a:solidFill>
                            <a:srgbClr val="FFFFFF"/>
                          </a:solidFill>
                          <a:effectLst/>
                          <a:latin typeface="Times New Roman"/>
                          <a:ea typeface="+mn-ea"/>
                          <a:cs typeface="+mn-cs"/>
                        </a:rPr>
                        <a:t>Causes</a:t>
                      </a:r>
                      <a:r>
                        <a:rPr lang="kk-KZ" sz="1600" b="1" i="0" u="none" strike="noStrike" kern="1200" dirty="0" smtClean="0">
                          <a:solidFill>
                            <a:srgbClr val="FFFFFF"/>
                          </a:solidFill>
                          <a:effectLst/>
                          <a:latin typeface="Times New Roman"/>
                          <a:ea typeface="+mn-ea"/>
                          <a:cs typeface="+mn-cs"/>
                        </a:rPr>
                        <a:t> </a:t>
                      </a:r>
                      <a:endParaRPr lang="ru-RU" sz="1600" b="1" i="0" u="none" strike="noStrike" kern="1200" dirty="0">
                        <a:solidFill>
                          <a:srgbClr val="FFFFFF"/>
                        </a:solidFill>
                        <a:effectLst/>
                        <a:latin typeface="Times New Roman"/>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336699"/>
                    </a:solidFill>
                  </a:tcPr>
                </a:tc>
              </a:tr>
              <a:tr h="505952">
                <a:tc vMerge="1">
                  <a:txBody>
                    <a:bodyPr/>
                    <a:lstStyle/>
                    <a:p>
                      <a:endParaRPr lang="ru-RU"/>
                    </a:p>
                  </a:txBody>
                  <a:tcPr/>
                </a:tc>
                <a:tc vMerge="1">
                  <a:txBody>
                    <a:bodyPr/>
                    <a:lstStyle/>
                    <a:p>
                      <a:endParaRPr lang="ru-RU"/>
                    </a:p>
                  </a:txBody>
                  <a:tcPr/>
                </a:tc>
                <a:tc>
                  <a:txBody>
                    <a:bodyPr/>
                    <a:lstStyle/>
                    <a:p>
                      <a:pPr marL="0" algn="ctr" defTabSz="1219170" rtl="0" eaLnBrk="1" fontAlgn="ctr" latinLnBrk="1" hangingPunct="1"/>
                      <a:r>
                        <a:rPr lang="en-US" sz="1600" b="1" i="0" u="none" strike="noStrike" kern="1200" dirty="0" smtClean="0">
                          <a:solidFill>
                            <a:srgbClr val="FFFFFF"/>
                          </a:solidFill>
                          <a:effectLst/>
                          <a:latin typeface="Times New Roman"/>
                          <a:ea typeface="+mn-ea"/>
                          <a:cs typeface="+mn-cs"/>
                        </a:rPr>
                        <a:t>volume</a:t>
                      </a:r>
                      <a:endParaRPr lang="ru-RU" sz="1600" b="1" i="0" u="none" strike="noStrike" kern="1200" dirty="0">
                        <a:solidFill>
                          <a:srgbClr val="FFFFFF"/>
                        </a:solidFill>
                        <a:effectLst/>
                        <a:latin typeface="Times New Roman"/>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336699"/>
                    </a:solidFill>
                  </a:tcPr>
                </a:tc>
                <a:tc>
                  <a:txBody>
                    <a:bodyPr/>
                    <a:lstStyle/>
                    <a:p>
                      <a:pPr marL="0" algn="ctr" defTabSz="1219170" rtl="0" eaLnBrk="1" fontAlgn="ctr" latinLnBrk="1" hangingPunct="1"/>
                      <a:r>
                        <a:rPr lang="en-US" sz="1600" b="1" i="0" u="none" strike="noStrike" kern="1200" dirty="0" smtClean="0">
                          <a:solidFill>
                            <a:srgbClr val="FFFFFF"/>
                          </a:solidFill>
                          <a:effectLst/>
                          <a:latin typeface="Times New Roman"/>
                          <a:ea typeface="+mn-ea"/>
                          <a:cs typeface="+mn-cs"/>
                        </a:rPr>
                        <a:t>amount</a:t>
                      </a:r>
                      <a:endParaRPr lang="ru-RU" sz="1600" b="1" i="0" u="none" strike="noStrike" kern="1200" dirty="0">
                        <a:solidFill>
                          <a:srgbClr val="FFFFFF"/>
                        </a:solidFill>
                        <a:effectLst/>
                        <a:latin typeface="Times New Roman"/>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336699"/>
                    </a:solidFill>
                  </a:tcPr>
                </a:tc>
                <a:tc>
                  <a:txBody>
                    <a:bodyPr/>
                    <a:lstStyle/>
                    <a:p>
                      <a:pPr marL="0" algn="ctr" defTabSz="1219170" rtl="0" eaLnBrk="1" fontAlgn="ctr" latinLnBrk="1" hangingPunct="1"/>
                      <a:r>
                        <a:rPr lang="en-US" sz="1600" b="1" i="0" u="none" strike="noStrike" kern="1200" dirty="0" smtClean="0">
                          <a:solidFill>
                            <a:srgbClr val="FFFFFF"/>
                          </a:solidFill>
                          <a:effectLst/>
                          <a:latin typeface="Times New Roman"/>
                          <a:ea typeface="+mn-ea"/>
                          <a:cs typeface="+mn-cs"/>
                        </a:rPr>
                        <a:t>volume</a:t>
                      </a:r>
                      <a:endParaRPr lang="ru-RU" sz="1600" b="1" i="0" u="none" strike="noStrike" kern="1200" dirty="0">
                        <a:solidFill>
                          <a:srgbClr val="FFFFFF"/>
                        </a:solidFill>
                        <a:effectLst/>
                        <a:latin typeface="Times New Roman"/>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336699"/>
                    </a:solidFill>
                  </a:tcPr>
                </a:tc>
                <a:tc>
                  <a:txBody>
                    <a:bodyPr/>
                    <a:lstStyle/>
                    <a:p>
                      <a:pPr marL="0" algn="ctr" defTabSz="1219170" rtl="0" eaLnBrk="1" fontAlgn="ctr" latinLnBrk="1" hangingPunct="1"/>
                      <a:r>
                        <a:rPr lang="en-US" sz="1600" b="1" i="0" u="none" strike="noStrike" kern="1200" dirty="0" smtClean="0">
                          <a:solidFill>
                            <a:srgbClr val="FFFFFF"/>
                          </a:solidFill>
                          <a:effectLst/>
                          <a:latin typeface="Times New Roman"/>
                          <a:ea typeface="+mn-ea"/>
                          <a:cs typeface="+mn-cs"/>
                        </a:rPr>
                        <a:t>amount</a:t>
                      </a:r>
                      <a:endParaRPr lang="ru-RU" sz="1600" b="1" i="0" u="none" strike="noStrike" kern="1200" dirty="0">
                        <a:solidFill>
                          <a:srgbClr val="FFFFFF"/>
                        </a:solidFill>
                        <a:effectLst/>
                        <a:latin typeface="Times New Roman"/>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336699"/>
                    </a:solidFill>
                  </a:tcPr>
                </a:tc>
                <a:tc>
                  <a:txBody>
                    <a:bodyPr/>
                    <a:lstStyle/>
                    <a:p>
                      <a:pPr marL="0" algn="ctr" defTabSz="1219170" rtl="0" eaLnBrk="1" fontAlgn="ctr" latinLnBrk="1" hangingPunct="1"/>
                      <a:r>
                        <a:rPr lang="en-US" sz="1600" b="1" i="0" u="none" strike="noStrike" kern="1200" dirty="0" smtClean="0">
                          <a:solidFill>
                            <a:srgbClr val="FFFFFF"/>
                          </a:solidFill>
                          <a:effectLst/>
                          <a:latin typeface="Times New Roman"/>
                          <a:ea typeface="+mn-ea"/>
                          <a:cs typeface="+mn-cs"/>
                        </a:rPr>
                        <a:t>volume</a:t>
                      </a:r>
                      <a:endParaRPr lang="ru-RU" sz="1600" b="1" i="0" u="none" strike="noStrike" kern="1200" dirty="0">
                        <a:solidFill>
                          <a:srgbClr val="FFFFFF"/>
                        </a:solidFill>
                        <a:effectLst/>
                        <a:latin typeface="Times New Roman"/>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336699"/>
                    </a:solidFill>
                  </a:tcPr>
                </a:tc>
                <a:tc>
                  <a:txBody>
                    <a:bodyPr/>
                    <a:lstStyle/>
                    <a:p>
                      <a:pPr marL="0" algn="ctr" defTabSz="1219170" rtl="0" eaLnBrk="1" fontAlgn="ctr" latinLnBrk="1" hangingPunct="1"/>
                      <a:r>
                        <a:rPr lang="en-US" sz="1600" b="1" i="0" u="none" strike="noStrike" kern="1200" dirty="0" smtClean="0">
                          <a:solidFill>
                            <a:srgbClr val="FFFFFF"/>
                          </a:solidFill>
                          <a:effectLst/>
                          <a:latin typeface="Times New Roman"/>
                          <a:ea typeface="+mn-ea"/>
                          <a:cs typeface="+mn-cs"/>
                        </a:rPr>
                        <a:t>amount</a:t>
                      </a:r>
                      <a:endParaRPr lang="ru-RU" sz="1600" b="1" i="0" u="none" strike="noStrike" kern="1200" dirty="0">
                        <a:solidFill>
                          <a:srgbClr val="FFFFFF"/>
                        </a:solidFill>
                        <a:effectLst/>
                        <a:latin typeface="Times New Roman"/>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336699"/>
                    </a:solidFill>
                  </a:tcPr>
                </a:tc>
                <a:tc vMerge="1">
                  <a:txBody>
                    <a:bodyPr/>
                    <a:lstStyle/>
                    <a:p>
                      <a:endParaRPr lang="ru-RU"/>
                    </a:p>
                  </a:txBody>
                  <a:tcPr/>
                </a:tc>
              </a:tr>
              <a:tr h="1307693">
                <a:tc>
                  <a:txBody>
                    <a:bodyPr/>
                    <a:lstStyle/>
                    <a:p>
                      <a:pPr algn="l" rtl="0" fontAlgn="ctr"/>
                      <a:r>
                        <a:rPr lang="en-US" sz="1600" b="0" i="0" u="none" strike="noStrike" dirty="0" smtClean="0">
                          <a:solidFill>
                            <a:srgbClr val="000000"/>
                          </a:solidFill>
                          <a:effectLst/>
                          <a:latin typeface="Times New Roman"/>
                        </a:rPr>
                        <a:t>Enhanced medium repair of the track along the</a:t>
                      </a:r>
                      <a:r>
                        <a:rPr lang="en-US" sz="1600" b="0" i="0" u="none" strike="noStrike" baseline="0" dirty="0" smtClean="0">
                          <a:solidFill>
                            <a:srgbClr val="000000"/>
                          </a:solidFill>
                          <a:effectLst/>
                          <a:latin typeface="Times New Roman"/>
                        </a:rPr>
                        <a:t> </a:t>
                      </a:r>
                      <a:r>
                        <a:rPr lang="en-US" sz="1600" b="0" i="0" u="none" strike="noStrike" dirty="0" smtClean="0">
                          <a:solidFill>
                            <a:srgbClr val="000000"/>
                          </a:solidFill>
                          <a:effectLst/>
                          <a:latin typeface="Times New Roman"/>
                        </a:rPr>
                        <a:t>station K-</a:t>
                      </a:r>
                      <a:r>
                        <a:rPr lang="en-US" sz="1600" b="0" i="0" u="none" strike="noStrike" dirty="0" err="1" smtClean="0">
                          <a:solidFill>
                            <a:srgbClr val="000000"/>
                          </a:solidFill>
                          <a:effectLst/>
                          <a:latin typeface="Times New Roman"/>
                        </a:rPr>
                        <a:t>Borovoe</a:t>
                      </a:r>
                      <a:r>
                        <a:rPr lang="en-US" sz="1600" b="0" i="0" u="none" strike="noStrike" dirty="0" smtClean="0">
                          <a:solidFill>
                            <a:srgbClr val="000000"/>
                          </a:solidFill>
                          <a:effectLst/>
                          <a:latin typeface="Times New Roman"/>
                        </a:rPr>
                        <a:t> RSP-1, access road</a:t>
                      </a:r>
                      <a:r>
                        <a:rPr lang="en-US" sz="1600" b="0" i="0" u="none" strike="noStrike" baseline="0" dirty="0" smtClean="0">
                          <a:solidFill>
                            <a:srgbClr val="000000"/>
                          </a:solidFill>
                          <a:effectLst/>
                          <a:latin typeface="Times New Roman"/>
                        </a:rPr>
                        <a:t> No.</a:t>
                      </a:r>
                      <a:r>
                        <a:rPr lang="en-US" sz="1600" b="0" i="0" u="none" strike="noStrike" dirty="0" smtClean="0">
                          <a:solidFill>
                            <a:srgbClr val="000000"/>
                          </a:solidFill>
                          <a:effectLst/>
                          <a:latin typeface="Times New Roman"/>
                        </a:rPr>
                        <a:t>6,7,8,9,10</a:t>
                      </a:r>
                      <a:endParaRPr lang="ru-RU" sz="1600" b="0" i="0" u="none" strike="noStrike" dirty="0">
                        <a:solidFill>
                          <a:srgbClr val="000000"/>
                        </a:solidFill>
                        <a:effectLst/>
                        <a:latin typeface="Times New Roman"/>
                      </a:endParaRPr>
                    </a:p>
                  </a:txBody>
                  <a:tcPr marL="0" marR="0" marT="0" marB="0" anchor="ctr">
                    <a:lnL>
                      <a:noFill/>
                    </a:lnL>
                    <a:lnR>
                      <a:noFill/>
                    </a:lnR>
                    <a:lnT>
                      <a:noFill/>
                    </a:lnT>
                    <a:lnB>
                      <a:noFill/>
                    </a:lnB>
                  </a:tcPr>
                </a:tc>
                <a:tc>
                  <a:txBody>
                    <a:bodyPr/>
                    <a:lstStyle/>
                    <a:p>
                      <a:pPr algn="ctr" rtl="0" fontAlgn="ctr"/>
                      <a:r>
                        <a:rPr lang="en-US" sz="1600" b="0" i="0" u="none" strike="noStrike" dirty="0" smtClean="0">
                          <a:solidFill>
                            <a:srgbClr val="000000"/>
                          </a:solidFill>
                          <a:effectLst/>
                          <a:latin typeface="Times New Roman"/>
                        </a:rPr>
                        <a:t>km</a:t>
                      </a:r>
                      <a:endParaRPr lang="ru-RU" sz="1600" b="0" i="0" u="none" strike="noStrike" dirty="0">
                        <a:solidFill>
                          <a:srgbClr val="000000"/>
                        </a:solidFill>
                        <a:effectLst/>
                        <a:latin typeface="Times New Roman"/>
                      </a:endParaRPr>
                    </a:p>
                  </a:txBody>
                  <a:tcPr marL="0" marR="0" marT="0" marB="0" anchor="ctr">
                    <a:lnL>
                      <a:noFill/>
                    </a:lnL>
                    <a:lnR>
                      <a:noFill/>
                    </a:lnR>
                    <a:lnT>
                      <a:noFill/>
                    </a:lnT>
                    <a:lnB>
                      <a:noFill/>
                    </a:lnB>
                  </a:tcPr>
                </a:tc>
                <a:tc>
                  <a:txBody>
                    <a:bodyPr/>
                    <a:lstStyle/>
                    <a:p>
                      <a:pPr algn="ctr" rtl="0" fontAlgn="ctr"/>
                      <a:r>
                        <a:rPr lang="ru-RU" sz="1600" b="0" i="0" u="none" strike="noStrike" dirty="0">
                          <a:solidFill>
                            <a:srgbClr val="000000"/>
                          </a:solidFill>
                          <a:effectLst/>
                          <a:latin typeface="Times New Roman"/>
                        </a:rPr>
                        <a:t>1,493</a:t>
                      </a:r>
                    </a:p>
                  </a:txBody>
                  <a:tcPr marL="0" marR="0" marT="0" marB="0" anchor="ctr">
                    <a:lnL>
                      <a:noFill/>
                    </a:lnL>
                    <a:lnR>
                      <a:noFill/>
                    </a:lnR>
                    <a:lnT>
                      <a:noFill/>
                    </a:lnT>
                    <a:lnB>
                      <a:noFill/>
                    </a:lnB>
                  </a:tcPr>
                </a:tc>
                <a:tc>
                  <a:txBody>
                    <a:bodyPr/>
                    <a:lstStyle/>
                    <a:p>
                      <a:pPr algn="ctr" rtl="0" fontAlgn="ctr"/>
                      <a:r>
                        <a:rPr lang="ru-RU" sz="1600" b="0" i="0" u="none" strike="noStrike" dirty="0">
                          <a:solidFill>
                            <a:srgbClr val="000000"/>
                          </a:solidFill>
                          <a:effectLst/>
                          <a:latin typeface="Times New Roman"/>
                        </a:rPr>
                        <a:t>17 300</a:t>
                      </a:r>
                    </a:p>
                  </a:txBody>
                  <a:tcPr marL="0" marR="0" marT="0" marB="0" anchor="ctr">
                    <a:lnL>
                      <a:noFill/>
                    </a:lnL>
                    <a:lnR>
                      <a:noFill/>
                    </a:lnR>
                    <a:lnT>
                      <a:noFill/>
                    </a:lnT>
                    <a:lnB>
                      <a:noFill/>
                    </a:lnB>
                  </a:tcPr>
                </a:tc>
                <a:tc>
                  <a:txBody>
                    <a:bodyPr/>
                    <a:lstStyle/>
                    <a:p>
                      <a:pPr algn="ctr" rtl="0" fontAlgn="ctr"/>
                      <a:r>
                        <a:rPr lang="ru-RU" sz="1600" b="0" i="0" u="none" strike="noStrike" dirty="0" smtClean="0">
                          <a:solidFill>
                            <a:srgbClr val="000000"/>
                          </a:solidFill>
                          <a:effectLst/>
                          <a:latin typeface="Times New Roman"/>
                        </a:rPr>
                        <a:t>-</a:t>
                      </a:r>
                      <a:endParaRPr lang="ru-RU" sz="1600" b="0" i="0" u="none" strike="noStrike" dirty="0">
                        <a:solidFill>
                          <a:srgbClr val="000000"/>
                        </a:solidFill>
                        <a:effectLst/>
                        <a:latin typeface="Times New Roman"/>
                      </a:endParaRPr>
                    </a:p>
                  </a:txBody>
                  <a:tcPr marL="0" marR="0" marT="0" marB="0" anchor="ctr">
                    <a:lnL>
                      <a:noFill/>
                    </a:lnL>
                    <a:lnR>
                      <a:noFill/>
                    </a:lnR>
                    <a:lnT>
                      <a:noFill/>
                    </a:lnT>
                    <a:lnB>
                      <a:noFill/>
                    </a:lnB>
                  </a:tcPr>
                </a:tc>
                <a:tc>
                  <a:txBody>
                    <a:bodyPr/>
                    <a:lstStyle/>
                    <a:p>
                      <a:pPr algn="ctr" rtl="0" fontAlgn="ctr"/>
                      <a:r>
                        <a:rPr lang="ru-RU" sz="1600" b="0" i="0" u="none" strike="noStrike" dirty="0" smtClean="0">
                          <a:solidFill>
                            <a:srgbClr val="000000"/>
                          </a:solidFill>
                          <a:effectLst/>
                          <a:latin typeface="Times New Roman"/>
                        </a:rPr>
                        <a:t>-</a:t>
                      </a:r>
                      <a:endParaRPr lang="ru-RU" sz="1600" b="0" i="0" u="none" strike="noStrike" dirty="0">
                        <a:solidFill>
                          <a:srgbClr val="000000"/>
                        </a:solidFill>
                        <a:effectLst/>
                        <a:latin typeface="Times New Roman"/>
                      </a:endParaRPr>
                    </a:p>
                  </a:txBody>
                  <a:tcPr marL="0" marR="0" marT="0" marB="0" anchor="ctr">
                    <a:lnL>
                      <a:noFill/>
                    </a:lnL>
                    <a:lnR>
                      <a:noFill/>
                    </a:lnR>
                    <a:lnT>
                      <a:noFill/>
                    </a:lnT>
                    <a:lnB>
                      <a:noFill/>
                    </a:lnB>
                  </a:tcPr>
                </a:tc>
                <a:tc>
                  <a:txBody>
                    <a:bodyPr/>
                    <a:lstStyle/>
                    <a:p>
                      <a:pPr algn="ctr" rtl="0" fontAlgn="ctr"/>
                      <a:r>
                        <a:rPr lang="ru-RU" sz="1600" b="0" i="0" u="none" strike="noStrike" dirty="0">
                          <a:solidFill>
                            <a:srgbClr val="000000"/>
                          </a:solidFill>
                          <a:effectLst/>
                          <a:latin typeface="Times New Roman"/>
                        </a:rPr>
                        <a:t>-1,493</a:t>
                      </a:r>
                    </a:p>
                  </a:txBody>
                  <a:tcPr marL="0" marR="0" marT="0" marB="0" anchor="ctr">
                    <a:lnL>
                      <a:noFill/>
                    </a:lnL>
                    <a:lnR>
                      <a:noFill/>
                    </a:lnR>
                    <a:lnT>
                      <a:noFill/>
                    </a:lnT>
                    <a:lnB>
                      <a:noFill/>
                    </a:lnB>
                  </a:tcPr>
                </a:tc>
                <a:tc>
                  <a:txBody>
                    <a:bodyPr/>
                    <a:lstStyle/>
                    <a:p>
                      <a:pPr algn="ctr" rtl="0" fontAlgn="ctr"/>
                      <a:r>
                        <a:rPr lang="ru-RU" sz="1600" b="0" i="0" u="none" strike="noStrike" dirty="0">
                          <a:solidFill>
                            <a:srgbClr val="000000"/>
                          </a:solidFill>
                          <a:effectLst/>
                          <a:latin typeface="Times New Roman"/>
                        </a:rPr>
                        <a:t>-17 300</a:t>
                      </a:r>
                    </a:p>
                  </a:txBody>
                  <a:tcPr marL="0" marR="0" marT="0" marB="0" anchor="ctr">
                    <a:lnL>
                      <a:noFill/>
                    </a:lnL>
                    <a:lnR>
                      <a:noFill/>
                    </a:lnR>
                    <a:lnT>
                      <a:noFill/>
                    </a:lnT>
                    <a:lnB>
                      <a:noFill/>
                    </a:lnB>
                  </a:tcPr>
                </a:tc>
                <a:tc>
                  <a:txBody>
                    <a:bodyPr/>
                    <a:lstStyle/>
                    <a:p>
                      <a:pPr algn="l" rtl="0" fontAlgn="ctr"/>
                      <a:r>
                        <a:rPr lang="en-US" sz="1600" b="0" i="0" u="none" strike="noStrike" dirty="0" smtClean="0">
                          <a:solidFill>
                            <a:srgbClr val="000000"/>
                          </a:solidFill>
                          <a:effectLst/>
                          <a:latin typeface="Times New Roman"/>
                        </a:rPr>
                        <a:t>Expected to be executed in the second half of 2021, according to the enhanced medium repair schedule</a:t>
                      </a:r>
                      <a:endParaRPr lang="ru-RU" sz="1600" b="0" i="0" u="none" strike="noStrike" dirty="0">
                        <a:solidFill>
                          <a:srgbClr val="000000"/>
                        </a:solidFill>
                        <a:effectLst/>
                        <a:latin typeface="Times New Roman"/>
                      </a:endParaRPr>
                    </a:p>
                  </a:txBody>
                  <a:tcPr marL="0" marR="0" marT="0" marB="0" anchor="ctr">
                    <a:lnL>
                      <a:noFill/>
                    </a:lnL>
                    <a:lnR>
                      <a:noFill/>
                    </a:lnR>
                    <a:lnT>
                      <a:noFill/>
                    </a:lnT>
                    <a:lnB>
                      <a:noFill/>
                    </a:lnB>
                  </a:tcPr>
                </a:tc>
              </a:tr>
            </a:tbl>
          </a:graphicData>
        </a:graphic>
      </p:graphicFrame>
      <p:sp>
        <p:nvSpPr>
          <p:cNvPr id="9" name="Номер слайда 2"/>
          <p:cNvSpPr txBox="1">
            <a:spLocks/>
          </p:cNvSpPr>
          <p:nvPr/>
        </p:nvSpPr>
        <p:spPr>
          <a:xfrm>
            <a:off x="8328376" y="1010488"/>
            <a:ext cx="1536226" cy="202522"/>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r>
              <a:rPr lang="en-US" dirty="0" smtClean="0">
                <a:latin typeface="Times New Roman" pitchFamily="18" charset="0"/>
                <a:cs typeface="Times New Roman" pitchFamily="18" charset="0"/>
              </a:rPr>
              <a:t>thousand </a:t>
            </a:r>
            <a:r>
              <a:rPr lang="en-US" dirty="0" err="1" smtClean="0">
                <a:latin typeface="Times New Roman" pitchFamily="18" charset="0"/>
                <a:cs typeface="Times New Roman" pitchFamily="18" charset="0"/>
              </a:rPr>
              <a:t>tenge</a:t>
            </a:r>
            <a:endParaRPr lang="ru-RU" dirty="0" smtClean="0">
              <a:latin typeface="Times New Roman" pitchFamily="18" charset="0"/>
              <a:cs typeface="Times New Roman" pitchFamily="18" charset="0"/>
            </a:endParaRPr>
          </a:p>
          <a:p>
            <a:pPr algn="ctr">
              <a:defRPr/>
            </a:pPr>
            <a:endParaRPr lang="ru-RU" sz="1100" dirty="0">
              <a:latin typeface="Times New Roman" pitchFamily="18" charset="0"/>
              <a:cs typeface="Times New Roman" pitchFamily="18" charset="0"/>
            </a:endParaRPr>
          </a:p>
        </p:txBody>
      </p:sp>
    </p:spTree>
    <p:extLst>
      <p:ext uri="{BB962C8B-B14F-4D97-AF65-F5344CB8AC3E}">
        <p14:creationId xmlns:p14="http://schemas.microsoft.com/office/powerpoint/2010/main" val="940722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C9B229C6-4CB7-4715-9D33-C1CA5325DEB0}" type="slidenum">
              <a:rPr lang="ru-RU" smtClean="0">
                <a:solidFill>
                  <a:prstClr val="black">
                    <a:tint val="75000"/>
                  </a:prstClr>
                </a:solidFill>
              </a:rPr>
              <a:pPr/>
              <a:t>8</a:t>
            </a:fld>
            <a:endParaRPr lang="ru-RU" dirty="0">
              <a:solidFill>
                <a:prstClr val="black">
                  <a:tint val="75000"/>
                </a:prstClr>
              </a:solidFill>
            </a:endParaRPr>
          </a:p>
        </p:txBody>
      </p:sp>
      <p:pic>
        <p:nvPicPr>
          <p:cNvPr id="1027" name="Picture 3" descr="C:\Users\Myrzalieva_A\Desktop\Слайды 2021 на публичку\1491980794_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70"/>
            <a:ext cx="9906000" cy="685702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p:nvPr/>
        </p:nvSpPr>
        <p:spPr>
          <a:xfrm>
            <a:off x="0" y="5259306"/>
            <a:ext cx="6483170" cy="69028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latinLnBrk="1">
              <a:spcBef>
                <a:spcPts val="0"/>
              </a:spcBef>
              <a:spcAft>
                <a:spcPts val="0"/>
              </a:spcAft>
            </a:pPr>
            <a:r>
              <a:rPr lang="en-US" altLang="ko-KR" sz="2400" dirty="0" smtClean="0">
                <a:solidFill>
                  <a:schemeClr val="tx2"/>
                </a:solidFill>
                <a:latin typeface="Times New Roman" pitchFamily="18" charset="0"/>
                <a:cs typeface="Times New Roman" pitchFamily="18" charset="0"/>
              </a:rPr>
              <a:t>ELECTRIC POWER TRANSMISSION SERVICES</a:t>
            </a:r>
            <a:endParaRPr lang="en-US" altLang="ko-KR" sz="2400"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29218131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Box 13"/>
          <p:cNvSpPr txBox="1"/>
          <p:nvPr/>
        </p:nvSpPr>
        <p:spPr>
          <a:xfrm>
            <a:off x="6798205" y="4354087"/>
            <a:ext cx="1372893" cy="553998"/>
          </a:xfrm>
          <a:prstGeom prst="rect">
            <a:avLst/>
          </a:prstGeom>
          <a:noFill/>
        </p:spPr>
        <p:txBody>
          <a:bodyPr wrap="square" rtlCol="0" anchor="ctr">
            <a:spAutoFit/>
          </a:bodyPr>
          <a:lstStyle/>
          <a:p>
            <a:pPr algn="ctr"/>
            <a:r>
              <a:rPr lang="ru-RU" altLang="ko-KR" b="1" dirty="0" smtClean="0">
                <a:solidFill>
                  <a:schemeClr val="bg1"/>
                </a:solidFill>
                <a:latin typeface="Times New Roman" pitchFamily="18" charset="0"/>
                <a:cs typeface="Times New Roman" pitchFamily="18" charset="0"/>
              </a:rPr>
              <a:t>4582</a:t>
            </a:r>
          </a:p>
          <a:p>
            <a:pPr algn="ctr"/>
            <a:r>
              <a:rPr lang="ru-RU" altLang="ko-KR" b="1" dirty="0" smtClean="0">
                <a:solidFill>
                  <a:schemeClr val="bg1"/>
                </a:solidFill>
                <a:latin typeface="Times New Roman" pitchFamily="18" charset="0"/>
                <a:cs typeface="Times New Roman" pitchFamily="18" charset="0"/>
              </a:rPr>
              <a:t>ТП и КТП</a:t>
            </a:r>
            <a:r>
              <a:rPr lang="ru-RU" altLang="ko-KR" sz="1600" b="1" dirty="0" smtClean="0">
                <a:solidFill>
                  <a:schemeClr val="bg1"/>
                </a:solidFill>
                <a:cs typeface="Arial" pitchFamily="34" charset="0"/>
              </a:rPr>
              <a:t> </a:t>
            </a:r>
            <a:endParaRPr lang="ko-KR" altLang="en-US" sz="1600" b="1" dirty="0">
              <a:solidFill>
                <a:schemeClr val="bg1"/>
              </a:solidFill>
              <a:cs typeface="Arial" pitchFamily="34" charset="0"/>
            </a:endParaRPr>
          </a:p>
        </p:txBody>
      </p:sp>
      <p:sp>
        <p:nvSpPr>
          <p:cNvPr id="24" name="Text Placeholder 1"/>
          <p:cNvSpPr>
            <a:spLocks noGrp="1"/>
          </p:cNvSpPr>
          <p:nvPr>
            <p:ph type="body" sz="quarter" idx="4294967295"/>
          </p:nvPr>
        </p:nvSpPr>
        <p:spPr>
          <a:xfrm>
            <a:off x="0" y="0"/>
            <a:ext cx="9906000" cy="908050"/>
          </a:xfrm>
          <a:prstGeom prst="rect">
            <a:avLst/>
          </a:prstGeom>
        </p:spPr>
        <p:txBody>
          <a:bodyPr/>
          <a:lstStyle/>
          <a:p>
            <a:pPr marL="0" indent="0" algn="ctr">
              <a:buNone/>
            </a:pPr>
            <a:endParaRPr lang="ru-RU" altLang="ko-KR" sz="1800" b="1" dirty="0" smtClean="0">
              <a:solidFill>
                <a:schemeClr val="accent1"/>
              </a:solidFill>
              <a:latin typeface="Times New Roman" pitchFamily="18" charset="0"/>
              <a:cs typeface="Times New Roman" pitchFamily="18" charset="0"/>
            </a:endParaRPr>
          </a:p>
          <a:p>
            <a:pPr marL="0" indent="0" algn="ctr">
              <a:buNone/>
            </a:pPr>
            <a:r>
              <a:rPr lang="en-US" altLang="ko-KR" sz="1800" b="1" dirty="0">
                <a:solidFill>
                  <a:schemeClr val="accent1"/>
                </a:solidFill>
                <a:latin typeface="Times New Roman" pitchFamily="18" charset="0"/>
                <a:cs typeface="Times New Roman" pitchFamily="18" charset="0"/>
              </a:rPr>
              <a:t>ELECTRIC POWER TRANSMISSION SERVICES</a:t>
            </a:r>
          </a:p>
        </p:txBody>
      </p:sp>
      <p:sp>
        <p:nvSpPr>
          <p:cNvPr id="25" name="Прямоугольник 24"/>
          <p:cNvSpPr/>
          <p:nvPr/>
        </p:nvSpPr>
        <p:spPr>
          <a:xfrm>
            <a:off x="509420" y="1250322"/>
            <a:ext cx="3588486" cy="1938992"/>
          </a:xfrm>
          <a:prstGeom prst="rect">
            <a:avLst/>
          </a:prstGeom>
        </p:spPr>
        <p:txBody>
          <a:bodyPr wrap="square">
            <a:spAutoFit/>
          </a:bodyPr>
          <a:lstStyle/>
          <a:p>
            <a:pPr algn="just" defTabSz="1219170" fontAlgn="auto" latinLnBrk="1">
              <a:lnSpc>
                <a:spcPct val="150000"/>
              </a:lnSpc>
              <a:spcBef>
                <a:spcPts val="0"/>
              </a:spcBef>
              <a:spcAft>
                <a:spcPts val="0"/>
              </a:spcAft>
            </a:pPr>
            <a:r>
              <a:rPr lang="en-US" altLang="ko-KR" sz="1600" b="1" dirty="0">
                <a:solidFill>
                  <a:prstClr val="black">
                    <a:lumMod val="75000"/>
                    <a:lumOff val="25000"/>
                  </a:prstClr>
                </a:solidFill>
                <a:latin typeface="Times New Roman" pitchFamily="18" charset="0"/>
                <a:cs typeface="Times New Roman" pitchFamily="18" charset="0"/>
              </a:rPr>
              <a:t>The Company includes 12 branches of the backbone network that provide services for the transmission of electrical energy.</a:t>
            </a:r>
          </a:p>
          <a:p>
            <a:pPr algn="just" defTabSz="1219170" fontAlgn="auto" latinLnBrk="1">
              <a:lnSpc>
                <a:spcPct val="150000"/>
              </a:lnSpc>
              <a:spcBef>
                <a:spcPts val="0"/>
              </a:spcBef>
              <a:spcAft>
                <a:spcPts val="0"/>
              </a:spcAft>
            </a:pPr>
            <a:endParaRPr lang="ru-RU" altLang="ko-KR" sz="1600" b="1" dirty="0">
              <a:solidFill>
                <a:prstClr val="black">
                  <a:lumMod val="75000"/>
                  <a:lumOff val="25000"/>
                </a:prstClr>
              </a:solidFill>
              <a:latin typeface="Times New Roman" pitchFamily="18" charset="0"/>
              <a:cs typeface="Times New Roman" pitchFamily="18" charset="0"/>
            </a:endParaRPr>
          </a:p>
        </p:txBody>
      </p:sp>
      <p:sp>
        <p:nvSpPr>
          <p:cNvPr id="26" name="TextBox 25"/>
          <p:cNvSpPr txBox="1"/>
          <p:nvPr/>
        </p:nvSpPr>
        <p:spPr>
          <a:xfrm>
            <a:off x="509419" y="3199925"/>
            <a:ext cx="4038535" cy="1938992"/>
          </a:xfrm>
          <a:prstGeom prst="rect">
            <a:avLst/>
          </a:prstGeom>
          <a:noFill/>
        </p:spPr>
        <p:txBody>
          <a:bodyPr wrap="square" rtlCol="0">
            <a:spAutoFit/>
          </a:bodyPr>
          <a:lstStyle/>
          <a:p>
            <a:pPr defTabSz="1219170" fontAlgn="auto" latinLnBrk="1">
              <a:lnSpc>
                <a:spcPct val="150000"/>
              </a:lnSpc>
              <a:spcBef>
                <a:spcPts val="0"/>
              </a:spcBef>
              <a:spcAft>
                <a:spcPts val="0"/>
              </a:spcAft>
            </a:pPr>
            <a:r>
              <a:rPr lang="en-US" altLang="ko-KR" sz="1600" b="1" dirty="0">
                <a:solidFill>
                  <a:prstClr val="black">
                    <a:lumMod val="75000"/>
                    <a:lumOff val="25000"/>
                  </a:prstClr>
                </a:solidFill>
                <a:latin typeface="Times New Roman" pitchFamily="18" charset="0"/>
                <a:cs typeface="Times New Roman" pitchFamily="18" charset="0"/>
              </a:rPr>
              <a:t>The company has power grid facilities:</a:t>
            </a:r>
          </a:p>
          <a:p>
            <a:pPr defTabSz="1219170" fontAlgn="auto" latinLnBrk="1">
              <a:lnSpc>
                <a:spcPct val="150000"/>
              </a:lnSpc>
              <a:spcBef>
                <a:spcPts val="0"/>
              </a:spcBef>
              <a:spcAft>
                <a:spcPts val="0"/>
              </a:spcAft>
            </a:pPr>
            <a:r>
              <a:rPr lang="en-US" altLang="ko-KR" sz="1600" b="1" dirty="0">
                <a:solidFill>
                  <a:prstClr val="black">
                    <a:lumMod val="75000"/>
                    <a:lumOff val="25000"/>
                  </a:prstClr>
                </a:solidFill>
                <a:latin typeface="Times New Roman" pitchFamily="18" charset="0"/>
                <a:cs typeface="Times New Roman" pitchFamily="18" charset="0"/>
              </a:rPr>
              <a:t>power lines:</a:t>
            </a:r>
          </a:p>
          <a:p>
            <a:pPr defTabSz="1219170" fontAlgn="auto" latinLnBrk="1">
              <a:lnSpc>
                <a:spcPct val="150000"/>
              </a:lnSpc>
              <a:spcBef>
                <a:spcPts val="0"/>
              </a:spcBef>
              <a:spcAft>
                <a:spcPts val="0"/>
              </a:spcAft>
            </a:pPr>
            <a:r>
              <a:rPr lang="en-US" altLang="ko-KR" sz="1600" b="1" dirty="0">
                <a:solidFill>
                  <a:prstClr val="black">
                    <a:lumMod val="75000"/>
                    <a:lumOff val="25000"/>
                  </a:prstClr>
                </a:solidFill>
                <a:latin typeface="Times New Roman" pitchFamily="18" charset="0"/>
                <a:cs typeface="Times New Roman" pitchFamily="18" charset="0"/>
              </a:rPr>
              <a:t>- 12 314.8 km,</a:t>
            </a:r>
          </a:p>
          <a:p>
            <a:pPr defTabSz="1219170" fontAlgn="auto" latinLnBrk="1">
              <a:lnSpc>
                <a:spcPct val="150000"/>
              </a:lnSpc>
              <a:spcBef>
                <a:spcPts val="0"/>
              </a:spcBef>
              <a:spcAft>
                <a:spcPts val="0"/>
              </a:spcAft>
            </a:pPr>
            <a:r>
              <a:rPr lang="en-US" altLang="ko-KR" sz="1600" b="1" dirty="0">
                <a:solidFill>
                  <a:prstClr val="black">
                    <a:lumMod val="75000"/>
                    <a:lumOff val="25000"/>
                  </a:prstClr>
                </a:solidFill>
                <a:latin typeface="Times New Roman" pitchFamily="18" charset="0"/>
                <a:cs typeface="Times New Roman" pitchFamily="18" charset="0"/>
              </a:rPr>
              <a:t>installed capacity of TS, CTS - 1 164.6 (thousand kW).</a:t>
            </a:r>
            <a:endParaRPr lang="ru-RU" altLang="ko-KR" sz="1600" b="1" dirty="0">
              <a:solidFill>
                <a:prstClr val="black">
                  <a:lumMod val="75000"/>
                  <a:lumOff val="25000"/>
                </a:prstClr>
              </a:solidFill>
              <a:latin typeface="Times New Roman" pitchFamily="18" charset="0"/>
              <a:cs typeface="Times New Roman" pitchFamily="18" charset="0"/>
            </a:endParaRPr>
          </a:p>
        </p:txBody>
      </p:sp>
      <p:sp>
        <p:nvSpPr>
          <p:cNvPr id="29" name="Прямоугольник 28"/>
          <p:cNvSpPr/>
          <p:nvPr/>
        </p:nvSpPr>
        <p:spPr>
          <a:xfrm>
            <a:off x="4918817" y="1250322"/>
            <a:ext cx="4736305" cy="1156086"/>
          </a:xfrm>
          <a:prstGeom prst="rect">
            <a:avLst/>
          </a:prstGeom>
        </p:spPr>
        <p:txBody>
          <a:bodyPr wrap="square">
            <a:spAutoFit/>
          </a:bodyPr>
          <a:lstStyle/>
          <a:p>
            <a:pPr>
              <a:lnSpc>
                <a:spcPct val="150000"/>
              </a:lnSpc>
            </a:pPr>
            <a:r>
              <a:rPr lang="en-US" sz="1600" b="1" dirty="0">
                <a:solidFill>
                  <a:schemeClr val="tx1">
                    <a:lumMod val="75000"/>
                    <a:lumOff val="25000"/>
                  </a:schemeClr>
                </a:solidFill>
                <a:latin typeface="Times New Roman" pitchFamily="18" charset="0"/>
                <a:cs typeface="Times New Roman" pitchFamily="18" charset="0"/>
              </a:rPr>
              <a:t>In total, switchgears, transformer substations (TS) and complete transformer substations (CTS) - 7,031 units</a:t>
            </a:r>
            <a:r>
              <a:rPr lang="en-US" sz="1600" b="1" dirty="0" smtClean="0">
                <a:solidFill>
                  <a:schemeClr val="tx1">
                    <a:lumMod val="75000"/>
                    <a:lumOff val="25000"/>
                  </a:schemeClr>
                </a:solidFill>
                <a:latin typeface="Times New Roman" pitchFamily="18" charset="0"/>
                <a:cs typeface="Times New Roman" pitchFamily="18" charset="0"/>
              </a:rPr>
              <a:t>.</a:t>
            </a:r>
            <a:endParaRPr lang="ru-RU" sz="1600" b="1" dirty="0">
              <a:solidFill>
                <a:schemeClr val="tx1">
                  <a:lumMod val="75000"/>
                  <a:lumOff val="25000"/>
                </a:schemeClr>
              </a:solidFill>
              <a:latin typeface="Times New Roman" pitchFamily="18" charset="0"/>
              <a:cs typeface="Times New Roman" pitchFamily="18" charset="0"/>
            </a:endParaRPr>
          </a:p>
        </p:txBody>
      </p:sp>
      <p:sp>
        <p:nvSpPr>
          <p:cNvPr id="20" name="Номер слайда 2"/>
          <p:cNvSpPr txBox="1">
            <a:spLocks/>
          </p:cNvSpPr>
          <p:nvPr/>
        </p:nvSpPr>
        <p:spPr>
          <a:xfrm>
            <a:off x="9472612" y="6174308"/>
            <a:ext cx="433388" cy="691391"/>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endParaRPr lang="ru-RU" sz="1600" dirty="0">
              <a:latin typeface="Times New Roman" pitchFamily="18" charset="0"/>
              <a:cs typeface="Times New Roman" pitchFamily="18" charset="0"/>
            </a:endParaRPr>
          </a:p>
        </p:txBody>
      </p:sp>
      <p:pic>
        <p:nvPicPr>
          <p:cNvPr id="23" name="Picture 9" descr="Логотип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88"/>
            <a:ext cx="546037" cy="74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Номер слайда 2"/>
          <p:cNvSpPr txBox="1">
            <a:spLocks/>
          </p:cNvSpPr>
          <p:nvPr/>
        </p:nvSpPr>
        <p:spPr>
          <a:xfrm>
            <a:off x="9408495" y="6309320"/>
            <a:ext cx="493254" cy="548679"/>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r>
              <a:rPr lang="ru-RU" sz="1100" dirty="0">
                <a:latin typeface="Times New Roman" pitchFamily="18" charset="0"/>
                <a:cs typeface="Times New Roman" pitchFamily="18" charset="0"/>
              </a:rPr>
              <a:t>9</a:t>
            </a:r>
            <a:endParaRPr lang="ru-RU" sz="1100" dirty="0">
              <a:latin typeface="Times New Roman" pitchFamily="18" charset="0"/>
              <a:cs typeface="Times New Roman" pitchFamily="18" charset="0"/>
            </a:endParaRPr>
          </a:p>
        </p:txBody>
      </p:sp>
      <p:graphicFrame>
        <p:nvGraphicFramePr>
          <p:cNvPr id="22" name="Объект 4"/>
          <p:cNvGraphicFramePr>
            <a:graphicFrameLocks/>
          </p:cNvGraphicFramePr>
          <p:nvPr>
            <p:extLst>
              <p:ext uri="{D42A27DB-BD31-4B8C-83A1-F6EECF244321}">
                <p14:modId xmlns:p14="http://schemas.microsoft.com/office/powerpoint/2010/main" val="3896293692"/>
              </p:ext>
            </p:extLst>
          </p:nvPr>
        </p:nvGraphicFramePr>
        <p:xfrm>
          <a:off x="4695865" y="2808697"/>
          <a:ext cx="5003347" cy="26774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3148199"/>
      </p:ext>
    </p:extLst>
  </p:cSld>
  <p:clrMapOvr>
    <a:masterClrMapping/>
  </p:clrMapOvr>
  <p:timing>
    <p:tnLst>
      <p:par>
        <p:cTn id="1" dur="indefinite" restart="never" nodeType="tmRoot"/>
      </p:par>
    </p:tnLst>
  </p:timing>
</p:sld>
</file>

<file path=ppt/theme/theme1.xml><?xml version="1.0" encoding="utf-8"?>
<a:theme xmlns:a="http://schemas.openxmlformats.org/drawingml/2006/main" name="Section Break Slide Master">
  <a:themeElements>
    <a:clrScheme name="ALLPPT-COLOR-A11">
      <a:dk1>
        <a:sysClr val="windowText" lastClr="000000"/>
      </a:dk1>
      <a:lt1>
        <a:sysClr val="window" lastClr="FFFFFF"/>
      </a:lt1>
      <a:dk2>
        <a:srgbClr val="1F497D"/>
      </a:dk2>
      <a:lt2>
        <a:srgbClr val="EEECE1"/>
      </a:lt2>
      <a:accent1>
        <a:srgbClr val="0070C0"/>
      </a:accent1>
      <a:accent2>
        <a:srgbClr val="0070C0"/>
      </a:accent2>
      <a:accent3>
        <a:srgbClr val="0070C0"/>
      </a:accent3>
      <a:accent4>
        <a:srgbClr val="0070C0"/>
      </a:accent4>
      <a:accent5>
        <a:srgbClr val="0070C0"/>
      </a:accent5>
      <a:accent6>
        <a:srgbClr val="0070C0"/>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11">
      <a:dk1>
        <a:sysClr val="windowText" lastClr="000000"/>
      </a:dk1>
      <a:lt1>
        <a:sysClr val="window" lastClr="FFFFFF"/>
      </a:lt1>
      <a:dk2>
        <a:srgbClr val="1F497D"/>
      </a:dk2>
      <a:lt2>
        <a:srgbClr val="EEECE1"/>
      </a:lt2>
      <a:accent1>
        <a:srgbClr val="0070C0"/>
      </a:accent1>
      <a:accent2>
        <a:srgbClr val="0070C0"/>
      </a:accent2>
      <a:accent3>
        <a:srgbClr val="0070C0"/>
      </a:accent3>
      <a:accent4>
        <a:srgbClr val="0070C0"/>
      </a:accent4>
      <a:accent5>
        <a:srgbClr val="0070C0"/>
      </a:accent5>
      <a:accent6>
        <a:srgbClr val="0070C0"/>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2C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Section Break Slide Master">
  <a:themeElements>
    <a:clrScheme name="ALLPPT-COLOR-A11">
      <a:dk1>
        <a:sysClr val="windowText" lastClr="000000"/>
      </a:dk1>
      <a:lt1>
        <a:sysClr val="window" lastClr="FFFFFF"/>
      </a:lt1>
      <a:dk2>
        <a:srgbClr val="1F497D"/>
      </a:dk2>
      <a:lt2>
        <a:srgbClr val="EEECE1"/>
      </a:lt2>
      <a:accent1>
        <a:srgbClr val="0070C0"/>
      </a:accent1>
      <a:accent2>
        <a:srgbClr val="0070C0"/>
      </a:accent2>
      <a:accent3>
        <a:srgbClr val="0070C0"/>
      </a:accent3>
      <a:accent4>
        <a:srgbClr val="0070C0"/>
      </a:accent4>
      <a:accent5>
        <a:srgbClr val="0070C0"/>
      </a:accent5>
      <a:accent6>
        <a:srgbClr val="0070C0"/>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ontents Slide Master">
  <a:themeElements>
    <a:clrScheme name="ALLPPT-COLOR-A11">
      <a:dk1>
        <a:sysClr val="windowText" lastClr="000000"/>
      </a:dk1>
      <a:lt1>
        <a:sysClr val="window" lastClr="FFFFFF"/>
      </a:lt1>
      <a:dk2>
        <a:srgbClr val="1F497D"/>
      </a:dk2>
      <a:lt2>
        <a:srgbClr val="EEECE1"/>
      </a:lt2>
      <a:accent1>
        <a:srgbClr val="0070C0"/>
      </a:accent1>
      <a:accent2>
        <a:srgbClr val="0070C0"/>
      </a:accent2>
      <a:accent3>
        <a:srgbClr val="0070C0"/>
      </a:accent3>
      <a:accent4>
        <a:srgbClr val="0070C0"/>
      </a:accent4>
      <a:accent5>
        <a:srgbClr val="0070C0"/>
      </a:accent5>
      <a:accent6>
        <a:srgbClr val="0070C0"/>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2C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34661</TotalTime>
  <Words>1598</Words>
  <Application>Microsoft Office PowerPoint</Application>
  <PresentationFormat>Лист A4 (210x297 мм)</PresentationFormat>
  <Paragraphs>505</Paragraphs>
  <Slides>14</Slides>
  <Notes>5</Notes>
  <HiddenSlides>0</HiddenSlides>
  <MMClips>0</MMClips>
  <ScaleCrop>false</ScaleCrop>
  <HeadingPairs>
    <vt:vector size="4" baseType="variant">
      <vt:variant>
        <vt:lpstr>Тема</vt:lpstr>
      </vt:variant>
      <vt:variant>
        <vt:i4>6</vt:i4>
      </vt:variant>
      <vt:variant>
        <vt:lpstr>Заголовки слайдов</vt:lpstr>
      </vt:variant>
      <vt:variant>
        <vt:i4>14</vt:i4>
      </vt:variant>
    </vt:vector>
  </HeadingPairs>
  <TitlesOfParts>
    <vt:vector size="20" baseType="lpstr">
      <vt:lpstr>Section Break Slide Master</vt:lpstr>
      <vt:lpstr>Contents Slide Master</vt:lpstr>
      <vt:lpstr>1_Section Break Slide Master</vt:lpstr>
      <vt:lpstr>1_Contents Slide Master</vt:lpstr>
      <vt:lpstr>Тема Office</vt:lpstr>
      <vt:lpstr>1_Тема Office</vt:lpstr>
      <vt:lpstr>       “NC "Kazakhstan Temir Zholy“ JSC    RESULTS OF ACTIVITIES FOR THE 1ST HALF OF 2021 AND THE MAIN TASKS FOR THE SERVICES OF PROVISION OF ACCESS ROADS AND THE TRANSMISSION OF ELECTRIC ENERGY        Nur-Sultan  29/07/2021</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ОТЧЁТ О ДЕЯТЕЛЬНОСТИ  АО «НК «ЌАЗАЌСТАН ТЕМIР ЖОЛЫ»  ЗА 2007 ГОД ПО ПРЕДОСТАВЛЕНИЮ РЕГУЛИРУЕМЫХ УСЛУГ</dc:title>
  <dc:creator>1</dc:creator>
  <cp:lastModifiedBy>Айгуль Мырзалиева</cp:lastModifiedBy>
  <cp:revision>2642</cp:revision>
  <cp:lastPrinted>2021-07-15T12:46:07Z</cp:lastPrinted>
  <dcterms:created xsi:type="dcterms:W3CDTF">2008-04-18T14:55:38Z</dcterms:created>
  <dcterms:modified xsi:type="dcterms:W3CDTF">2021-07-30T07:19:47Z</dcterms:modified>
</cp:coreProperties>
</file>