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84" r:id="rId5"/>
    <p:sldId id="328" r:id="rId6"/>
    <p:sldId id="330" r:id="rId7"/>
    <p:sldId id="362" r:id="rId8"/>
    <p:sldId id="352" r:id="rId9"/>
    <p:sldId id="331" r:id="rId10"/>
    <p:sldId id="332" r:id="rId11"/>
    <p:sldId id="369" r:id="rId12"/>
    <p:sldId id="387" r:id="rId13"/>
    <p:sldId id="386" r:id="rId14"/>
    <p:sldId id="383" r:id="rId15"/>
    <p:sldId id="382" r:id="rId16"/>
    <p:sldId id="384" r:id="rId17"/>
    <p:sldId id="341" r:id="rId18"/>
    <p:sldId id="342" r:id="rId19"/>
    <p:sldId id="365" r:id="rId20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401B"/>
    <a:srgbClr val="FF1919"/>
    <a:srgbClr val="CCCCFF"/>
    <a:srgbClr val="5DBEE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1" autoAdjust="0"/>
    <p:restoredTop sz="99072" autoAdjust="0"/>
  </p:normalViewPr>
  <p:slideViewPr>
    <p:cSldViewPr snapToGrid="0">
      <p:cViewPr varScale="1">
        <p:scale>
          <a:sx n="68" d="100"/>
          <a:sy n="68" d="100"/>
        </p:scale>
        <p:origin x="78" y="1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9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0292342777772563E-2"/>
          <c:y val="0.16310502043810921"/>
          <c:w val="0.98970765722222742"/>
          <c:h val="0.727472749187716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Крушение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 prstMaterial="metal"/>
          </c:spPr>
          <c:invertIfNegative val="0"/>
          <c:dLbls>
            <c:dLbl>
              <c:idx val="0"/>
              <c:layout>
                <c:manualLayout>
                  <c:x val="1.4025254735069565E-3"/>
                  <c:y val="2.6621947384970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C2-4378-9B82-26EB7F625FBE}"/>
                </c:ext>
              </c:extLst>
            </c:dLbl>
            <c:dLbl>
              <c:idx val="1"/>
              <c:layout>
                <c:manualLayout>
                  <c:x val="-5.1425339958672901E-17"/>
                  <c:y val="2.3294203961848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C2-4378-9B82-26EB7F625FBE}"/>
                </c:ext>
              </c:extLst>
            </c:dLbl>
            <c:dLbl>
              <c:idx val="2"/>
              <c:layout>
                <c:manualLayout>
                  <c:x val="0"/>
                  <c:y val="2.6621947384970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C2-4378-9B82-26EB7F625FB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C2-4378-9B82-26EB7F625FB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События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 prstMaterial="metal"/>
          </c:spPr>
          <c:invertIfNegative val="0"/>
          <c:dLbls>
            <c:dLbl>
              <c:idx val="0"/>
              <c:layout>
                <c:manualLayout>
                  <c:x val="-1.4983831200427074E-3"/>
                  <c:y val="3.82869587548067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C2-4378-9B82-26EB7F625FBE}"/>
                </c:ext>
              </c:extLst>
            </c:dLbl>
            <c:dLbl>
              <c:idx val="1"/>
              <c:layout>
                <c:manualLayout>
                  <c:x val="0"/>
                  <c:y val="1.4619692881671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C2-4378-9B82-26EB7F625FBE}"/>
                </c:ext>
              </c:extLst>
            </c:dLbl>
            <c:dLbl>
              <c:idx val="2"/>
              <c:layout>
                <c:manualLayout>
                  <c:x val="0"/>
                  <c:y val="1.421586774323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C2-4378-9B82-26EB7F625FB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15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3C2-4378-9B82-26EB7F625FB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Инцидент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 prstMaterial="metal"/>
          </c:spPr>
          <c:invertIfNegative val="0"/>
          <c:dLbls>
            <c:dLbl>
              <c:idx val="0"/>
              <c:layout>
                <c:manualLayout>
                  <c:x val="8.3753962134462657E-4"/>
                  <c:y val="1.451435927708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C2-4378-9B82-26EB7F625FBE}"/>
                </c:ext>
              </c:extLst>
            </c:dLbl>
            <c:dLbl>
              <c:idx val="1"/>
              <c:layout>
                <c:manualLayout>
                  <c:x val="2.053319380229515E-3"/>
                  <c:y val="1.6667166931807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C2-4378-9B82-26EB7F625FBE}"/>
                </c:ext>
              </c:extLst>
            </c:dLbl>
            <c:dLbl>
              <c:idx val="2"/>
              <c:layout>
                <c:manualLayout>
                  <c:x val="2.1037882102604346E-3"/>
                  <c:y val="1.330371763701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3C2-4378-9B82-26EB7F625FBE}"/>
                </c:ext>
              </c:extLst>
            </c:dLbl>
            <c:dLbl>
              <c:idx val="3"/>
              <c:layout>
                <c:manualLayout>
                  <c:x val="2.8050509470139129E-3"/>
                  <c:y val="1.7647964532313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3C2-4378-9B82-26EB7F625FB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74</c:v>
                </c:pt>
                <c:pt idx="1">
                  <c:v>71</c:v>
                </c:pt>
                <c:pt idx="2">
                  <c:v>47</c:v>
                </c:pt>
                <c:pt idx="3">
                  <c:v>40</c:v>
                </c:pt>
                <c:pt idx="4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3C2-4378-9B82-26EB7F625F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331520"/>
        <c:axId val="188333056"/>
      </c:barChart>
      <c:catAx>
        <c:axId val="1883315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333056"/>
        <c:crosses val="autoZero"/>
        <c:auto val="1"/>
        <c:lblAlgn val="ctr"/>
        <c:lblOffset val="100"/>
        <c:noMultiLvlLbl val="0"/>
      </c:catAx>
      <c:valAx>
        <c:axId val="1883330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8331520"/>
        <c:crosses val="autoZero"/>
        <c:crossBetween val="between"/>
      </c:valAx>
      <c:spPr>
        <a:scene3d>
          <a:camera prst="orthographicFront"/>
          <a:lightRig rig="threePt" dir="t"/>
        </a:scene3d>
        <a:sp3d prstMaterial="metal"/>
      </c:spPr>
    </c:plotArea>
    <c:legend>
      <c:legendPos val="b"/>
      <c:layout>
        <c:manualLayout>
          <c:xMode val="edge"/>
          <c:yMode val="edge"/>
          <c:x val="0.33002586095096897"/>
          <c:y val="0.92354679802955675"/>
          <c:w val="0.32683614328023541"/>
          <c:h val="6.3453254375851587E-2"/>
        </c:manualLayout>
      </c:layout>
      <c:overlay val="0"/>
      <c:txPr>
        <a:bodyPr/>
        <a:lstStyle/>
        <a:p>
          <a:pPr>
            <a:defRPr sz="1192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9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0.60712</cdr:x>
      <cdr:y>0.02728</cdr:y>
    </cdr:from>
    <cdr:to>
      <cdr:x>0.8094</cdr:x>
      <cdr:y>0.19257</cdr:y>
    </cdr:to>
    <cdr:sp macro="" textlink="">
      <cdr:nvSpPr>
        <cdr:cNvPr id="2" name="Text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315335" y="96510"/>
          <a:ext cx="1770998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/>
          <a:r>
            <a: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2021</a:t>
          </a:r>
        </a:p>
        <a:p xmlns:a="http://schemas.openxmlformats.org/drawingml/2006/main">
          <a:pPr eaLnBrk="1" hangingPunct="1"/>
          <a:r>
            <a: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(всего 59 случая)</a:t>
          </a:r>
          <a:endParaRPr lang="ru-RU" sz="1600" b="1" dirty="0">
            <a:solidFill>
              <a:prstClr val="black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0.7993</cdr:x>
      <cdr:y>0.04164</cdr:y>
    </cdr:from>
    <cdr:to>
      <cdr:x>0.99096</cdr:x>
      <cdr:y>0.20693</cdr:y>
    </cdr:to>
    <cdr:sp macro="" textlink="">
      <cdr:nvSpPr>
        <cdr:cNvPr id="3" name="TextBox 13">
          <a:extLst xmlns:a="http://schemas.openxmlformats.org/drawingml/2006/main">
            <a:ext uri="{FF2B5EF4-FFF2-40B4-BE49-F238E27FC236}">
              <a16:creationId xmlns:a16="http://schemas.microsoft.com/office/drawing/2014/main" id="{95AE6B10-7672-9022-85A8-F3899E1980DA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97910" y="147310"/>
          <a:ext cx="1678023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/>
          <a:r>
            <a: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2022</a:t>
          </a:r>
        </a:p>
        <a:p xmlns:a="http://schemas.openxmlformats.org/drawingml/2006/main">
          <a:pPr eaLnBrk="1" hangingPunct="1"/>
          <a:r>
            <a: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(всего 56 случая)</a:t>
          </a:r>
          <a:endParaRPr lang="ru-RU" sz="1600" b="1" dirty="0">
            <a:solidFill>
              <a:prstClr val="black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17DEAC4F-317D-4B56-BD08-8735B1557E6A}" type="datetimeFigureOut">
              <a:rPr lang="ru-RU" smtClean="0"/>
              <a:t>08.12.2023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E2DB13EE-398F-4000-BD95-59E70E20B3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743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813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813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4AD5C910-172E-465E-9F6E-4BED48F9819A}" type="datetimeFigureOut">
              <a:rPr lang="ru-RU" smtClean="0"/>
              <a:t>08.12.2023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60" cy="49813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30092"/>
            <a:ext cx="2945660" cy="49813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74448EFA-47DC-4E98-965E-B1764BF672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491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79488" y="1241425"/>
            <a:ext cx="48387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48EFA-47DC-4E98-965E-B1764BF6721D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690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17613" y="1150938"/>
            <a:ext cx="4486275" cy="31051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94577-418C-4255-A98B-1A1B9CDA61B3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530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69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57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9008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64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18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55"/>
            <a:ext cx="89154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1F56F-C712-4B28-9A2C-A96C353C48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5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172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83" y="1709762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883" y="458951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612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64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31" y="365129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83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048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51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32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340" y="987450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32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45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32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340" y="987450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32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93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44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44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40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9" y="635640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40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97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83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5919" y="351065"/>
            <a:ext cx="8813800" cy="631490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АО «НК «</a:t>
            </a:r>
            <a:r>
              <a:rPr lang="kk-KZ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Қазақстан темір жолы</a:t>
            </a: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ИТОГИ ДЕЯТЕЛЬНОСТИ </a:t>
            </a: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ПЕРВОЕ ПОЛУГОДИЕ 2022 ГОДА И</a:t>
            </a: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ЗАДАЧИ </a:t>
            </a: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ВТОРОЕ ПОЛУГОДИЕ 2022 ГОДА</a:t>
            </a: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РЕГУЛИРУЕМЫМ УСЛУГАМ</a:t>
            </a: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г.Нур-Султан</a:t>
            </a:r>
            <a:b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28.07.2022</a:t>
            </a:r>
          </a:p>
        </p:txBody>
      </p:sp>
      <p:sp>
        <p:nvSpPr>
          <p:cNvPr id="4" name="Номер слайда 2"/>
          <p:cNvSpPr txBox="1">
            <a:spLocks/>
          </p:cNvSpPr>
          <p:nvPr/>
        </p:nvSpPr>
        <p:spPr>
          <a:xfrm>
            <a:off x="9271000" y="6483406"/>
            <a:ext cx="631323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algn="r"/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D:\For prezentations\kz_icons\Map1 copy.png"/>
          <p:cNvPicPr>
            <a:picLocks noChangeAspect="1" noChangeArrowheads="1"/>
          </p:cNvPicPr>
          <p:nvPr/>
        </p:nvPicPr>
        <p:blipFill rotWithShape="1">
          <a:blip r:embed="rId3" cstate="screen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679" r="3432"/>
          <a:stretch/>
        </p:blipFill>
        <p:spPr bwMode="auto">
          <a:xfrm>
            <a:off x="5345714" y="4472434"/>
            <a:ext cx="4320480" cy="211102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9" y="2904722"/>
            <a:ext cx="2327517" cy="279050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EEECE1"/>
            </a:outerShdw>
            <a:softEdge rad="635000"/>
          </a:effectLst>
          <a:scene3d>
            <a:camera prst="obliqueTop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048321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1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310368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 КАЧЕСТВЕ ПРЕДОСТАВЛЯЕМЫХ УСЛУГ </a:t>
            </a:r>
          </a:p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ПЕРВОЕ ПОЛУГОДИЕ 2022 ГОДА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90" y="1196752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310374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5" y="4702182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5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5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5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5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2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2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2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2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2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2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2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2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2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7" y="4702182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7" y="4702182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7" y="4702182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7" y="4702182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7" y="4702182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7" y="4702182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9" y="4702182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9" y="4702182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9" y="4702182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9" y="4702182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9" y="4702182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9" y="4702182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9" y="4702182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9" y="4702182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9" y="4702182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235598"/>
              </p:ext>
            </p:extLst>
          </p:nvPr>
        </p:nvGraphicFramePr>
        <p:xfrm>
          <a:off x="374873" y="1381091"/>
          <a:ext cx="9078246" cy="4459565"/>
        </p:xfrm>
        <a:graphic>
          <a:graphicData uri="http://schemas.openxmlformats.org/drawingml/2006/table">
            <a:tbl>
              <a:tblPr/>
              <a:tblGrid>
                <a:gridCol w="490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0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1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72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2022 года                   ( 1  полугодие)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  <a:b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2022года                (1 полугодие)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 плану,</a:t>
                      </a:r>
                    </a:p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240">
                <a:tc>
                  <a:txBody>
                    <a:bodyPr/>
                    <a:lstStyle/>
                    <a:p>
                      <a:pPr marL="857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скоростей для пассажирских поездов, </a:t>
                      </a:r>
                      <a:r>
                        <a:rPr lang="ru-RU" sz="16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9341" marR="9341" marT="93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9341" marR="9341" marT="93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237,6</a:t>
                      </a:r>
                    </a:p>
                  </a:txBody>
                  <a:tcPr marL="9341" marR="9341" marT="93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119 %</a:t>
                      </a:r>
                    </a:p>
                  </a:txBody>
                  <a:tcPr marL="9341" marR="9341" marT="93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816">
                <a:tc>
                  <a:txBody>
                    <a:bodyPr/>
                    <a:lstStyle/>
                    <a:p>
                      <a:pPr marL="857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857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скоростей для грузовых поездов, </a:t>
                      </a:r>
                      <a:r>
                        <a:rPr lang="ru-RU" sz="16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134,7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90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341" marR="9341" marT="93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41" marR="9341" marT="93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41" marR="9341" marT="93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41" marR="9341" marT="93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115">
                <a:tc>
                  <a:txBody>
                    <a:bodyPr/>
                    <a:lstStyle/>
                    <a:p>
                      <a:pPr marL="841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Улучшение  плавности хода поездов за счет удлинения длины плети бесстыкового пути, </a:t>
                      </a:r>
                      <a:r>
                        <a:rPr lang="ru-RU" sz="16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км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перегона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блок участка </a:t>
                      </a:r>
                    </a:p>
                  </a:txBody>
                  <a:tcPr marL="9341" marR="9341" marT="93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перегона/               (10,3 км)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 пар/</a:t>
                      </a:r>
                    </a:p>
                    <a:p>
                      <a:pPr algn="ctr" fontAlgn="b"/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 км)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41" marR="9341" marT="93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перегона/</a:t>
                      </a:r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(10,3 км)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пар/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 км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41" marR="9341" marT="93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41" marR="9341" marT="93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2988" y="6463274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52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792959" y="106086"/>
            <a:ext cx="8995478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НАРУШЕНИЯ БЕЗОПАСНОСТИ ДВИЖЕНИЯ (НБД)</a:t>
            </a:r>
          </a:p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ЗА ПЕРВОЕ ПОЛУГОДИЕ В ПЕРИОД С 2018 ПО 2022 ГОДЫ </a:t>
            </a:r>
          </a:p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ПО ФИЛИАЛУ АО «НК «КТЖ» – «ДИРЕКЦИЯ МАГИСТРАЛЬНОЙ СЕТИ» 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89" y="1044352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5" y="139251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968064"/>
              </p:ext>
            </p:extLst>
          </p:nvPr>
        </p:nvGraphicFramePr>
        <p:xfrm>
          <a:off x="268408" y="4872355"/>
          <a:ext cx="9448293" cy="1753770"/>
        </p:xfrm>
        <a:graphic>
          <a:graphicData uri="http://schemas.openxmlformats.org/drawingml/2006/table">
            <a:tbl>
              <a:tblPr/>
              <a:tblGrid>
                <a:gridCol w="1115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5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1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9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82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8254">
                  <a:extLst>
                    <a:ext uri="{9D8B030D-6E8A-4147-A177-3AD203B41FA5}">
                      <a16:colId xmlns:a16="http://schemas.microsoft.com/office/drawing/2014/main" val="1940908288"/>
                    </a:ext>
                  </a:extLst>
                </a:gridCol>
              </a:tblGrid>
              <a:tr h="2603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Нарушения 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2018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43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НБД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НБД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НБД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НБД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НБД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Крушение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События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Инциденты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НБД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1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4823788"/>
              </p:ext>
            </p:extLst>
          </p:nvPr>
        </p:nvGraphicFramePr>
        <p:xfrm>
          <a:off x="615033" y="1192988"/>
          <a:ext cx="8755043" cy="3537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21" name="TextBox 13"/>
          <p:cNvSpPr txBox="1">
            <a:spLocks noChangeArrowheads="1"/>
          </p:cNvSpPr>
          <p:nvPr/>
        </p:nvSpPr>
        <p:spPr bwMode="auto">
          <a:xfrm>
            <a:off x="755193" y="1275450"/>
            <a:ext cx="17709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600" b="1" dirty="0">
                <a:solidFill>
                  <a:prstClr val="black"/>
                </a:solidFill>
                <a:cs typeface="Times New Roman" pitchFamily="18" charset="0"/>
              </a:rPr>
              <a:t>201</a:t>
            </a:r>
            <a:r>
              <a:rPr lang="ru-RU" sz="1600" b="1" dirty="0">
                <a:solidFill>
                  <a:prstClr val="black"/>
                </a:solidFill>
                <a:cs typeface="Times New Roman" pitchFamily="18" charset="0"/>
              </a:rPr>
              <a:t>8 </a:t>
            </a:r>
          </a:p>
          <a:p>
            <a:pPr algn="ctr" eaLnBrk="1" hangingPunct="1"/>
            <a:r>
              <a:rPr lang="ru-RU" sz="1600" dirty="0">
                <a:solidFill>
                  <a:prstClr val="black"/>
                </a:solidFill>
                <a:cs typeface="Times New Roman" pitchFamily="18" charset="0"/>
              </a:rPr>
              <a:t>(всего 90 случаев)</a:t>
            </a:r>
          </a:p>
        </p:txBody>
      </p:sp>
      <p:sp>
        <p:nvSpPr>
          <p:cNvPr id="722" name="TextBox 13"/>
          <p:cNvSpPr txBox="1">
            <a:spLocks noChangeArrowheads="1"/>
          </p:cNvSpPr>
          <p:nvPr/>
        </p:nvSpPr>
        <p:spPr bwMode="auto">
          <a:xfrm>
            <a:off x="2640779" y="1275450"/>
            <a:ext cx="16780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600" b="1" dirty="0">
                <a:solidFill>
                  <a:prstClr val="black"/>
                </a:solidFill>
                <a:cs typeface="Times New Roman" pitchFamily="18" charset="0"/>
              </a:rPr>
              <a:t>2019</a:t>
            </a:r>
          </a:p>
          <a:p>
            <a:pPr algn="ctr" eaLnBrk="1" hangingPunct="1"/>
            <a:r>
              <a:rPr lang="ru-RU" sz="1600" dirty="0">
                <a:solidFill>
                  <a:prstClr val="black"/>
                </a:solidFill>
                <a:cs typeface="Times New Roman" pitchFamily="18" charset="0"/>
              </a:rPr>
              <a:t>(всего 88 случая)</a:t>
            </a:r>
            <a:endParaRPr lang="ru-RU" sz="16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723" name="TextBox 13"/>
          <p:cNvSpPr txBox="1">
            <a:spLocks noChangeArrowheads="1"/>
          </p:cNvSpPr>
          <p:nvPr/>
        </p:nvSpPr>
        <p:spPr bwMode="auto">
          <a:xfrm>
            <a:off x="4159370" y="1275450"/>
            <a:ext cx="17709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600" b="1" dirty="0">
                <a:solidFill>
                  <a:prstClr val="black"/>
                </a:solidFill>
                <a:cs typeface="Times New Roman" pitchFamily="18" charset="0"/>
              </a:rPr>
              <a:t>2020</a:t>
            </a:r>
          </a:p>
          <a:p>
            <a:pPr eaLnBrk="1" hangingPunct="1"/>
            <a:r>
              <a:rPr lang="ru-RU" sz="1600" dirty="0">
                <a:solidFill>
                  <a:prstClr val="black"/>
                </a:solidFill>
                <a:cs typeface="Times New Roman" pitchFamily="18" charset="0"/>
              </a:rPr>
              <a:t>(всего 65 случаев)</a:t>
            </a:r>
            <a:endParaRPr lang="ru-RU" sz="16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30488" y="6806876"/>
            <a:ext cx="2228850" cy="57150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49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177018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 РАБОТЕ С ПОТРЕБИТЕЛЯМИ УСЛУГ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89" y="1072927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310373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4470" y="1519412"/>
            <a:ext cx="959396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Заключены договора на оказание услуг МЖС в пассажирском движении -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грузовом –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(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в том числе 2 частных перевозчика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55600" lvl="1" indent="-3556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Согласно приказам КРЕМ РК пассажирским перевозчикам предоставлен временный понижающий коэффициент в размере 0,01 к тарифу на услуги МЖС при перевозке пассажиров железнодорожным транспортом. </a:t>
            </a:r>
          </a:p>
          <a:p>
            <a:pPr marL="355600" lvl="1" indent="-3556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Проводится работа по внесению изменений и дополнений в Правила пользования магистральной железнодорожной сетью, утвержденных приказом и.о. Министра по инвестициям и развитию Республики Казахстан от 27 марта 2015  года №366.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355600" lvl="1" indent="-3556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Разработан и проходит согласование в структурных подразделениях АО «НК «ҚТЖ» проект приказа МИИР РК «Об утверждении Правил допуска локомотивов, мотор-вагонного и специального самоходного подвижного состава на магистральную железнодорожную сеть».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459238" y="6415776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865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177018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 РАБОТЕ С ПОТРЕБИТЕЛЯМИ УСЛУГ (Продолжение)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89" y="1034827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310373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4472" y="1358955"/>
            <a:ext cx="9593966" cy="1697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 algn="just">
              <a:lnSpc>
                <a:spcPct val="150000"/>
              </a:lnSpc>
              <a:spcAft>
                <a:spcPts val="50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рамках реализации мероприятий проекта Центр управления движением поездов:</a:t>
            </a:r>
          </a:p>
          <a:p>
            <a:pPr marL="355600" lvl="0" indent="-173038" algn="just">
              <a:lnSpc>
                <a:spcPct val="150000"/>
              </a:lnSpc>
              <a:spcAft>
                <a:spcPts val="500"/>
              </a:spcAft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внедрено на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96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раздельных пунктах (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10 диспетчерских кругов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468312" lvl="0" indent="-285750" algn="just">
              <a:lnSpc>
                <a:spcPct val="150000"/>
              </a:lnSpc>
              <a:spcAft>
                <a:spcPts val="500"/>
              </a:spcAft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проведены конкурсные процедуры по модернизации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-ти линейно-аппаратных залов, итоги подведены, договор на стадии заключения;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66113" y="6475151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340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177018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 ПЕРСПЕКТИВАХ ДЕЯТЕЛЬНОСТИ </a:t>
            </a:r>
          </a:p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 ВТОРОЕ ПОЛУГОДИЕ 2022  ГОДА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89" y="1034827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310373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4472" y="1337056"/>
            <a:ext cx="9593966" cy="5098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Утверждение в МИИР РК Перечня операций, входящих в услуги МЖС, по итогам рассмотрения рабочей группой по совершенствованию нормативной правовой базы и технологии взаимодействия новых субъектов на рынке железнодорожных услуг;</a:t>
            </a:r>
          </a:p>
          <a:p>
            <a:pPr marL="357188" indent="-357188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Осуществление  модернизации инфраструктуры для повышения пропускной способности и обеспечения безопасности движения поездов;</a:t>
            </a:r>
          </a:p>
          <a:p>
            <a:pPr marL="357188" indent="-357188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Реализация дорожной карты по совершенствованию корпоративной системы управления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производственной безопасностью в рамках стратегии «Нулевого травматизма»;</a:t>
            </a:r>
          </a:p>
          <a:p>
            <a:pPr marL="355600" indent="-355600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Использование передовых ресурсосберегающих технологий, позволяющих повторно применять материалы верхнего строения пути (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применение клееболтового стыка для сварки плетей до блок участка и перегона);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55600" lvl="0" indent="-355600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Выполнение производственной программы по оздоровлению пути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8 315,206 км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том числе с применением комплексов путевых машин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7 300 км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текущего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объектов и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единиц капитального ремонта  искусственных сооружений;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06738" y="6463276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385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177018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 ПЕРСПЕКТИВАХ ДЕЯТЕЛЬНОСТИ </a:t>
            </a:r>
          </a:p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 ВТОРОЕ ПОЛУГОДИЕ 2022 ГОД (Продолжение)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89" y="1034827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310373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5699" y="1379837"/>
            <a:ext cx="9593966" cy="2870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 algn="just">
              <a:lnSpc>
                <a:spcPct val="150000"/>
              </a:lnSpc>
              <a:spcAft>
                <a:spcPts val="50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рамках реализации мероприятий проекта Центр управления движением поездов:</a:t>
            </a:r>
          </a:p>
          <a:p>
            <a:pPr marL="355600" lvl="0" indent="-173038" algn="just">
              <a:lnSpc>
                <a:spcPct val="150000"/>
              </a:lnSpc>
              <a:spcAft>
                <a:spcPts val="500"/>
              </a:spcAft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внедрение микропроцессорной диспетчерской централизации МП АСДЦ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 139 раздельных пунктах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(15 диспетчерских кругов);</a:t>
            </a:r>
          </a:p>
          <a:p>
            <a:pPr marL="355600" lvl="0" indent="-173038" algn="just">
              <a:lnSpc>
                <a:spcPct val="150000"/>
              </a:lnSpc>
              <a:spcAft>
                <a:spcPts val="500"/>
              </a:spcAft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организация Центра управления движением поездов и инфраструктурой Северного региона,                  г. Нур-Султан,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который позволит  управлять движением поездов из одного места в границах               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4-х  отделений;</a:t>
            </a:r>
          </a:p>
          <a:p>
            <a:pPr marL="468312" lvl="0" indent="-285750" algn="just">
              <a:lnSpc>
                <a:spcPct val="150000"/>
              </a:lnSpc>
              <a:spcAft>
                <a:spcPts val="500"/>
              </a:spcAft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модернизация 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10-ти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линейно-аппаратных залах;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66113" y="6475151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009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3"/>
          <p:cNvSpPr>
            <a:spLocks noChangeArrowheads="1"/>
          </p:cNvSpPr>
          <p:nvPr/>
        </p:nvSpPr>
        <p:spPr bwMode="auto">
          <a:xfrm>
            <a:off x="0" y="2579706"/>
            <a:ext cx="990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85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54173" y="238918"/>
            <a:ext cx="9906000" cy="487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ОТЧЕТА</a:t>
            </a:r>
            <a:endParaRPr lang="ru-RU" sz="18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91" y="837952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253" y="105716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85590" y="891394"/>
            <a:ext cx="9125940" cy="4934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50"/>
              </a:spcAft>
            </a:pPr>
            <a:endParaRPr lang="ru-RU" dirty="0"/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Общая информация</a:t>
            </a:r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 объемах предоставленных регулируемых услуг;</a:t>
            </a:r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 основных финансово-экономических показателях монопольной деятельности за первое полугодие 2022 года;</a:t>
            </a:r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 постатейном исполнении тарифной сметы на регулируемые услуги магистральной железнодорожной сети за первое полугодие 2022 года;</a:t>
            </a:r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 исполнении инвестиционной программы за первое полугодие 2022 года;</a:t>
            </a:r>
          </a:p>
          <a:p>
            <a:pPr marL="457200" indent="-457200">
              <a:lnSpc>
                <a:spcPct val="150000"/>
              </a:lnSpc>
              <a:spcAft>
                <a:spcPts val="350"/>
              </a:spcAft>
              <a:buFontTx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 качестве предоставляемых услуг;</a:t>
            </a:r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 проводимой работе с потребителями регулируемых услуг;</a:t>
            </a:r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 перспективах деятельности (планы развития).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506738" y="6463276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272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54173" y="238918"/>
            <a:ext cx="9906000" cy="487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 РЕГУЛИРУЕМЫХ УСЛУГ</a:t>
            </a:r>
            <a:endParaRPr lang="ru-RU" sz="18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91" y="837952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253" y="105716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85590" y="1484786"/>
            <a:ext cx="9125940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АО «НК «КТЖ», как субъект естественной монополии оказывает следующие услуги: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1.Услуги магистральной железнодорожной сети.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2. Услуги подъездных путей,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включающие:</a:t>
            </a: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2.1   для проезда подвижного состава;</a:t>
            </a:r>
          </a:p>
          <a:p>
            <a:pPr algn="just">
              <a:lnSpc>
                <a:spcPct val="150000"/>
              </a:lnSpc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2.2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процесса.</a:t>
            </a:r>
          </a:p>
          <a:p>
            <a:pPr algn="just"/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3.  Услуги по передаче электрической энергии.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518613" y="6498901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3279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132243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ОБЩАЯ ИНФОРМАЦИЯ О СУБЪЕКТЕ ЕСТЕСТВЕННОЙ МОНОПОЛИИ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89" y="869959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310373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925060"/>
              </p:ext>
            </p:extLst>
          </p:nvPr>
        </p:nvGraphicFramePr>
        <p:xfrm>
          <a:off x="426040" y="1135121"/>
          <a:ext cx="9145472" cy="5636991"/>
        </p:xfrm>
        <a:graphic>
          <a:graphicData uri="http://schemas.openxmlformats.org/drawingml/2006/table">
            <a:tbl>
              <a:tblPr/>
              <a:tblGrid>
                <a:gridCol w="6946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8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Развернутая длина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21 120,3 </a:t>
                      </a:r>
                      <a:r>
                        <a:rPr lang="ru-RU" sz="18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1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Эксплуатационная длина ж/д сети, в том числе: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16 005,6 </a:t>
                      </a:r>
                      <a:r>
                        <a:rPr lang="ru-RU" sz="18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длина двухпутных линий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4 985,6 </a:t>
                      </a:r>
                      <a:r>
                        <a:rPr lang="ru-RU" sz="18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длина электрифицированных участков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4 237,5 </a:t>
                      </a:r>
                      <a:r>
                        <a:rPr lang="ru-RU" sz="18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длина бесстыковых путей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14  692,7 </a:t>
                      </a:r>
                      <a:r>
                        <a:rPr lang="ru-RU" sz="18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2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межгосударственных стыковых пунктов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станций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831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5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отделений магистральной сети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1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ПЧ (дистанции пути)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5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ЭЧ (дистанции электроснабжения)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ШЧ (дистанция сигнализации и связи)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Вокзалы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300 </a:t>
                      </a:r>
                      <a:r>
                        <a:rPr lang="ru-RU" sz="18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зданий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Численность работников АО «НК «КТЖ» (за 1-е полугодие 2022 года)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43 882 </a:t>
                      </a:r>
                      <a:r>
                        <a:rPr lang="ru-RU" sz="18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ед.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3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94863" y="6498901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05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310368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ПРЕДОСТАВЛЕННЫХ УСЛУГ </a:t>
            </a:r>
          </a:p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ПЕРВОЕ ПОЛУГОДИЕ 2022 ГОДА 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76064" y="1196752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310373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142182"/>
              </p:ext>
            </p:extLst>
          </p:nvPr>
        </p:nvGraphicFramePr>
        <p:xfrm>
          <a:off x="449790" y="1712243"/>
          <a:ext cx="9025930" cy="4172968"/>
        </p:xfrm>
        <a:graphic>
          <a:graphicData uri="http://schemas.openxmlformats.org/drawingml/2006/table">
            <a:tbl>
              <a:tblPr/>
              <a:tblGrid>
                <a:gridCol w="4300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1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1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1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2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 2022</a:t>
                      </a:r>
                      <a:r>
                        <a:rPr lang="ru-RU" sz="1600" b="1" i="0" u="none" strike="noStrike" baseline="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 1 полугодие</a:t>
                      </a:r>
                      <a:b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2022 года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 плану, </a:t>
                      </a:r>
                    </a:p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972">
                <a:tc>
                  <a:txBody>
                    <a:bodyPr/>
                    <a:lstStyle/>
                    <a:p>
                      <a:pPr marL="0" indent="180975" algn="l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Грузооборот всего, млн.ткм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194</a:t>
                      </a:r>
                      <a:r>
                        <a:rPr lang="ru-RU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459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r>
                        <a:rPr lang="ru-RU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092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1" indent="1809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по сообщениям: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1" indent="1809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 внутриреспубликанском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96 617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43 736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indent="180975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экспортном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80 097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45 805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1" indent="1809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импортном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17 745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10 551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3161">
                <a:tc>
                  <a:txBody>
                    <a:bodyPr/>
                    <a:lstStyle/>
                    <a:p>
                      <a:pPr marL="0" marR="0" lvl="1" indent="1809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Пробег пассажирских вагонов,</a:t>
                      </a:r>
                    </a:p>
                    <a:p>
                      <a:pPr marL="0" marR="0" lvl="1" indent="1809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(тыс. ваг.км)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346 278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94863" y="6498901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8377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54173" y="238918"/>
            <a:ext cx="9906000" cy="487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endParaRPr lang="ru-RU" sz="1800" dirty="0"/>
          </a:p>
          <a:p>
            <a:endParaRPr lang="ru-RU" sz="1800" dirty="0"/>
          </a:p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ФИНАНСОВО-ЭКОНОМИЧЕСКИЕ ПОКАЗАТЕЛИ </a:t>
            </a:r>
          </a:p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МОНОПОЛЬНОЙ ДЕЯТЕЛЬНОСТИ ПО ИТОГАМ ПЕРВОГО ПОЛУГОДИЯ 2022 ГОДА 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89" y="1196752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27" y="105711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306967"/>
              </p:ext>
            </p:extLst>
          </p:nvPr>
        </p:nvGraphicFramePr>
        <p:xfrm>
          <a:off x="434781" y="1674143"/>
          <a:ext cx="9137847" cy="4496345"/>
        </p:xfrm>
        <a:graphic>
          <a:graphicData uri="http://schemas.openxmlformats.org/drawingml/2006/table">
            <a:tbl>
              <a:tblPr/>
              <a:tblGrid>
                <a:gridCol w="2671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813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fontAlgn="ctr"/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 магистральной железнодорожной сети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</a:t>
                      </a:r>
                      <a:r>
                        <a:rPr lang="ru-RU" sz="16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подъездных </a:t>
                      </a:r>
                      <a:b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путей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 </a:t>
                      </a:r>
                      <a:b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передаче электрической энергии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9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179 326 775</a:t>
                      </a: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32 421</a:t>
                      </a: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1 176 953</a:t>
                      </a: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180 536 149</a:t>
                      </a: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42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207 042 950</a:t>
                      </a: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23 968</a:t>
                      </a: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1 683 604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208 750 522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276"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/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1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Прибыль / (убыток)</a:t>
                      </a:r>
                    </a:p>
                    <a:p>
                      <a:pPr marL="0" algn="ctr" defTabSz="914400" rtl="0" eaLnBrk="1" fontAlgn="ctr" latinLnBrk="0" hangingPunct="1"/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(27 716 175)</a:t>
                      </a:r>
                    </a:p>
                  </a:txBody>
                  <a:tcPr marL="7739" marR="773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8 453</a:t>
                      </a:r>
                    </a:p>
                  </a:txBody>
                  <a:tcPr marL="7739" marR="773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(506 651)</a:t>
                      </a:r>
                    </a:p>
                  </a:txBody>
                  <a:tcPr marL="7739" marR="773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(28 214 373)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739" marR="773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6" name="Rectangle 3"/>
          <p:cNvSpPr txBox="1">
            <a:spLocks noChangeArrowheads="1"/>
          </p:cNvSpPr>
          <p:nvPr/>
        </p:nvSpPr>
        <p:spPr bwMode="auto">
          <a:xfrm>
            <a:off x="8336780" y="1431739"/>
            <a:ext cx="1152127" cy="26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556" tIns="47344" rIns="94556" bIns="47344" anchor="ctr">
            <a:spAutoFit/>
          </a:bodyPr>
          <a:lstStyle>
            <a:lvl1pPr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sz="11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тенге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18613" y="6379155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130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3"/>
          <p:cNvSpPr>
            <a:spLocks noChangeArrowheads="1"/>
          </p:cNvSpPr>
          <p:nvPr/>
        </p:nvSpPr>
        <p:spPr bwMode="auto">
          <a:xfrm>
            <a:off x="0" y="2579688"/>
            <a:ext cx="990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Услуги магистральной железнодорожной сети</a:t>
            </a:r>
          </a:p>
        </p:txBody>
      </p:sp>
    </p:spTree>
    <p:extLst>
      <p:ext uri="{BB962C8B-B14F-4D97-AF65-F5344CB8AC3E}">
        <p14:creationId xmlns:p14="http://schemas.microsoft.com/office/powerpoint/2010/main" val="82582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54174" y="78300"/>
            <a:ext cx="9750226" cy="487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 ОБ ИСПОЛНЕНИИ ТАРИФНОЙ СМЕТЫ </a:t>
            </a:r>
          </a:p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НА РЕГУЛИРУЕМЫЕ УСЛУГИ МЖС ЗА ПЕРВОЕ ПОЛУГОДИЕ 2022 ГОДА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729483" y="652428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995" y="125342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634097"/>
              </p:ext>
            </p:extLst>
          </p:nvPr>
        </p:nvGraphicFramePr>
        <p:xfrm>
          <a:off x="130995" y="746055"/>
          <a:ext cx="9737528" cy="6110635"/>
        </p:xfrm>
        <a:graphic>
          <a:graphicData uri="http://schemas.openxmlformats.org/drawingml/2006/table">
            <a:tbl>
              <a:tblPr/>
              <a:tblGrid>
                <a:gridCol w="592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6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2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9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8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5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96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066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№ п/п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1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Затраты на производство товаров и предоставление   услуг,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тыс.</a:t>
                      </a:r>
                      <a:br>
                        <a:rPr lang="ru-RU" sz="1000" b="1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тенге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278 037 066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176 906 241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Материальные затраты,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22 662 781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7 982 913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6700" indent="0"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материалы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17 178 436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2 718 122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6700" indent="0"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топливо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5 249 899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2 783 233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электроэнергия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4 234 446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2 481 558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Затраты на оплату труда 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76 654 162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75 691 230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6700" indent="0"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заработная плата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67 376</a:t>
                      </a:r>
                      <a:r>
                        <a:rPr lang="ru-RU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969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65 492 597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социальный налог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790 193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8 892 126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       ОСМС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1 487 000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1 306 507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Амортизация основных средств и нематериальных активов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54 719 965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27 183 392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Ремонт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313 973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127 539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Прочие затраты,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 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119 686 185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65 921 167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5.1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оплата работ и услуг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88 425 085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48 776 076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5.2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прочие затраты, всего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10 831 810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4 808</a:t>
                      </a:r>
                      <a:r>
                        <a:rPr lang="ru-RU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265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5.3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Услуги по маневровой работе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20 429 290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12 336 827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6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Расходы периода,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38 246 059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30 136 709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Общие и административные расходы,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36 283 208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23 017 085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85725"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заработная плата административного персонала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11 097 221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9 860 256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социальный налог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1 080 672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974</a:t>
                      </a:r>
                      <a:r>
                        <a:rPr lang="ru-RU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921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ОСМС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329 122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217 647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налоги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 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17 494 728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9 411 819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прочие,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 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6 281 465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2 552 443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6.5.1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1" u="none" strike="noStrike" dirty="0">
                          <a:effectLst/>
                          <a:latin typeface="Times New Roman"/>
                        </a:rPr>
                        <a:t>амортизация основных средств и нематериальных активов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1 683 127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774 238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6.5.2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1" u="none" strike="noStrike" dirty="0">
                          <a:effectLst/>
                          <a:latin typeface="Times New Roman"/>
                        </a:rPr>
                        <a:t>услуги сторонних организаций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1 399 673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1 107 117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6.5.3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1" u="none" strike="noStrike" dirty="0">
                          <a:effectLst/>
                          <a:latin typeface="Times New Roman"/>
                        </a:rPr>
                        <a:t>ремонт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86 894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15 472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6.5.4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1" u="none" strike="noStrike" dirty="0">
                          <a:effectLst/>
                          <a:latin typeface="Times New Roman"/>
                        </a:rPr>
                        <a:t>аудиторские, консалтинговые и информационные  услуги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622 668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76 212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6.5.5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1" u="none" strike="noStrike" dirty="0">
                          <a:effectLst/>
                          <a:latin typeface="Times New Roman"/>
                        </a:rPr>
                        <a:t>командировочные расходы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608 116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186 658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6.5.6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1" u="none" strike="noStrike" dirty="0">
                          <a:effectLst/>
                          <a:latin typeface="Times New Roman"/>
                        </a:rPr>
                        <a:t>представительские расходы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67 544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38 322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6.5.7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1" u="none" strike="noStrike" dirty="0">
                          <a:effectLst/>
                          <a:latin typeface="Times New Roman"/>
                        </a:rPr>
                        <a:t>другие расходы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1 813 443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643 024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Расходы на выплату вознаграждения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1 962 851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6 831</a:t>
                      </a:r>
                      <a:r>
                        <a:rPr lang="ru-RU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023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3,5 раз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Всего затрат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316 283 125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207 042 950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Times New Roman"/>
                        </a:rPr>
                        <a:t>IV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357 262 499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179 326 775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Times New Roman"/>
                        </a:rPr>
                        <a:t>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Прибыль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40 979 374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-27 716 176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-0,7 раза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7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Временная балансирующая плата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9 833 116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4 916 558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00" b="1" i="0" u="none" strike="noStrike" dirty="0">
                          <a:effectLst/>
                          <a:latin typeface="Times New Roman"/>
                        </a:rPr>
                        <a:t>8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Объем, грузооборот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млн.т-км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194 459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100 092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91189" y="6492875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1398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48544" y="76874"/>
            <a:ext cx="85877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 ОБ ИСПОЛНЕНИИ ИНВЕСТИЦИОННОЙ ПРОГРАММЫ  </a:t>
            </a:r>
          </a:p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НА УСЛУГИ МЖС ЗА ПЕРВОЕ ПОЛУГОДИЕ 2022 ГОДА </a:t>
            </a:r>
          </a:p>
        </p:txBody>
      </p:sp>
      <p:sp>
        <p:nvSpPr>
          <p:cNvPr id="5" name="Line 809"/>
          <p:cNvSpPr>
            <a:spLocks noChangeShapeType="1"/>
          </p:cNvSpPr>
          <p:nvPr/>
        </p:nvSpPr>
        <p:spPr bwMode="auto">
          <a:xfrm>
            <a:off x="848544" y="780232"/>
            <a:ext cx="8424936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8" name="Picture 9" descr="Логотип copy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03" y="86986"/>
            <a:ext cx="609972" cy="67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184853" y="1036779"/>
            <a:ext cx="1152127" cy="28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556" tIns="47344" rIns="94556" bIns="47344" anchor="ctr">
            <a:spAutoFit/>
          </a:bodyPr>
          <a:lstStyle>
            <a:lvl1pPr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тенге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846876"/>
              </p:ext>
            </p:extLst>
          </p:nvPr>
        </p:nvGraphicFramePr>
        <p:xfrm>
          <a:off x="574041" y="1271263"/>
          <a:ext cx="8724839" cy="4575498"/>
        </p:xfrm>
        <a:graphic>
          <a:graphicData uri="http://schemas.openxmlformats.org/drawingml/2006/table">
            <a:tbl>
              <a:tblPr/>
              <a:tblGrid>
                <a:gridCol w="715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8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2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179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объём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527">
                <a:tc>
                  <a:txBody>
                    <a:bodyPr/>
                    <a:lstStyle/>
                    <a:p>
                      <a:pPr marL="92075" indent="0" algn="l" rtl="0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92075" indent="0" algn="l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по АО "НК "КТЖ", в т.ч.: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42 092 756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313"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92075" indent="0" algn="l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Модернизация верхнего строения пути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171,4 км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161 555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97" marR="6697" marT="669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3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92075" indent="0" algn="l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Смена комплекса стрелочного перевода с железобетонными брусьями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3 058 457</a:t>
                      </a:r>
                    </a:p>
                  </a:txBody>
                  <a:tcPr marL="6697" marR="6697" marT="669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7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СПС, малой механизации, техники и оборудования</a:t>
                      </a:r>
                    </a:p>
                  </a:txBody>
                  <a:tcPr marL="6697" marR="6697" marT="669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697" marR="6697" marT="669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450 977</a:t>
                      </a:r>
                    </a:p>
                  </a:txBody>
                  <a:tcPr marL="6697" marR="6697" marT="669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51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 управления движением поездов</a:t>
                      </a:r>
                    </a:p>
                  </a:txBody>
                  <a:tcPr marL="6697" marR="6697" marT="669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97" marR="6697" marT="669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421 766</a:t>
                      </a:r>
                    </a:p>
                  </a:txBody>
                  <a:tcPr marL="6697" marR="6697" marT="669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668716" y="6492875"/>
            <a:ext cx="205740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8818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
</file>

<file path=customXml/item2.xml>
</file>

<file path=customXml/item3.xml>
</file>

<file path=customXml/itemProps1.xml><?xml version="1.0" encoding="utf-8"?>
<ds:datastoreItem xmlns:ds="http://schemas.openxmlformats.org/officeDocument/2006/customXml" ds:itemID="{8134D411-2BAC-4514-A8E3-DC1DBFF197A7}"/>
</file>

<file path=customXml/itemProps2.xml><?xml version="1.0" encoding="utf-8"?>
<ds:datastoreItem xmlns:ds="http://schemas.openxmlformats.org/officeDocument/2006/customXml" ds:itemID="{FFAC9193-5648-4AB3-A7A7-3A855C0EF1B3}"/>
</file>

<file path=customXml/itemProps3.xml><?xml version="1.0" encoding="utf-8"?>
<ds:datastoreItem xmlns:ds="http://schemas.openxmlformats.org/officeDocument/2006/customXml" ds:itemID="{7C8F6389-2A61-4EE3-B98D-3E3B49847B0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7378</TotalTime>
  <Words>1560</Words>
  <Application>Microsoft Office PowerPoint</Application>
  <PresentationFormat>Лист A4 (210x297 мм)</PresentationFormat>
  <Paragraphs>480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Arial Cyr</vt:lpstr>
      <vt:lpstr>Calibri</vt:lpstr>
      <vt:lpstr>Calibri Light</vt:lpstr>
      <vt:lpstr>Times New Roman</vt:lpstr>
      <vt:lpstr>Wingdings</vt:lpstr>
      <vt:lpstr>Тема Office</vt:lpstr>
      <vt:lpstr>АО «НК «Қазақстан темір жолы»   ИТОГИ ДЕЯТЕЛЬНОСТИ  ЗА ПЕРВОЕ ПОЛУГОДИЕ 2022 ГОДА И ОСНОВНЫЕ ЗАДАЧИ  НА ВТОРОЕ ПОЛУГОДИЕ 2022 ГОДА ПО РЕГУЛИРУЕМЫМ УСЛУГАМ      г.Нур-Султан 28.07.2022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Шашкенова М.К.</dc:creator>
  <cp:lastModifiedBy>Руслан С Калиев</cp:lastModifiedBy>
  <cp:revision>648</cp:revision>
  <cp:lastPrinted>2022-07-28T05:32:52Z</cp:lastPrinted>
  <dcterms:created xsi:type="dcterms:W3CDTF">2020-01-28T07:53:37Z</dcterms:created>
  <dcterms:modified xsi:type="dcterms:W3CDTF">2023-12-08T11:48:02Z</dcterms:modified>
</cp:coreProperties>
</file>