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6" r:id="rId2"/>
    <p:sldMasterId id="2147483693" r:id="rId3"/>
    <p:sldMasterId id="2147483695" r:id="rId4"/>
    <p:sldMasterId id="2147483711" r:id="rId5"/>
    <p:sldMasterId id="2147483724" r:id="rId6"/>
  </p:sldMasterIdLst>
  <p:notesMasterIdLst>
    <p:notesMasterId r:id="rId21"/>
  </p:notesMasterIdLst>
  <p:sldIdLst>
    <p:sldId id="707" r:id="rId7"/>
    <p:sldId id="706" r:id="rId8"/>
    <p:sldId id="711" r:id="rId9"/>
    <p:sldId id="689" r:id="rId10"/>
    <p:sldId id="640" r:id="rId11"/>
    <p:sldId id="713" r:id="rId12"/>
    <p:sldId id="709" r:id="rId13"/>
    <p:sldId id="712" r:id="rId14"/>
    <p:sldId id="696" r:id="rId15"/>
    <p:sldId id="642" r:id="rId16"/>
    <p:sldId id="646" r:id="rId17"/>
    <p:sldId id="661" r:id="rId18"/>
    <p:sldId id="697" r:id="rId19"/>
    <p:sldId id="710" r:id="rId20"/>
  </p:sldIdLst>
  <p:sldSz cx="9906000" cy="6858000" type="A4"/>
  <p:notesSz cx="6797675" cy="9928225"/>
  <p:defaultTex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AC"/>
    <a:srgbClr val="6699FF"/>
    <a:srgbClr val="B1D5F5"/>
    <a:srgbClr val="CCECFF"/>
    <a:srgbClr val="F8FBFE"/>
    <a:srgbClr val="99BADF"/>
    <a:srgbClr val="A8A654"/>
    <a:srgbClr val="B2B2B2"/>
    <a:srgbClr val="DAEBFA"/>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43" autoAdjust="0"/>
    <p:restoredTop sz="98195" autoAdjust="0"/>
  </p:normalViewPr>
  <p:slideViewPr>
    <p:cSldViewPr>
      <p:cViewPr>
        <p:scale>
          <a:sx n="90" d="100"/>
          <a:sy n="90" d="100"/>
        </p:scale>
        <p:origin x="2574" y="618"/>
      </p:cViewPr>
      <p:guideLst>
        <p:guide orient="horz" pos="2160"/>
        <p:guide pos="3840"/>
        <p:guide pos="3120"/>
      </p:guideLst>
    </p:cSldViewPr>
  </p:slideViewPr>
  <p:outlineViewPr>
    <p:cViewPr>
      <p:scale>
        <a:sx n="33" d="100"/>
        <a:sy n="33" d="100"/>
      </p:scale>
      <p:origin x="0" y="24"/>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6242995494700145E-2"/>
          <c:y val="1.8772589166798873E-2"/>
          <c:w val="0.91375700450529984"/>
          <c:h val="0.62391572192560885"/>
        </c:manualLayout>
      </c:layout>
      <c:barChart>
        <c:barDir val="bar"/>
        <c:grouping val="stacked"/>
        <c:varyColors val="0"/>
        <c:ser>
          <c:idx val="0"/>
          <c:order val="0"/>
          <c:tx>
            <c:strRef>
              <c:f>Лист1!$A$2</c:f>
              <c:strCache>
                <c:ptCount val="1"/>
                <c:pt idx="0">
                  <c:v>on reinforced concrete sleepers, km</c:v>
                </c:pt>
              </c:strCache>
            </c:strRef>
          </c:tx>
          <c:spPr>
            <a:solidFill>
              <a:srgbClr val="0460AC"/>
            </a:solidFill>
            <a:ln>
              <a:noFill/>
            </a:ln>
            <a:effectLst>
              <a:outerShdw blurRad="40000" dist="23000" dir="5400000"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0-C952-4D88-A7C4-2B490557AFC5}"/>
              </c:ext>
            </c:extLst>
          </c:dPt>
          <c:dLbls>
            <c:dLbl>
              <c:idx val="0"/>
              <c:tx>
                <c:rich>
                  <a:bodyPr/>
                  <a:lstStyle/>
                  <a:p>
                    <a:r>
                      <a:rPr lang="en-US" sz="1600" dirty="0">
                        <a:solidFill>
                          <a:schemeClr val="bg1"/>
                        </a:solidFill>
                        <a:latin typeface="Times New Roman" pitchFamily="18" charset="0"/>
                        <a:cs typeface="Times New Roman" pitchFamily="18" charset="0"/>
                      </a:rPr>
                      <a:t>22,4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52-4D88-A7C4-2B490557AFC5}"/>
                </c:ext>
              </c:extLst>
            </c:dLbl>
            <c:dLbl>
              <c:idx val="1"/>
              <c:tx>
                <c:rich>
                  <a:bodyPr/>
                  <a:lstStyle/>
                  <a:p>
                    <a:r>
                      <a:rPr lang="en-US" sz="1600" dirty="0">
                        <a:solidFill>
                          <a:schemeClr val="bg1"/>
                        </a:solidFill>
                        <a:latin typeface="Times New Roman" pitchFamily="18" charset="0"/>
                        <a:cs typeface="Times New Roman" pitchFamily="18" charset="0"/>
                      </a:rPr>
                      <a:t>76,7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52-4D88-A7C4-2B490557AFC5}"/>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on reinforced concrete sleepers, km</c:v>
                </c:pt>
                <c:pt idx="1">
                  <c:v>on wooden sleepers, km</c:v>
                </c:pt>
              </c:strCache>
            </c:strRef>
          </c:cat>
          <c:val>
            <c:numRef>
              <c:f>Лист1!$B$2</c:f>
              <c:numCache>
                <c:formatCode>General</c:formatCode>
                <c:ptCount val="1"/>
                <c:pt idx="0">
                  <c:v>20.7</c:v>
                </c:pt>
              </c:numCache>
            </c:numRef>
          </c:val>
          <c:extLst>
            <c:ext xmlns:c16="http://schemas.microsoft.com/office/drawing/2014/chart" uri="{C3380CC4-5D6E-409C-BE32-E72D297353CC}">
              <c16:uniqueId val="{00000002-C952-4D88-A7C4-2B490557AFC5}"/>
            </c:ext>
          </c:extLst>
        </c:ser>
        <c:ser>
          <c:idx val="1"/>
          <c:order val="1"/>
          <c:tx>
            <c:strRef>
              <c:f>Лист1!$A$3</c:f>
              <c:strCache>
                <c:ptCount val="1"/>
                <c:pt idx="0">
                  <c:v>on wooden sleepers, km</c:v>
                </c:pt>
              </c:strCache>
            </c:strRef>
          </c:tx>
          <c:spPr>
            <a:solidFill>
              <a:srgbClr val="B1D5F5"/>
            </a:solidFill>
            <a:ln>
              <a:noFill/>
            </a:ln>
            <a:effectLst>
              <a:outerShdw blurRad="40000" dist="23000" dir="5400000" rotWithShape="0">
                <a:srgbClr val="000000">
                  <a:alpha val="35000"/>
                </a:srgbClr>
              </a:outerShdw>
            </a:effectLst>
          </c:spPr>
          <c:invertIfNegative val="0"/>
          <c:dLbls>
            <c:dLbl>
              <c:idx val="0"/>
              <c:tx>
                <c:rich>
                  <a:bodyPr/>
                  <a:lstStyle/>
                  <a:p>
                    <a:r>
                      <a:rPr lang="en-US">
                        <a:solidFill>
                          <a:schemeClr val="bg1"/>
                        </a:solidFill>
                      </a:rPr>
                      <a:t>63,9</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ED-49D2-A309-2B2B9D3F4BCC}"/>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Лист1!$B$3</c:f>
              <c:numCache>
                <c:formatCode>General</c:formatCode>
                <c:ptCount val="1"/>
                <c:pt idx="0">
                  <c:v>76.7</c:v>
                </c:pt>
              </c:numCache>
            </c:numRef>
          </c:val>
          <c:extLst>
            <c:ext xmlns:c16="http://schemas.microsoft.com/office/drawing/2014/chart" uri="{C3380CC4-5D6E-409C-BE32-E72D297353CC}">
              <c16:uniqueId val="{00000003-C952-4D88-A7C4-2B490557AFC5}"/>
            </c:ext>
          </c:extLst>
        </c:ser>
        <c:dLbls>
          <c:dLblPos val="ctr"/>
          <c:showLegendKey val="0"/>
          <c:showVal val="1"/>
          <c:showCatName val="0"/>
          <c:showSerName val="0"/>
          <c:showPercent val="0"/>
          <c:showBubbleSize val="0"/>
        </c:dLbls>
        <c:gapWidth val="150"/>
        <c:overlap val="100"/>
        <c:axId val="82203776"/>
        <c:axId val="82205312"/>
      </c:barChart>
      <c:catAx>
        <c:axId val="82203776"/>
        <c:scaling>
          <c:orientation val="minMax"/>
        </c:scaling>
        <c:delete val="1"/>
        <c:axPos val="l"/>
        <c:numFmt formatCode="General" sourceLinked="1"/>
        <c:majorTickMark val="none"/>
        <c:minorTickMark val="none"/>
        <c:tickLblPos val="nextTo"/>
        <c:crossAx val="82205312"/>
        <c:crosses val="autoZero"/>
        <c:auto val="1"/>
        <c:lblAlgn val="ctr"/>
        <c:lblOffset val="100"/>
        <c:noMultiLvlLbl val="0"/>
      </c:catAx>
      <c:valAx>
        <c:axId val="82205312"/>
        <c:scaling>
          <c:orientation val="minMax"/>
        </c:scaling>
        <c:delete val="1"/>
        <c:axPos val="b"/>
        <c:numFmt formatCode="General" sourceLinked="1"/>
        <c:majorTickMark val="none"/>
        <c:minorTickMark val="none"/>
        <c:tickLblPos val="nextTo"/>
        <c:crossAx val="82203776"/>
        <c:crosses val="autoZero"/>
        <c:crossBetween val="between"/>
      </c:valAx>
      <c:spPr>
        <a:noFill/>
        <a:ln>
          <a:noFill/>
        </a:ln>
        <a:effectLst/>
      </c:spPr>
    </c:plotArea>
    <c:legend>
      <c:legendPos val="b"/>
      <c:layout>
        <c:manualLayout>
          <c:xMode val="edge"/>
          <c:yMode val="edge"/>
          <c:x val="8.9147879283143411E-2"/>
          <c:y val="0.5812550314024042"/>
          <c:w val="0.66204378121403029"/>
          <c:h val="0.359138962696234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Times New Roman" pitchFamily="18" charset="0"/>
              <a:ea typeface="+mn-ea"/>
              <a:cs typeface="Times New Roman" pitchFamily="18" charset="0"/>
            </a:defRPr>
          </a:pPr>
          <a:endParaRPr lang="ru-RU"/>
        </a:p>
      </c:txPr>
    </c:legend>
    <c:plotVisOnly val="1"/>
    <c:dispBlanksAs val="gap"/>
    <c:showDLblsOverMax val="0"/>
  </c:chart>
  <c:spPr>
    <a:noFill/>
    <a:ln>
      <a:noFill/>
    </a:ln>
    <a:effectLst/>
  </c:spPr>
  <c:txPr>
    <a:bodyPr/>
    <a:lstStyle/>
    <a:p>
      <a:pPr>
        <a:defRPr b="1"/>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0.36935</cdr:x>
      <cdr:y>0.45316</cdr:y>
    </cdr:from>
    <cdr:to>
      <cdr:x>0.514</cdr:x>
      <cdr:y>0.50875</cdr:y>
    </cdr:to>
    <cdr:sp macro="" textlink="">
      <cdr:nvSpPr>
        <cdr:cNvPr id="7" name="Прямоугольник 6"/>
        <cdr:cNvSpPr/>
      </cdr:nvSpPr>
      <cdr:spPr>
        <a:xfrm xmlns:a="http://schemas.openxmlformats.org/drawingml/2006/main">
          <a:off x="3869699" y="3116258"/>
          <a:ext cx="1515543" cy="382305"/>
        </a:xfrm>
        <a:prstGeom xmlns:a="http://schemas.openxmlformats.org/drawingml/2006/main" prst="rect">
          <a:avLst/>
        </a:prstGeom>
      </cdr:spPr>
      <cdr:txBody>
        <a:bodyPr xmlns:a="http://schemas.openxmlformats.org/drawingml/2006/main" wrap="square" lIns="104287" tIns="52144" rIns="104287" bIns="52144">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409183" algn="ctr"/>
          <a:endParaRPr lang="ru-RU" dirty="0">
            <a:solidFill>
              <a:srgbClr val="00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2946247"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49827" y="3"/>
            <a:ext cx="2946246"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7892" name="Rectangle 4"/>
          <p:cNvSpPr>
            <a:spLocks noGrp="1" noRot="1" noChangeAspect="1" noChangeArrowheads="1" noTextEdit="1"/>
          </p:cNvSpPr>
          <p:nvPr>
            <p:ph type="sldImg" idx="2"/>
          </p:nvPr>
        </p:nvSpPr>
        <p:spPr bwMode="auto">
          <a:xfrm>
            <a:off x="709613" y="744538"/>
            <a:ext cx="538003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287" y="4715707"/>
            <a:ext cx="5439102" cy="44681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102" name="Rectangle 6"/>
          <p:cNvSpPr>
            <a:spLocks noGrp="1" noChangeArrowheads="1"/>
          </p:cNvSpPr>
          <p:nvPr>
            <p:ph type="ftr" sz="quarter" idx="4"/>
          </p:nvPr>
        </p:nvSpPr>
        <p:spPr bwMode="auto">
          <a:xfrm>
            <a:off x="2" y="9429818"/>
            <a:ext cx="2946247"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49827" y="9429818"/>
            <a:ext cx="2946246"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FC28381-0009-4736-8C0C-BCAFB8B7C46B}" type="slidenum">
              <a:rPr lang="ru-RU"/>
              <a:pPr>
                <a:defRPr/>
              </a:pPr>
              <a:t>‹#›</a:t>
            </a:fld>
            <a:endParaRPr lang="ru-RU"/>
          </a:p>
        </p:txBody>
      </p:sp>
    </p:spTree>
    <p:extLst>
      <p:ext uri="{BB962C8B-B14F-4D97-AF65-F5344CB8AC3E}">
        <p14:creationId xmlns:p14="http://schemas.microsoft.com/office/powerpoint/2010/main" val="3116305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1241425"/>
            <a:ext cx="483870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448EFA-47DC-4E98-965E-B1764BF6721D}"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298169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4538"/>
            <a:ext cx="5380037"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FC28381-0009-4736-8C0C-BCAFB8B7C46B}" type="slidenum">
              <a:rPr lang="ru-RU" smtClean="0"/>
              <a:pPr>
                <a:defRPr/>
              </a:pPr>
              <a:t>2</a:t>
            </a:fld>
            <a:endParaRPr lang="ru-RU"/>
          </a:p>
        </p:txBody>
      </p:sp>
    </p:spTree>
    <p:extLst>
      <p:ext uri="{BB962C8B-B14F-4D97-AF65-F5344CB8AC3E}">
        <p14:creationId xmlns:p14="http://schemas.microsoft.com/office/powerpoint/2010/main" val="304421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4538"/>
            <a:ext cx="5380037"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94577-418C-4255-A98B-1A1B9CDA61B3}"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196431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xfrm>
            <a:off x="711200" y="744538"/>
            <a:ext cx="5376863" cy="3722687"/>
          </a:xfrm>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atin typeface="Arial" pitchFamily="34" charset="0"/>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38418" indent="-284007" eaLnBrk="0" hangingPunct="0">
              <a:defRPr sz="1400">
                <a:solidFill>
                  <a:schemeClr val="tx1"/>
                </a:solidFill>
                <a:latin typeface="Arial" pitchFamily="34" charset="0"/>
              </a:defRPr>
            </a:lvl2pPr>
            <a:lvl3pPr marL="1136028" indent="-227206" eaLnBrk="0" hangingPunct="0">
              <a:defRPr sz="1400">
                <a:solidFill>
                  <a:schemeClr val="tx1"/>
                </a:solidFill>
                <a:latin typeface="Arial" pitchFamily="34" charset="0"/>
              </a:defRPr>
            </a:lvl3pPr>
            <a:lvl4pPr marL="1590439" indent="-227206" eaLnBrk="0" hangingPunct="0">
              <a:defRPr sz="1400">
                <a:solidFill>
                  <a:schemeClr val="tx1"/>
                </a:solidFill>
                <a:latin typeface="Arial" pitchFamily="34" charset="0"/>
              </a:defRPr>
            </a:lvl4pPr>
            <a:lvl5pPr marL="2044850" indent="-227206" eaLnBrk="0" hangingPunct="0">
              <a:defRPr sz="1400">
                <a:solidFill>
                  <a:schemeClr val="tx1"/>
                </a:solidFill>
                <a:latin typeface="Arial" pitchFamily="34" charset="0"/>
              </a:defRPr>
            </a:lvl5pPr>
            <a:lvl6pPr marL="2499261" indent="-227206" eaLnBrk="0" fontAlgn="base" hangingPunct="0">
              <a:spcBef>
                <a:spcPct val="0"/>
              </a:spcBef>
              <a:spcAft>
                <a:spcPct val="0"/>
              </a:spcAft>
              <a:defRPr sz="1400">
                <a:solidFill>
                  <a:schemeClr val="tx1"/>
                </a:solidFill>
                <a:latin typeface="Arial" pitchFamily="34" charset="0"/>
              </a:defRPr>
            </a:lvl6pPr>
            <a:lvl7pPr marL="2953672" indent="-227206" eaLnBrk="0" fontAlgn="base" hangingPunct="0">
              <a:spcBef>
                <a:spcPct val="0"/>
              </a:spcBef>
              <a:spcAft>
                <a:spcPct val="0"/>
              </a:spcAft>
              <a:defRPr sz="1400">
                <a:solidFill>
                  <a:schemeClr val="tx1"/>
                </a:solidFill>
                <a:latin typeface="Arial" pitchFamily="34" charset="0"/>
              </a:defRPr>
            </a:lvl7pPr>
            <a:lvl8pPr marL="3408083" indent="-227206" eaLnBrk="0" fontAlgn="base" hangingPunct="0">
              <a:spcBef>
                <a:spcPct val="0"/>
              </a:spcBef>
              <a:spcAft>
                <a:spcPct val="0"/>
              </a:spcAft>
              <a:defRPr sz="1400">
                <a:solidFill>
                  <a:schemeClr val="tx1"/>
                </a:solidFill>
                <a:latin typeface="Arial" pitchFamily="34" charset="0"/>
              </a:defRPr>
            </a:lvl8pPr>
            <a:lvl9pPr marL="3862494" indent="-227206" eaLnBrk="0" fontAlgn="base" hangingPunct="0">
              <a:spcBef>
                <a:spcPct val="0"/>
              </a:spcBef>
              <a:spcAft>
                <a:spcPct val="0"/>
              </a:spcAft>
              <a:defRPr sz="1400">
                <a:solidFill>
                  <a:schemeClr val="tx1"/>
                </a:solidFill>
                <a:latin typeface="Arial" pitchFamily="34" charset="0"/>
              </a:defRPr>
            </a:lvl9pPr>
          </a:lstStyle>
          <a:p>
            <a:pPr eaLnBrk="1" hangingPunct="1"/>
            <a:fld id="{863C341B-53A8-441A-9C12-B98EFCBE94F5}" type="slidenum">
              <a:rPr lang="ru-RU" sz="1200"/>
              <a:pPr eaLnBrk="1" hangingPunct="1"/>
              <a:t>12</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838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sic Layout">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8436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06616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Basic Layout">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27662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Basic Layout">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4550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8197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bg1"/>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tx1"/>
              </a:solidFill>
            </a:endParaRPr>
          </a:p>
        </p:txBody>
      </p:sp>
    </p:spTree>
    <p:extLst>
      <p:ext uri="{BB962C8B-B14F-4D97-AF65-F5344CB8AC3E}">
        <p14:creationId xmlns:p14="http://schemas.microsoft.com/office/powerpoint/2010/main" val="414192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layout">
    <p:spTree>
      <p:nvGrpSpPr>
        <p:cNvPr id="1" name=""/>
        <p:cNvGrpSpPr/>
        <p:nvPr/>
      </p:nvGrpSpPr>
      <p:grpSpPr>
        <a:xfrm>
          <a:off x="0" y="0"/>
          <a:ext cx="0" cy="0"/>
          <a:chOff x="0" y="0"/>
          <a:chExt cx="0" cy="0"/>
        </a:xfrm>
      </p:grpSpPr>
      <p:sp>
        <p:nvSpPr>
          <p:cNvPr id="5" name="Oval 4"/>
          <p:cNvSpPr/>
          <p:nvPr userDrawn="1"/>
        </p:nvSpPr>
        <p:spPr>
          <a:xfrm>
            <a:off x="2729753" y="692696"/>
            <a:ext cx="4446494" cy="5472608"/>
          </a:xfrm>
          <a:prstGeom prst="ellips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6" name="Text Placeholder 9"/>
          <p:cNvSpPr>
            <a:spLocks noGrp="1"/>
          </p:cNvSpPr>
          <p:nvPr>
            <p:ph type="body" sz="quarter" idx="10" hasCustomPrompt="1"/>
          </p:nvPr>
        </p:nvSpPr>
        <p:spPr>
          <a:xfrm>
            <a:off x="2729753" y="2822457"/>
            <a:ext cx="4446494"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2729593" y="3621024"/>
            <a:ext cx="4446494"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344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a:lstStyle/>
          <a:p>
            <a:r>
              <a:rPr lang="ru-RU"/>
              <a:t>Образец заголовка</a:t>
            </a:r>
          </a:p>
        </p:txBody>
      </p:sp>
      <p:sp>
        <p:nvSpPr>
          <p:cNvPr id="3" name="Дата 2"/>
          <p:cNvSpPr>
            <a:spLocks noGrp="1"/>
          </p:cNvSpPr>
          <p:nvPr>
            <p:ph type="dt" sz="half" idx="10"/>
          </p:nvPr>
        </p:nvSpPr>
        <p:spPr>
          <a:xfrm>
            <a:off x="681038" y="6356405"/>
            <a:ext cx="2228850" cy="365125"/>
          </a:xfrm>
          <a:prstGeom prst="rect">
            <a:avLst/>
          </a:prstGeom>
        </p:spPr>
        <p:txBody>
          <a:bodyPr/>
          <a:lstStyle/>
          <a:p>
            <a:endParaRPr lang="ru-RU" dirty="0"/>
          </a:p>
        </p:txBody>
      </p:sp>
      <p:sp>
        <p:nvSpPr>
          <p:cNvPr id="4" name="Нижний колонтитул 3"/>
          <p:cNvSpPr>
            <a:spLocks noGrp="1"/>
          </p:cNvSpPr>
          <p:nvPr>
            <p:ph type="ftr" sz="quarter" idx="11"/>
          </p:nvPr>
        </p:nvSpPr>
        <p:spPr>
          <a:xfrm>
            <a:off x="3281371" y="6356405"/>
            <a:ext cx="3343275" cy="365125"/>
          </a:xfrm>
          <a:prstGeom prst="rect">
            <a:avLst/>
          </a:prstGeom>
        </p:spPr>
        <p:txBody>
          <a:bodyPr/>
          <a:lstStyle/>
          <a:p>
            <a:endParaRPr lang="ru-RU" dirty="0"/>
          </a:p>
        </p:txBody>
      </p:sp>
      <p:sp>
        <p:nvSpPr>
          <p:cNvPr id="5" name="Номер слайда 4"/>
          <p:cNvSpPr>
            <a:spLocks noGrp="1"/>
          </p:cNvSpPr>
          <p:nvPr>
            <p:ph type="sldNum" sz="quarter" idx="12"/>
          </p:nvPr>
        </p:nvSpPr>
        <p:spPr>
          <a:xfrm>
            <a:off x="6996113" y="6356405"/>
            <a:ext cx="2228850" cy="365125"/>
          </a:xfrm>
          <a:prstGeom prst="rect">
            <a:avLst/>
          </a:prstGeom>
        </p:spPr>
        <p:txBody>
          <a:bodyPr/>
          <a:lstStyle/>
          <a:p>
            <a:fld id="{C9B229C6-4CB7-4715-9D33-C1CA5325DEB0}" type="slidenum">
              <a:rPr lang="ru-RU" smtClean="0"/>
              <a:t>‹#›</a:t>
            </a:fld>
            <a:endParaRPr lang="ru-RU" dirty="0"/>
          </a:p>
        </p:txBody>
      </p:sp>
    </p:spTree>
    <p:extLst>
      <p:ext uri="{BB962C8B-B14F-4D97-AF65-F5344CB8AC3E}">
        <p14:creationId xmlns:p14="http://schemas.microsoft.com/office/powerpoint/2010/main" val="65230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1398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3826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24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72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Tree>
    <p:extLst>
      <p:ext uri="{BB962C8B-B14F-4D97-AF65-F5344CB8AC3E}">
        <p14:creationId xmlns:p14="http://schemas.microsoft.com/office/powerpoint/2010/main" val="4280612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7421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293557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5246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pic>
        <p:nvPicPr>
          <p:cNvPr id="10"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455126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09312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5632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005850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5848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Layout">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Tree>
    <p:extLst>
      <p:ext uri="{BB962C8B-B14F-4D97-AF65-F5344CB8AC3E}">
        <p14:creationId xmlns:p14="http://schemas.microsoft.com/office/powerpoint/2010/main" val="49849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798750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59155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010451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black"/>
              </a:solidFill>
            </a:endParaRPr>
          </a:p>
        </p:txBody>
      </p:sp>
    </p:spTree>
    <p:extLst>
      <p:ext uri="{BB962C8B-B14F-4D97-AF65-F5344CB8AC3E}">
        <p14:creationId xmlns:p14="http://schemas.microsoft.com/office/powerpoint/2010/main" val="4027992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07526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11967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7"/>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2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62595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50009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43122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912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5575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40966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4"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4367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4"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0606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19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14892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79035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96393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338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6"/>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60246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1101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611708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66694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4881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4340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2"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5080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2"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72123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06221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36663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45475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5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84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9028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pic>
        <p:nvPicPr>
          <p:cNvPr id="10"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3097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398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275577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4975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70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37" r:id="rId16"/>
    <p:sldLayoutId id="2147483738" r:id="rId17"/>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52948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0712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30757544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27679706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2"/>
          <p:cNvSpPr txBox="1">
            <a:spLocks/>
          </p:cNvSpPr>
          <p:nvPr/>
        </p:nvSpPr>
        <p:spPr>
          <a:xfrm>
            <a:off x="9271003" y="6483412"/>
            <a:ext cx="631323"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endParaRPr lang="ru-RU" sz="1400" dirty="0">
              <a:solidFill>
                <a:prstClr val="black"/>
              </a:solidFill>
              <a:latin typeface="Arial" pitchFamily="34" charset="0"/>
              <a:cs typeface="Arial" pitchFamily="34" charset="0"/>
            </a:endParaRPr>
          </a:p>
          <a:p>
            <a:pPr algn="r" fontAlgn="auto">
              <a:spcBef>
                <a:spcPts val="0"/>
              </a:spcBef>
              <a:spcAft>
                <a:spcPts val="0"/>
              </a:spcAft>
            </a:pPr>
            <a:endParaRPr lang="ru-RU" sz="1400" dirty="0">
              <a:solidFill>
                <a:prstClr val="black"/>
              </a:solidFill>
              <a:latin typeface="Arial" pitchFamily="34" charset="0"/>
              <a:cs typeface="Arial" pitchFamily="34" charset="0"/>
            </a:endParaRPr>
          </a:p>
        </p:txBody>
      </p:sp>
      <p:pic>
        <p:nvPicPr>
          <p:cNvPr id="6" name="Picture 3" descr="D:\For prezentations\kz_icons\Map1 copy.png"/>
          <p:cNvPicPr>
            <a:picLocks noChangeAspect="1" noChangeArrowheads="1"/>
          </p:cNvPicPr>
          <p:nvPr/>
        </p:nvPicPr>
        <p:blipFill rotWithShape="1">
          <a:blip r:embed="rId3" cstate="print">
            <a:duotone>
              <a:srgbClr val="4F81BD">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Lst>
          </a:blip>
          <a:srcRect l="2679" r="3432"/>
          <a:stretch/>
        </p:blipFill>
        <p:spPr bwMode="auto">
          <a:xfrm>
            <a:off x="5345714" y="4472440"/>
            <a:ext cx="4320480" cy="2111027"/>
          </a:xfrm>
          <a:prstGeom prst="rect">
            <a:avLst/>
          </a:prstGeom>
          <a:noFill/>
          <a:scene3d>
            <a:camera prst="orthographicFront">
              <a:rot lat="0" lon="0" rev="0"/>
            </a:camera>
            <a:lightRig rig="threePt" dir="t"/>
          </a:scene3d>
        </p:spPr>
      </p:pic>
      <p:pic>
        <p:nvPicPr>
          <p:cNvPr id="7" name="Picture 2"/>
          <p:cNvPicPr>
            <a:picLocks noChangeAspect="1" noChangeArrowheads="1"/>
          </p:cNvPicPr>
          <p:nvPr/>
        </p:nvPicPr>
        <p:blipFill>
          <a:blip r:embed="rId5" cstate="print"/>
          <a:srcRect/>
          <a:stretch>
            <a:fillRect/>
          </a:stretch>
        </p:blipFill>
        <p:spPr bwMode="auto">
          <a:xfrm>
            <a:off x="6732251" y="2904722"/>
            <a:ext cx="2327517" cy="2790506"/>
          </a:xfrm>
          <a:prstGeom prst="rect">
            <a:avLst/>
          </a:prstGeom>
          <a:noFill/>
          <a:ln>
            <a:noFill/>
          </a:ln>
          <a:effectLst>
            <a:outerShdw dist="35921" dir="2700000" algn="ctr" rotWithShape="0">
              <a:srgbClr val="EEECE1"/>
            </a:outerShdw>
            <a:softEdge rad="635000"/>
          </a:effectLst>
          <a:scene3d>
            <a:camera prst="obliqueTopRight"/>
            <a:lightRig rig="threePt" dir="t"/>
          </a:scene3d>
        </p:spPr>
      </p:pic>
      <p:sp>
        <p:nvSpPr>
          <p:cNvPr id="2" name="Заголовок 1"/>
          <p:cNvSpPr>
            <a:spLocks noGrp="1"/>
          </p:cNvSpPr>
          <p:nvPr>
            <p:ph type="ctrTitle"/>
          </p:nvPr>
        </p:nvSpPr>
        <p:spPr>
          <a:xfrm>
            <a:off x="137465" y="1958788"/>
            <a:ext cx="9528729" cy="4606488"/>
          </a:xfrm>
        </p:spPr>
        <p:txBody>
          <a:bodyPr>
            <a:normAutofit fontScale="90000"/>
          </a:bodyPr>
          <a:lstStyle/>
          <a:p>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br>
              <a:rPr lang="en-US" sz="2700" b="1" dirty="0">
                <a:solidFill>
                  <a:srgbClr val="0070C0"/>
                </a:solidFill>
                <a:latin typeface="Times New Roman" pitchFamily="18" charset="0"/>
                <a:cs typeface="Times New Roman" pitchFamily="18" charset="0"/>
              </a:rPr>
            </a:br>
            <a:br>
              <a:rPr lang="en-US" sz="2700" b="1" dirty="0">
                <a:solidFill>
                  <a:srgbClr val="0070C0"/>
                </a:solidFill>
                <a:latin typeface="Times New Roman" pitchFamily="18" charset="0"/>
                <a:cs typeface="Times New Roman" pitchFamily="18" charset="0"/>
              </a:rPr>
            </a:br>
            <a:br>
              <a:rPr lang="ru-RU"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"National company</a:t>
            </a:r>
            <a:br>
              <a:rPr lang="en-US"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"Kazakhstan </a:t>
            </a:r>
            <a:r>
              <a:rPr lang="en-US" sz="2700" b="1" dirty="0" err="1">
                <a:solidFill>
                  <a:srgbClr val="0070C0"/>
                </a:solidFill>
                <a:latin typeface="Times New Roman" pitchFamily="18" charset="0"/>
                <a:cs typeface="Times New Roman" pitchFamily="18" charset="0"/>
              </a:rPr>
              <a:t>Temir</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Zholy</a:t>
            </a:r>
            <a:r>
              <a:rPr lang="en-US" sz="2700" b="1" dirty="0">
                <a:solidFill>
                  <a:srgbClr val="0070C0"/>
                </a:solidFill>
                <a:latin typeface="Times New Roman" pitchFamily="18" charset="0"/>
                <a:cs typeface="Times New Roman" pitchFamily="18" charset="0"/>
              </a:rPr>
              <a:t>" Joint Stock Company</a:t>
            </a:r>
            <a:br>
              <a:rPr lang="ru-RU" sz="2700" b="1" dirty="0">
                <a:latin typeface="Times New Roman" pitchFamily="18" charset="0"/>
                <a:cs typeface="Times New Roman" pitchFamily="18" charset="0"/>
              </a:rPr>
            </a:br>
            <a:br>
              <a:rPr lang="en-US" sz="2700" b="1" dirty="0">
                <a:latin typeface="Times New Roman" pitchFamily="18" charset="0"/>
                <a:cs typeface="Times New Roman" pitchFamily="18" charset="0"/>
              </a:rPr>
            </a:br>
            <a:br>
              <a:rPr lang="en-US" sz="2700" b="1" dirty="0">
                <a:latin typeface="Times New Roman" pitchFamily="18" charset="0"/>
                <a:cs typeface="Times New Roman" pitchFamily="18" charset="0"/>
              </a:rPr>
            </a:br>
            <a:br>
              <a:rPr lang="ru-RU" sz="2700" b="1" dirty="0">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RESULTS OF OPERATIONS FOR 202</a:t>
            </a:r>
            <a:r>
              <a:rPr lang="ru-RU" sz="2700" b="1" dirty="0">
                <a:solidFill>
                  <a:srgbClr val="0070C0"/>
                </a:solidFill>
                <a:latin typeface="Times New Roman" pitchFamily="18" charset="0"/>
                <a:cs typeface="Times New Roman" pitchFamily="18" charset="0"/>
              </a:rPr>
              <a:t>3</a:t>
            </a:r>
            <a:r>
              <a:rPr lang="en-US" sz="2700" b="1" dirty="0">
                <a:solidFill>
                  <a:srgbClr val="0070C0"/>
                </a:solidFill>
                <a:latin typeface="Times New Roman" pitchFamily="18" charset="0"/>
                <a:cs typeface="Times New Roman" pitchFamily="18" charset="0"/>
              </a:rPr>
              <a:t> </a:t>
            </a:r>
            <a:br>
              <a:rPr lang="en-US"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AND MAIN TASKS </a:t>
            </a:r>
            <a:br>
              <a:rPr lang="en-US"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FOR THE SERVICES OF PROVISION OF ACCESS ROADS AND TRANSMISSION OF ELECTRIC POWER</a:t>
            </a:r>
            <a:br>
              <a:rPr lang="ru-RU" sz="2700" b="1" dirty="0">
                <a:solidFill>
                  <a:srgbClr val="0070C0"/>
                </a:solidFill>
                <a:latin typeface="Times New Roman" pitchFamily="18" charset="0"/>
                <a:cs typeface="Times New Roman" pitchFamily="18" charset="0"/>
              </a:rPr>
            </a:br>
            <a:br>
              <a:rPr lang="ru-RU" sz="4000" b="1" dirty="0">
                <a:solidFill>
                  <a:srgbClr val="002060"/>
                </a:solidFill>
                <a:latin typeface="Times New Roman" pitchFamily="18" charset="0"/>
                <a:cs typeface="Times New Roman" pitchFamily="18"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br>
              <a:rPr lang="ru-RU" sz="4000" b="1" dirty="0">
                <a:solidFill>
                  <a:srgbClr val="002060"/>
                </a:solidFill>
                <a:latin typeface="Arial" pitchFamily="34" charset="0"/>
                <a:cs typeface="Arial" pitchFamily="34" charset="0"/>
              </a:rPr>
            </a:br>
            <a:r>
              <a:rPr lang="en-US" sz="2300" b="1" dirty="0">
                <a:solidFill>
                  <a:srgbClr val="0070C0"/>
                </a:solidFill>
                <a:latin typeface="Times New Roman" pitchFamily="18" charset="0"/>
                <a:cs typeface="Times New Roman" pitchFamily="18" charset="0"/>
              </a:rPr>
              <a:t>Astana 2</a:t>
            </a:r>
            <a:r>
              <a:rPr lang="ru-RU" sz="2300" b="1" dirty="0">
                <a:solidFill>
                  <a:srgbClr val="0070C0"/>
                </a:solidFill>
                <a:latin typeface="Times New Roman" pitchFamily="18" charset="0"/>
                <a:cs typeface="Times New Roman" pitchFamily="18" charset="0"/>
              </a:rPr>
              <a:t>4</a:t>
            </a:r>
            <a:r>
              <a:rPr lang="en-US" sz="2300" b="1" dirty="0">
                <a:solidFill>
                  <a:srgbClr val="0070C0"/>
                </a:solidFill>
                <a:latin typeface="Times New Roman" pitchFamily="18" charset="0"/>
                <a:cs typeface="Times New Roman" pitchFamily="18" charset="0"/>
              </a:rPr>
              <a:t>/04/202</a:t>
            </a:r>
            <a:r>
              <a:rPr lang="ru-RU" sz="2300" b="1" dirty="0">
                <a:solidFill>
                  <a:srgbClr val="0070C0"/>
                </a:solidFill>
                <a:latin typeface="Times New Roman" pitchFamily="18" charset="0"/>
                <a:cs typeface="Times New Roman" pitchFamily="18" charset="0"/>
              </a:rPr>
              <a:t>4</a:t>
            </a:r>
          </a:p>
        </p:txBody>
      </p:sp>
      <p:pic>
        <p:nvPicPr>
          <p:cNvPr id="8" name="Рисунок 7">
            <a:extLst>
              <a:ext uri="{FF2B5EF4-FFF2-40B4-BE49-F238E27FC236}">
                <a16:creationId xmlns:a16="http://schemas.microsoft.com/office/drawing/2014/main" id="{F88F0070-CDD0-4E0C-A68F-128E5FB99F0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823430" y="-134976"/>
            <a:ext cx="1152128" cy="1080120"/>
          </a:xfrm>
          <a:prstGeom prst="rect">
            <a:avLst/>
          </a:prstGeom>
        </p:spPr>
      </p:pic>
    </p:spTree>
    <p:extLst>
      <p:ext uri="{BB962C8B-B14F-4D97-AF65-F5344CB8AC3E}">
        <p14:creationId xmlns:p14="http://schemas.microsoft.com/office/powerpoint/2010/main" val="7635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724"/>
          <p:cNvSpPr>
            <a:spLocks noChangeArrowheads="1"/>
          </p:cNvSpPr>
          <p:nvPr/>
        </p:nvSpPr>
        <p:spPr bwMode="auto">
          <a:xfrm>
            <a:off x="585589" y="173842"/>
            <a:ext cx="8952465" cy="68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solidFill>
                <a:srgbClr val="000000"/>
              </a:solidFill>
            </a:endParaRPr>
          </a:p>
        </p:txBody>
      </p:sp>
      <p:sp>
        <p:nvSpPr>
          <p:cNvPr id="33800"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1"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2"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3"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4"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5"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6"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7"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8"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9"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0"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1"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2"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3"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4"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5"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6"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7"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8"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9"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0"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1"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2"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3"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4"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5"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6"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7"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8"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9"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0"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1"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2"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3"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4"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5"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6"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7"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8"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9"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0"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1"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2"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3"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4"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5"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6"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7"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8"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9"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0"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1"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2"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3"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4"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5"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6"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7"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8"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9"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0"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1"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2"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3"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4"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5"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6"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7"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8"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9"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0"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1"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2"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3"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4"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5"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6"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7"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8"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9"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0"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1"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2"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3"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4"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5"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6"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7"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8"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9"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0"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1"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2"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3"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4"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5"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6"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7"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8"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9"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0"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1"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2"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3"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4"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5"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6"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7"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8"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9"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0"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1"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2"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3"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4"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5"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6"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7"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8"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9"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0"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1"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2"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3"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4"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5"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6"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7"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8"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9"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0"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1"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2"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3"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4"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5"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6"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7"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8"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9"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0"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1"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2"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3"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4"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5"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6"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7"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8"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9"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0"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1"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2"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3"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4"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5"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6"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7"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8"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9"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0"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1"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2"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3"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4"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5"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6"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7"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8"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9"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0"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1"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2"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3"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4"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5"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6"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7"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8"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9"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0"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1"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2"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3"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4"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5"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6"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7"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8"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9"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0"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1"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2"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3"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4"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5"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6"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7"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8"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9"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0"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1"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2"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3"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4"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5"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6"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7"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8"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9"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0"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1"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2"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3"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4"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5"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6"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7"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8"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9"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0"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1"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2"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3"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4"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5"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6"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7"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8"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9"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0"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1"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2"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3"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4"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5"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6"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7"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8"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9"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0"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1"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2"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3"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4"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5"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6"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7"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8"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9"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0"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1"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2"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3"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4"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5"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6"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7"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8"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9"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0"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1"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2"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3"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4"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5"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6"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7"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8"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9"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0"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1"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2"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3"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4"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5"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6"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7"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8"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9"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0"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1"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2"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3"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4"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5"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6"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7"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8"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9"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0"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1"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2"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3"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4"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5"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6"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7"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8"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9"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0"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1"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2"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3"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4"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5"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6"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7"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8"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9"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0"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1"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2"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3"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4"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5"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6"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7"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8"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9"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0"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1"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2"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3"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4"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5"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6"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7"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8"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9"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0"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1"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2"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3"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4"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5"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6"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7"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8"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9"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0"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1"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2"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3"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4"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5"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6"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7"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8"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9"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0"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1"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2"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3"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4"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5"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6"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7"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8"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9"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0"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1"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2"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3"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4"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5"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6"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7"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8"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9"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0"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1"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2"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3"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4"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5"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6"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7"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8"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9"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0"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1"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2"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3"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4"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5"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6"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7"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8"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9"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0"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1"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2"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3"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4"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5"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6"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7"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8"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9"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0"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1"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2"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3"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4"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5"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6"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7"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8"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9"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0"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1"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2"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3"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4"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5"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6"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7"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8"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9"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0"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1"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2"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3"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4"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5"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6"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7"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8"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9"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0"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1"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2"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3"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4"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5"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6"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7"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8"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9"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0"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1"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2"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3"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4"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5"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6"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7"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8"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9"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0"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1"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2"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3"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4"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5"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6"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7"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8"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9"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0"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1"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2"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3"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4"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5"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6"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7"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8"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9"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0"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1"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2"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3"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4"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5"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6"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7"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8"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9"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0"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1"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2"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3"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4"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5"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6"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7"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8"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9"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0"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1"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2"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3"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4"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5"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6"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7"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8"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9"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0"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1"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0"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1"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2"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3"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4"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5"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6"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7"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8"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9"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0"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1"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3"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5"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6"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7"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9"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0"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1"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2"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3"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4"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5"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6"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7"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8"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0"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2"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3"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4"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5"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6"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7"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8"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9"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0"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1"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2"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3"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4"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5"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7"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9"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0"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1"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0"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1"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2"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3"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4"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5"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6"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7"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8"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9"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0"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1"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3"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6"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7"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8"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0"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3"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4"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5"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7"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718" name="Text Placeholder 1"/>
          <p:cNvSpPr txBox="1">
            <a:spLocks/>
          </p:cNvSpPr>
          <p:nvPr/>
        </p:nvSpPr>
        <p:spPr>
          <a:xfrm>
            <a:off x="1" y="-89677"/>
            <a:ext cx="8952465" cy="723341"/>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endPar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0" fontAlgn="auto">
              <a:spcAft>
                <a:spcPts val="0"/>
              </a:spcAft>
            </a:pP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ABOUT EXECUTION OF THE TARIFF ESTIMATE FOR ELECTRIC </a:t>
            </a:r>
            <a:endPar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0" fontAlgn="auto">
              <a:spcAft>
                <a:spcPts val="0"/>
              </a:spcAft>
            </a:pP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POWER TRANSMISSION SERVICES BY THE RESULTS OF 202</a:t>
            </a: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2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10</a:t>
            </a:r>
            <a:endParaRPr lang="ru-RU" sz="1100" dirty="0">
              <a:latin typeface="Times New Roman" pitchFamily="18" charset="0"/>
              <a:cs typeface="Times New Roman" pitchFamily="18" charset="0"/>
            </a:endParaRPr>
          </a:p>
        </p:txBody>
      </p:sp>
      <p:sp>
        <p:nvSpPr>
          <p:cNvPr id="716" name="Line 809"/>
          <p:cNvSpPr>
            <a:spLocks noChangeShapeType="1"/>
          </p:cNvSpPr>
          <p:nvPr/>
        </p:nvSpPr>
        <p:spPr bwMode="auto">
          <a:xfrm>
            <a:off x="585589" y="796940"/>
            <a:ext cx="8912914"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717" name="Рисунок 716">
            <a:extLst>
              <a:ext uri="{FF2B5EF4-FFF2-40B4-BE49-F238E27FC236}">
                <a16:creationId xmlns:a16="http://schemas.microsoft.com/office/drawing/2014/main" id="{1E0684CE-5DCC-44FD-910E-193C8446F9B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32431" y="-138455"/>
            <a:ext cx="1152128" cy="1080120"/>
          </a:xfrm>
          <a:prstGeom prst="rect">
            <a:avLst/>
          </a:prstGeom>
        </p:spPr>
      </p:pic>
      <p:graphicFrame>
        <p:nvGraphicFramePr>
          <p:cNvPr id="2" name="Таблица 1">
            <a:extLst>
              <a:ext uri="{FF2B5EF4-FFF2-40B4-BE49-F238E27FC236}">
                <a16:creationId xmlns:a16="http://schemas.microsoft.com/office/drawing/2014/main" id="{3FD1A014-3DC1-4A02-B1E5-8A41FD5EB69F}"/>
              </a:ext>
            </a:extLst>
          </p:cNvPr>
          <p:cNvGraphicFramePr>
            <a:graphicFrameLocks noGrp="1"/>
          </p:cNvGraphicFramePr>
          <p:nvPr>
            <p:extLst>
              <p:ext uri="{D42A27DB-BD31-4B8C-83A1-F6EECF244321}">
                <p14:modId xmlns:p14="http://schemas.microsoft.com/office/powerpoint/2010/main" val="236735401"/>
              </p:ext>
            </p:extLst>
          </p:nvPr>
        </p:nvGraphicFramePr>
        <p:xfrm>
          <a:off x="585592" y="842335"/>
          <a:ext cx="8912911" cy="5790593"/>
        </p:xfrm>
        <a:graphic>
          <a:graphicData uri="http://schemas.openxmlformats.org/drawingml/2006/table">
            <a:tbl>
              <a:tblPr/>
              <a:tblGrid>
                <a:gridCol w="722003">
                  <a:extLst>
                    <a:ext uri="{9D8B030D-6E8A-4147-A177-3AD203B41FA5}">
                      <a16:colId xmlns:a16="http://schemas.microsoft.com/office/drawing/2014/main" val="3926946085"/>
                    </a:ext>
                  </a:extLst>
                </a:gridCol>
                <a:gridCol w="2647804">
                  <a:extLst>
                    <a:ext uri="{9D8B030D-6E8A-4147-A177-3AD203B41FA5}">
                      <a16:colId xmlns:a16="http://schemas.microsoft.com/office/drawing/2014/main" val="2935841724"/>
                    </a:ext>
                  </a:extLst>
                </a:gridCol>
                <a:gridCol w="842591">
                  <a:extLst>
                    <a:ext uri="{9D8B030D-6E8A-4147-A177-3AD203B41FA5}">
                      <a16:colId xmlns:a16="http://schemas.microsoft.com/office/drawing/2014/main" val="1040007152"/>
                    </a:ext>
                  </a:extLst>
                </a:gridCol>
                <a:gridCol w="650065">
                  <a:extLst>
                    <a:ext uri="{9D8B030D-6E8A-4147-A177-3AD203B41FA5}">
                      <a16:colId xmlns:a16="http://schemas.microsoft.com/office/drawing/2014/main" val="3579414060"/>
                    </a:ext>
                  </a:extLst>
                </a:gridCol>
                <a:gridCol w="1035118">
                  <a:extLst>
                    <a:ext uri="{9D8B030D-6E8A-4147-A177-3AD203B41FA5}">
                      <a16:colId xmlns:a16="http://schemas.microsoft.com/office/drawing/2014/main" val="1284283526"/>
                    </a:ext>
                  </a:extLst>
                </a:gridCol>
                <a:gridCol w="1170130">
                  <a:extLst>
                    <a:ext uri="{9D8B030D-6E8A-4147-A177-3AD203B41FA5}">
                      <a16:colId xmlns:a16="http://schemas.microsoft.com/office/drawing/2014/main" val="3459632188"/>
                    </a:ext>
                  </a:extLst>
                </a:gridCol>
                <a:gridCol w="1125124">
                  <a:extLst>
                    <a:ext uri="{9D8B030D-6E8A-4147-A177-3AD203B41FA5}">
                      <a16:colId xmlns:a16="http://schemas.microsoft.com/office/drawing/2014/main" val="1765687751"/>
                    </a:ext>
                  </a:extLst>
                </a:gridCol>
                <a:gridCol w="720076">
                  <a:extLst>
                    <a:ext uri="{9D8B030D-6E8A-4147-A177-3AD203B41FA5}">
                      <a16:colId xmlns:a16="http://schemas.microsoft.com/office/drawing/2014/main" val="1312672583"/>
                    </a:ext>
                  </a:extLst>
                </a:gridCol>
              </a:tblGrid>
              <a:tr h="418334">
                <a:tc>
                  <a:txBody>
                    <a:bodyPr/>
                    <a:lstStyle/>
                    <a:p>
                      <a:pPr algn="ctr" fontAlgn="ctr"/>
                      <a:r>
                        <a:rPr lang="ru-RU" sz="1200" b="1" i="0" u="none" strike="noStrike" dirty="0">
                          <a:solidFill>
                            <a:schemeClr val="bg1"/>
                          </a:solidFill>
                          <a:effectLst/>
                          <a:latin typeface="Times New Roman" panose="02020603050405020304" pitchFamily="18" charset="0"/>
                        </a:rPr>
                        <a:t>№</a:t>
                      </a:r>
                    </a:p>
                  </a:txBody>
                  <a:tcPr marL="6139" marR="6139" marT="6139" marB="0" anchor="ctr">
                    <a:lnL>
                      <a:noFill/>
                    </a:lnL>
                    <a:lnR>
                      <a:noFill/>
                    </a:lnR>
                    <a:lnT>
                      <a:noFill/>
                    </a:lnT>
                    <a:lnB>
                      <a:noFill/>
                    </a:lnB>
                    <a:solidFill>
                      <a:schemeClr val="accent2"/>
                    </a:solidFill>
                  </a:tcPr>
                </a:tc>
                <a:tc gridSpan="3">
                  <a:txBody>
                    <a:bodyPr/>
                    <a:lstStyle/>
                    <a:p>
                      <a:pPr algn="ctr" fontAlgn="ctr"/>
                      <a:r>
                        <a:rPr lang="en-US" sz="1200" b="1" i="0" u="none" strike="noStrike" dirty="0">
                          <a:solidFill>
                            <a:schemeClr val="bg1"/>
                          </a:solidFill>
                          <a:effectLst/>
                          <a:latin typeface="Times New Roman" panose="02020603050405020304" pitchFamily="18" charset="0"/>
                        </a:rPr>
                        <a:t>Name of indicators</a:t>
                      </a:r>
                    </a:p>
                  </a:txBody>
                  <a:tcPr marL="6139" marR="6139" marT="6139" marB="0" anchor="ctr">
                    <a:lnL>
                      <a:noFill/>
                    </a:lnL>
                    <a:lnR>
                      <a:noFill/>
                    </a:lnR>
                    <a:lnT>
                      <a:noFill/>
                    </a:lnT>
                    <a:lnB>
                      <a:noFill/>
                    </a:lnB>
                    <a:solidFill>
                      <a:schemeClr val="accent2"/>
                    </a:solidFill>
                  </a:tcPr>
                </a:tc>
                <a:tc hMerge="1">
                  <a:txBody>
                    <a:bodyPr/>
                    <a:lstStyle/>
                    <a:p>
                      <a:endParaRPr lang="ru-RU"/>
                    </a:p>
                  </a:txBody>
                  <a:tcPr/>
                </a:tc>
                <a:tc hMerge="1">
                  <a:txBody>
                    <a:bodyPr/>
                    <a:lstStyle/>
                    <a:p>
                      <a:endParaRPr lang="ru-RU"/>
                    </a:p>
                  </a:txBody>
                  <a:tcPr/>
                </a:tc>
                <a:tc>
                  <a:txBody>
                    <a:bodyPr/>
                    <a:lstStyle/>
                    <a:p>
                      <a:pPr algn="ctr" fontAlgn="ctr"/>
                      <a:r>
                        <a:rPr lang="en-US" sz="1200" b="1" i="0" u="none" strike="noStrike" dirty="0">
                          <a:solidFill>
                            <a:schemeClr val="bg1"/>
                          </a:solidFill>
                          <a:effectLst/>
                          <a:latin typeface="Times New Roman" panose="02020603050405020304" pitchFamily="18" charset="0"/>
                        </a:rPr>
                        <a:t>Units of </a:t>
                      </a:r>
                      <a:endParaRPr lang="ru-RU" sz="1200" b="1" i="0" u="none" strike="noStrike" dirty="0">
                        <a:solidFill>
                          <a:schemeClr val="bg1"/>
                        </a:solidFill>
                        <a:effectLst/>
                        <a:latin typeface="Times New Roman" panose="02020603050405020304" pitchFamily="18" charset="0"/>
                      </a:endParaRPr>
                    </a:p>
                    <a:p>
                      <a:pPr algn="ctr" fontAlgn="ctr"/>
                      <a:r>
                        <a:rPr lang="en-US" sz="1200" b="1" i="0" u="none" strike="noStrike" dirty="0">
                          <a:solidFill>
                            <a:schemeClr val="bg1"/>
                          </a:solidFill>
                          <a:effectLst/>
                          <a:latin typeface="Times New Roman" panose="02020603050405020304" pitchFamily="18" charset="0"/>
                        </a:rPr>
                        <a:t>measurement</a:t>
                      </a:r>
                    </a:p>
                  </a:txBody>
                  <a:tcPr marL="6139" marR="6139" marT="6139"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Plan </a:t>
                      </a:r>
                    </a:p>
                  </a:txBody>
                  <a:tcPr marL="6139" marR="6139" marT="6139"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Fact</a:t>
                      </a:r>
                    </a:p>
                  </a:txBody>
                  <a:tcPr marL="6139" marR="6139" marT="6139"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Execution,%</a:t>
                      </a:r>
                    </a:p>
                  </a:txBody>
                  <a:tcPr marL="6139" marR="6139" marT="6139" marB="0" anchor="ctr">
                    <a:lnL>
                      <a:noFill/>
                    </a:lnL>
                    <a:lnR>
                      <a:noFill/>
                    </a:lnR>
                    <a:lnT>
                      <a:noFill/>
                    </a:lnT>
                    <a:lnB>
                      <a:noFill/>
                    </a:lnB>
                    <a:solidFill>
                      <a:schemeClr val="accent2"/>
                    </a:solidFill>
                  </a:tcPr>
                </a:tc>
                <a:extLst>
                  <a:ext uri="{0D108BD9-81ED-4DB2-BD59-A6C34878D82A}">
                    <a16:rowId xmlns:a16="http://schemas.microsoft.com/office/drawing/2014/main" val="2344747949"/>
                  </a:ext>
                </a:extLst>
              </a:tr>
              <a:tr h="309282">
                <a:tc>
                  <a:txBody>
                    <a:bodyPr/>
                    <a:lstStyle/>
                    <a:p>
                      <a:pPr algn="ctr" fontAlgn="ctr"/>
                      <a:r>
                        <a:rPr lang="en-US" sz="1100" b="0" i="0" u="none" strike="noStrike">
                          <a:solidFill>
                            <a:srgbClr val="000000"/>
                          </a:solidFill>
                          <a:effectLst/>
                          <a:latin typeface="Times New Roman" panose="02020603050405020304" pitchFamily="18" charset="0"/>
                        </a:rPr>
                        <a:t>I</a:t>
                      </a:r>
                    </a:p>
                  </a:txBody>
                  <a:tcPr marL="6139" marR="6139" marT="6139" marB="0" anchor="ctr">
                    <a:lnL>
                      <a:noFill/>
                    </a:lnL>
                    <a:lnR>
                      <a:noFill/>
                    </a:lnR>
                    <a:lnT>
                      <a:noFill/>
                    </a:lnT>
                    <a:lnB>
                      <a:noFill/>
                    </a:lnB>
                  </a:tcPr>
                </a:tc>
                <a:tc gridSpan="3">
                  <a:txBody>
                    <a:bodyPr/>
                    <a:lstStyle/>
                    <a:p>
                      <a:pPr algn="l" fontAlgn="ctr"/>
                      <a:r>
                        <a:rPr lang="en-US" sz="1100" b="0" i="0" u="none" strike="noStrike" dirty="0">
                          <a:solidFill>
                            <a:srgbClr val="000000"/>
                          </a:solidFill>
                          <a:effectLst/>
                          <a:latin typeface="Times New Roman" panose="02020603050405020304" pitchFamily="18" charset="0"/>
                        </a:rPr>
                        <a:t>The costs of producing goods and providing services, total, including:</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en-US" sz="1100" b="0" i="0" u="none" strike="noStrike">
                          <a:solidFill>
                            <a:srgbClr val="000000"/>
                          </a:solidFill>
                          <a:effectLst/>
                          <a:latin typeface="Times New Roman" panose="02020603050405020304" pitchFamily="18" charset="0"/>
                        </a:rPr>
                        <a:t>thousand tenge</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2 476 826,79</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3 492 753,68</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141</a:t>
                      </a:r>
                    </a:p>
                  </a:txBody>
                  <a:tcPr marL="6139" marR="6139" marT="6139" marB="0" anchor="ctr">
                    <a:lnL>
                      <a:noFill/>
                    </a:lnL>
                    <a:lnR>
                      <a:noFill/>
                    </a:lnR>
                    <a:lnT>
                      <a:noFill/>
                    </a:lnT>
                    <a:lnB>
                      <a:noFill/>
                    </a:lnB>
                  </a:tcPr>
                </a:tc>
                <a:extLst>
                  <a:ext uri="{0D108BD9-81ED-4DB2-BD59-A6C34878D82A}">
                    <a16:rowId xmlns:a16="http://schemas.microsoft.com/office/drawing/2014/main" val="3374858594"/>
                  </a:ext>
                </a:extLst>
              </a:tr>
              <a:tr h="154640">
                <a:tc>
                  <a:txBody>
                    <a:bodyPr/>
                    <a:lstStyle/>
                    <a:p>
                      <a:pPr algn="ctr" fontAlgn="ctr"/>
                      <a:r>
                        <a:rPr lang="ru-RU" sz="1100" b="0" i="0" u="none" strike="noStrike">
                          <a:solidFill>
                            <a:srgbClr val="000000"/>
                          </a:solidFill>
                          <a:effectLst/>
                          <a:latin typeface="Times New Roman" panose="02020603050405020304" pitchFamily="18" charset="0"/>
                        </a:rPr>
                        <a:t>1</a:t>
                      </a:r>
                    </a:p>
                  </a:txBody>
                  <a:tcPr marL="6139" marR="6139" marT="6139" marB="0" anchor="ctr">
                    <a:lnL>
                      <a:noFill/>
                    </a:lnL>
                    <a:lnR>
                      <a:noFill/>
                    </a:lnR>
                    <a:lnT>
                      <a:noFill/>
                    </a:lnT>
                    <a:lnB>
                      <a:noFill/>
                    </a:lnB>
                  </a:tcPr>
                </a:tc>
                <a:tc gridSpan="3">
                  <a:txBody>
                    <a:bodyPr/>
                    <a:lstStyle/>
                    <a:p>
                      <a:pPr algn="l" fontAlgn="ctr"/>
                      <a:r>
                        <a:rPr lang="en-US" sz="1100" b="0" i="0" u="none" strike="noStrike" dirty="0">
                          <a:solidFill>
                            <a:srgbClr val="000000"/>
                          </a:solidFill>
                          <a:effectLst/>
                          <a:latin typeface="Times New Roman" panose="02020603050405020304" pitchFamily="18" charset="0"/>
                        </a:rPr>
                        <a:t>Material costs, total, incl.</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1 871 743,20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2 523 508,50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135</a:t>
                      </a:r>
                    </a:p>
                  </a:txBody>
                  <a:tcPr marL="6139" marR="6139" marT="6139" marB="0" anchor="ctr">
                    <a:lnL>
                      <a:noFill/>
                    </a:lnL>
                    <a:lnR>
                      <a:noFill/>
                    </a:lnR>
                    <a:lnT>
                      <a:noFill/>
                    </a:lnT>
                    <a:lnB>
                      <a:noFill/>
                    </a:lnB>
                  </a:tcPr>
                </a:tc>
                <a:extLst>
                  <a:ext uri="{0D108BD9-81ED-4DB2-BD59-A6C34878D82A}">
                    <a16:rowId xmlns:a16="http://schemas.microsoft.com/office/drawing/2014/main" val="332924614"/>
                  </a:ext>
                </a:extLst>
              </a:tr>
              <a:tr h="154640">
                <a:tc>
                  <a:txBody>
                    <a:bodyPr/>
                    <a:lstStyle/>
                    <a:p>
                      <a:pPr algn="ctr" fontAlgn="ctr"/>
                      <a:r>
                        <a:rPr lang="ru-RU" sz="1100" b="0" i="0" u="none" strike="noStrike">
                          <a:solidFill>
                            <a:srgbClr val="000000"/>
                          </a:solidFill>
                          <a:effectLst/>
                          <a:latin typeface="Times New Roman" panose="02020603050405020304" pitchFamily="18" charset="0"/>
                        </a:rPr>
                        <a:t>1.1.</a:t>
                      </a:r>
                    </a:p>
                  </a:txBody>
                  <a:tcPr marL="6139" marR="6139" marT="6139" marB="0" anchor="ctr">
                    <a:lnL>
                      <a:noFill/>
                    </a:lnL>
                    <a:lnR>
                      <a:noFill/>
                    </a:lnR>
                    <a:lnT>
                      <a:noFill/>
                    </a:lnT>
                    <a:lnB>
                      <a:noFill/>
                    </a:lnB>
                  </a:tcPr>
                </a:tc>
                <a:tc gridSpan="3">
                  <a:txBody>
                    <a:bodyPr/>
                    <a:lstStyle/>
                    <a:p>
                      <a:pPr algn="l" fontAlgn="ctr"/>
                      <a:r>
                        <a:rPr lang="en-US" sz="1100" b="0" i="0" u="none" strike="noStrike" dirty="0">
                          <a:solidFill>
                            <a:srgbClr val="000000"/>
                          </a:solidFill>
                          <a:effectLst/>
                          <a:latin typeface="Times New Roman" panose="02020603050405020304" pitchFamily="18" charset="0"/>
                        </a:rPr>
                        <a:t>Materials</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21 825,70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25 124,63</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115</a:t>
                      </a:r>
                    </a:p>
                  </a:txBody>
                  <a:tcPr marL="6139" marR="6139" marT="6139" marB="0" anchor="ctr">
                    <a:lnL>
                      <a:noFill/>
                    </a:lnL>
                    <a:lnR>
                      <a:noFill/>
                    </a:lnR>
                    <a:lnT>
                      <a:noFill/>
                    </a:lnT>
                    <a:lnB>
                      <a:noFill/>
                    </a:lnB>
                  </a:tcPr>
                </a:tc>
                <a:extLst>
                  <a:ext uri="{0D108BD9-81ED-4DB2-BD59-A6C34878D82A}">
                    <a16:rowId xmlns:a16="http://schemas.microsoft.com/office/drawing/2014/main" val="388822496"/>
                  </a:ext>
                </a:extLst>
              </a:tr>
              <a:tr h="154640">
                <a:tc>
                  <a:txBody>
                    <a:bodyPr/>
                    <a:lstStyle/>
                    <a:p>
                      <a:pPr algn="ctr" fontAlgn="ctr"/>
                      <a:r>
                        <a:rPr lang="ru-RU" sz="1100" b="0" i="0" u="none" strike="noStrike">
                          <a:solidFill>
                            <a:srgbClr val="000000"/>
                          </a:solidFill>
                          <a:effectLst/>
                          <a:latin typeface="Times New Roman" panose="02020603050405020304" pitchFamily="18" charset="0"/>
                        </a:rPr>
                        <a:t>1.2.</a:t>
                      </a:r>
                    </a:p>
                  </a:txBody>
                  <a:tcPr marL="6139" marR="6139" marT="6139" marB="0" anchor="ctr">
                    <a:lnL>
                      <a:noFill/>
                    </a:lnL>
                    <a:lnR>
                      <a:noFill/>
                    </a:lnR>
                    <a:lnT>
                      <a:noFill/>
                    </a:lnT>
                    <a:lnB>
                      <a:noFill/>
                    </a:lnB>
                  </a:tcPr>
                </a:tc>
                <a:tc gridSpan="3">
                  <a:txBody>
                    <a:bodyPr/>
                    <a:lstStyle/>
                    <a:p>
                      <a:pPr algn="l" fontAlgn="ctr"/>
                      <a:r>
                        <a:rPr lang="en-US" sz="1100" b="0" i="0" u="none" strike="noStrike" dirty="0">
                          <a:solidFill>
                            <a:srgbClr val="000000"/>
                          </a:solidFill>
                          <a:effectLst/>
                          <a:latin typeface="Times New Roman" panose="02020603050405020304" pitchFamily="18" charset="0"/>
                        </a:rPr>
                        <a:t>Fuel</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15 149,88</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15 337,46</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101</a:t>
                      </a:r>
                    </a:p>
                  </a:txBody>
                  <a:tcPr marL="6139" marR="6139" marT="6139" marB="0" anchor="ctr">
                    <a:lnL>
                      <a:noFill/>
                    </a:lnL>
                    <a:lnR>
                      <a:noFill/>
                    </a:lnR>
                    <a:lnT>
                      <a:noFill/>
                    </a:lnT>
                    <a:lnB>
                      <a:noFill/>
                    </a:lnB>
                  </a:tcPr>
                </a:tc>
                <a:extLst>
                  <a:ext uri="{0D108BD9-81ED-4DB2-BD59-A6C34878D82A}">
                    <a16:rowId xmlns:a16="http://schemas.microsoft.com/office/drawing/2014/main" val="3385459106"/>
                  </a:ext>
                </a:extLst>
              </a:tr>
              <a:tr h="154640">
                <a:tc>
                  <a:txBody>
                    <a:bodyPr/>
                    <a:lstStyle/>
                    <a:p>
                      <a:pPr algn="ctr" fontAlgn="ctr"/>
                      <a:r>
                        <a:rPr lang="ru-RU" sz="1100" b="0" i="0" u="none" strike="noStrike">
                          <a:solidFill>
                            <a:srgbClr val="000000"/>
                          </a:solidFill>
                          <a:effectLst/>
                          <a:latin typeface="Times New Roman" panose="02020603050405020304" pitchFamily="18" charset="0"/>
                        </a:rPr>
                        <a:t>1.3.</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Energy</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1 834 767,62</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2 483 046,41</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135</a:t>
                      </a:r>
                    </a:p>
                  </a:txBody>
                  <a:tcPr marL="6139" marR="6139" marT="6139" marB="0" anchor="ctr">
                    <a:lnL>
                      <a:noFill/>
                    </a:lnL>
                    <a:lnR>
                      <a:noFill/>
                    </a:lnR>
                    <a:lnT>
                      <a:noFill/>
                    </a:lnT>
                    <a:lnB>
                      <a:noFill/>
                    </a:lnB>
                  </a:tcPr>
                </a:tc>
                <a:extLst>
                  <a:ext uri="{0D108BD9-81ED-4DB2-BD59-A6C34878D82A}">
                    <a16:rowId xmlns:a16="http://schemas.microsoft.com/office/drawing/2014/main" val="3968549532"/>
                  </a:ext>
                </a:extLst>
              </a:tr>
              <a:tr h="154640">
                <a:tc>
                  <a:txBody>
                    <a:bodyPr/>
                    <a:lstStyle/>
                    <a:p>
                      <a:pPr algn="ctr" fontAlgn="ctr"/>
                      <a:r>
                        <a:rPr lang="ru-RU" sz="1100" b="0" i="0" u="none" strike="noStrike">
                          <a:solidFill>
                            <a:srgbClr val="000000"/>
                          </a:solidFill>
                          <a:effectLst/>
                          <a:latin typeface="Times New Roman" panose="02020603050405020304" pitchFamily="18" charset="0"/>
                        </a:rPr>
                        <a:t>2</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Labor costs, total, incl.</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565 712,33</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906 731,09</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160</a:t>
                      </a:r>
                    </a:p>
                  </a:txBody>
                  <a:tcPr marL="6139" marR="6139" marT="6139" marB="0" anchor="ctr">
                    <a:lnL>
                      <a:noFill/>
                    </a:lnL>
                    <a:lnR>
                      <a:noFill/>
                    </a:lnR>
                    <a:lnT>
                      <a:noFill/>
                    </a:lnT>
                    <a:lnB>
                      <a:noFill/>
                    </a:lnB>
                  </a:tcPr>
                </a:tc>
                <a:extLst>
                  <a:ext uri="{0D108BD9-81ED-4DB2-BD59-A6C34878D82A}">
                    <a16:rowId xmlns:a16="http://schemas.microsoft.com/office/drawing/2014/main" val="3382046224"/>
                  </a:ext>
                </a:extLst>
              </a:tr>
              <a:tr h="154640">
                <a:tc>
                  <a:txBody>
                    <a:bodyPr/>
                    <a:lstStyle/>
                    <a:p>
                      <a:pPr algn="ctr" fontAlgn="ctr"/>
                      <a:r>
                        <a:rPr lang="ru-RU" sz="1100" b="0" i="0" u="none" strike="noStrike">
                          <a:solidFill>
                            <a:srgbClr val="000000"/>
                          </a:solidFill>
                          <a:effectLst/>
                          <a:latin typeface="Times New Roman" panose="02020603050405020304" pitchFamily="18" charset="0"/>
                        </a:rPr>
                        <a:t>2.1.</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Salary</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507 137,90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802 705,83</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158</a:t>
                      </a:r>
                    </a:p>
                  </a:txBody>
                  <a:tcPr marL="6139" marR="6139" marT="6139" marB="0" anchor="ctr">
                    <a:lnL>
                      <a:noFill/>
                    </a:lnL>
                    <a:lnR>
                      <a:noFill/>
                    </a:lnR>
                    <a:lnT>
                      <a:noFill/>
                    </a:lnT>
                    <a:lnB>
                      <a:noFill/>
                    </a:lnB>
                  </a:tcPr>
                </a:tc>
                <a:extLst>
                  <a:ext uri="{0D108BD9-81ED-4DB2-BD59-A6C34878D82A}">
                    <a16:rowId xmlns:a16="http://schemas.microsoft.com/office/drawing/2014/main" val="1780976331"/>
                  </a:ext>
                </a:extLst>
              </a:tr>
              <a:tr h="154640">
                <a:tc>
                  <a:txBody>
                    <a:bodyPr/>
                    <a:lstStyle/>
                    <a:p>
                      <a:pPr algn="ctr" fontAlgn="ctr"/>
                      <a:r>
                        <a:rPr lang="ru-RU" sz="1100" b="0" i="0" u="none" strike="noStrike">
                          <a:solidFill>
                            <a:srgbClr val="000000"/>
                          </a:solidFill>
                          <a:effectLst/>
                          <a:latin typeface="Times New Roman" panose="02020603050405020304" pitchFamily="18" charset="0"/>
                        </a:rPr>
                        <a:t>2.2.</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Social tax </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43 360,29</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79 944,08</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184</a:t>
                      </a:r>
                    </a:p>
                  </a:txBody>
                  <a:tcPr marL="6139" marR="6139" marT="6139" marB="0" anchor="ctr">
                    <a:lnL>
                      <a:noFill/>
                    </a:lnL>
                    <a:lnR>
                      <a:noFill/>
                    </a:lnR>
                    <a:lnT>
                      <a:noFill/>
                    </a:lnT>
                    <a:lnB>
                      <a:noFill/>
                    </a:lnB>
                  </a:tcPr>
                </a:tc>
                <a:extLst>
                  <a:ext uri="{0D108BD9-81ED-4DB2-BD59-A6C34878D82A}">
                    <a16:rowId xmlns:a16="http://schemas.microsoft.com/office/drawing/2014/main" val="911265433"/>
                  </a:ext>
                </a:extLst>
              </a:tr>
              <a:tr h="155719">
                <a:tc>
                  <a:txBody>
                    <a:bodyPr/>
                    <a:lstStyle/>
                    <a:p>
                      <a:pPr algn="ctr" fontAlgn="ctr"/>
                      <a:r>
                        <a:rPr lang="ru-RU" sz="1100" b="0" i="0" u="none" strike="noStrike">
                          <a:solidFill>
                            <a:srgbClr val="000000"/>
                          </a:solidFill>
                          <a:effectLst/>
                          <a:latin typeface="Times New Roman" panose="02020603050405020304" pitchFamily="18" charset="0"/>
                        </a:rPr>
                        <a:t>2.3.</a:t>
                      </a:r>
                    </a:p>
                  </a:txBody>
                  <a:tcPr marL="6139" marR="6139" marT="6139" marB="0" anchor="ctr">
                    <a:lnL>
                      <a:noFill/>
                    </a:lnL>
                    <a:lnR>
                      <a:noFill/>
                    </a:lnR>
                    <a:lnT>
                      <a:noFill/>
                    </a:lnT>
                    <a:lnB>
                      <a:noFill/>
                    </a:lnB>
                  </a:tcPr>
                </a:tc>
                <a:tc>
                  <a:txBody>
                    <a:bodyPr/>
                    <a:lstStyle/>
                    <a:p>
                      <a:pPr algn="l" fontAlgn="ctr"/>
                      <a:r>
                        <a:rPr lang="en-US" sz="1100" b="0" i="0" u="none" strike="noStrike" dirty="0">
                          <a:solidFill>
                            <a:srgbClr val="000000"/>
                          </a:solidFill>
                          <a:effectLst/>
                          <a:latin typeface="Times New Roman" panose="02020603050405020304" pitchFamily="18" charset="0"/>
                        </a:rPr>
                        <a:t>MSHI (mandatory social health insurance)</a:t>
                      </a:r>
                    </a:p>
                  </a:txBody>
                  <a:tcPr marL="6139" marR="6139" marT="6139"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l" fontAlgn="ctr"/>
                      <a:r>
                        <a:rPr lang="ru-RU" sz="1100" b="0" i="0" u="none" strike="noStrike" dirty="0">
                          <a:solidFill>
                            <a:srgbClr val="000000"/>
                          </a:solidFill>
                          <a:effectLst/>
                          <a:latin typeface="Times New Roman" panose="02020603050405020304" pitchFamily="18" charset="0"/>
                        </a:rPr>
                        <a:t>           -//-</a:t>
                      </a:r>
                      <a:endParaRPr lang="en-US"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15 214,14</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24 081,17</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158</a:t>
                      </a:r>
                    </a:p>
                  </a:txBody>
                  <a:tcPr marL="6139" marR="6139" marT="6139" marB="0" anchor="ctr">
                    <a:lnL>
                      <a:noFill/>
                    </a:lnL>
                    <a:lnR>
                      <a:noFill/>
                    </a:lnR>
                    <a:lnT>
                      <a:noFill/>
                    </a:lnT>
                    <a:lnB>
                      <a:noFill/>
                    </a:lnB>
                  </a:tcPr>
                </a:tc>
                <a:extLst>
                  <a:ext uri="{0D108BD9-81ED-4DB2-BD59-A6C34878D82A}">
                    <a16:rowId xmlns:a16="http://schemas.microsoft.com/office/drawing/2014/main" val="2338914862"/>
                  </a:ext>
                </a:extLst>
              </a:tr>
              <a:tr h="181099">
                <a:tc>
                  <a:txBody>
                    <a:bodyPr/>
                    <a:lstStyle/>
                    <a:p>
                      <a:pPr algn="ctr" fontAlgn="ctr"/>
                      <a:r>
                        <a:rPr lang="ru-RU" sz="1100" b="0" i="0" u="none" strike="noStrike">
                          <a:solidFill>
                            <a:srgbClr val="000000"/>
                          </a:solidFill>
                          <a:effectLst/>
                          <a:latin typeface="Times New Roman" panose="02020603050405020304" pitchFamily="18" charset="0"/>
                        </a:rPr>
                        <a:t>3</a:t>
                      </a:r>
                    </a:p>
                  </a:txBody>
                  <a:tcPr marL="6139" marR="6139" marT="6139" marB="0" anchor="ctr">
                    <a:lnL>
                      <a:noFill/>
                    </a:lnL>
                    <a:lnR>
                      <a:noFill/>
                    </a:lnR>
                    <a:lnT>
                      <a:noFill/>
                    </a:lnT>
                    <a:lnB>
                      <a:noFill/>
                    </a:lnB>
                  </a:tcPr>
                </a:tc>
                <a:tc gridSpan="3">
                  <a:txBody>
                    <a:bodyPr/>
                    <a:lstStyle/>
                    <a:p>
                      <a:pPr algn="l" fontAlgn="ctr"/>
                      <a:r>
                        <a:rPr lang="en-US" sz="1100" b="0" i="0" u="none" strike="noStrike" dirty="0">
                          <a:solidFill>
                            <a:srgbClr val="000000"/>
                          </a:solidFill>
                          <a:effectLst/>
                          <a:latin typeface="Times New Roman" panose="02020603050405020304" pitchFamily="18" charset="0"/>
                        </a:rPr>
                        <a:t>Depreciation of fixed and intangible assets</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37 392,00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60 199,69</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161</a:t>
                      </a:r>
                    </a:p>
                  </a:txBody>
                  <a:tcPr marL="6139" marR="6139" marT="6139" marB="0" anchor="ctr">
                    <a:lnL>
                      <a:noFill/>
                    </a:lnL>
                    <a:lnR>
                      <a:noFill/>
                    </a:lnR>
                    <a:lnT>
                      <a:noFill/>
                    </a:lnT>
                    <a:lnB>
                      <a:noFill/>
                    </a:lnB>
                  </a:tcPr>
                </a:tc>
                <a:extLst>
                  <a:ext uri="{0D108BD9-81ED-4DB2-BD59-A6C34878D82A}">
                    <a16:rowId xmlns:a16="http://schemas.microsoft.com/office/drawing/2014/main" val="3039293698"/>
                  </a:ext>
                </a:extLst>
              </a:tr>
              <a:tr h="154640">
                <a:tc>
                  <a:txBody>
                    <a:bodyPr/>
                    <a:lstStyle/>
                    <a:p>
                      <a:pPr algn="ctr" fontAlgn="ctr"/>
                      <a:r>
                        <a:rPr lang="ru-RU" sz="1100" b="0" i="0" u="none" strike="noStrike">
                          <a:solidFill>
                            <a:srgbClr val="000000"/>
                          </a:solidFill>
                          <a:effectLst/>
                          <a:latin typeface="Times New Roman" panose="02020603050405020304" pitchFamily="18" charset="0"/>
                        </a:rPr>
                        <a:t>4</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Third-party services, including:</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1 979,26</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2 314,41</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117</a:t>
                      </a:r>
                    </a:p>
                  </a:txBody>
                  <a:tcPr marL="6139" marR="6139" marT="6139" marB="0" anchor="ctr">
                    <a:lnL>
                      <a:noFill/>
                    </a:lnL>
                    <a:lnR>
                      <a:noFill/>
                    </a:lnR>
                    <a:lnT>
                      <a:noFill/>
                    </a:lnT>
                    <a:lnB>
                      <a:noFill/>
                    </a:lnB>
                  </a:tcPr>
                </a:tc>
                <a:extLst>
                  <a:ext uri="{0D108BD9-81ED-4DB2-BD59-A6C34878D82A}">
                    <a16:rowId xmlns:a16="http://schemas.microsoft.com/office/drawing/2014/main" val="1832025107"/>
                  </a:ext>
                </a:extLst>
              </a:tr>
              <a:tr h="154640">
                <a:tc>
                  <a:txBody>
                    <a:bodyPr/>
                    <a:lstStyle/>
                    <a:p>
                      <a:pPr algn="ctr" fontAlgn="ctr"/>
                      <a:r>
                        <a:rPr lang="ru-RU" sz="1100" b="0" i="0" u="none" strike="noStrike">
                          <a:solidFill>
                            <a:srgbClr val="000000"/>
                          </a:solidFill>
                          <a:effectLst/>
                          <a:latin typeface="Times New Roman" panose="02020603050405020304" pitchFamily="18" charset="0"/>
                        </a:rPr>
                        <a:t>4.1.</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Utilities</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1 671,79</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1 975,41</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118</a:t>
                      </a:r>
                    </a:p>
                  </a:txBody>
                  <a:tcPr marL="6139" marR="6139" marT="6139" marB="0" anchor="ctr">
                    <a:lnL>
                      <a:noFill/>
                    </a:lnL>
                    <a:lnR>
                      <a:noFill/>
                    </a:lnR>
                    <a:lnT>
                      <a:noFill/>
                    </a:lnT>
                    <a:lnB>
                      <a:noFill/>
                    </a:lnB>
                  </a:tcPr>
                </a:tc>
                <a:extLst>
                  <a:ext uri="{0D108BD9-81ED-4DB2-BD59-A6C34878D82A}">
                    <a16:rowId xmlns:a16="http://schemas.microsoft.com/office/drawing/2014/main" val="798508320"/>
                  </a:ext>
                </a:extLst>
              </a:tr>
              <a:tr h="157486">
                <a:tc>
                  <a:txBody>
                    <a:bodyPr/>
                    <a:lstStyle/>
                    <a:p>
                      <a:pPr algn="ctr" fontAlgn="ctr"/>
                      <a:r>
                        <a:rPr lang="ru-RU" sz="1100" b="0" i="0" u="none" strike="noStrike">
                          <a:solidFill>
                            <a:srgbClr val="000000"/>
                          </a:solidFill>
                          <a:effectLst/>
                          <a:latin typeface="Times New Roman" panose="02020603050405020304" pitchFamily="18" charset="0"/>
                        </a:rPr>
                        <a:t>4.2.</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Communication services</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307,47</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339,00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110</a:t>
                      </a:r>
                    </a:p>
                  </a:txBody>
                  <a:tcPr marL="6139" marR="6139" marT="6139" marB="0" anchor="ctr">
                    <a:lnL>
                      <a:noFill/>
                    </a:lnL>
                    <a:lnR>
                      <a:noFill/>
                    </a:lnR>
                    <a:lnT>
                      <a:noFill/>
                    </a:lnT>
                    <a:lnB>
                      <a:noFill/>
                    </a:lnB>
                  </a:tcPr>
                </a:tc>
                <a:extLst>
                  <a:ext uri="{0D108BD9-81ED-4DB2-BD59-A6C34878D82A}">
                    <a16:rowId xmlns:a16="http://schemas.microsoft.com/office/drawing/2014/main" val="1077545884"/>
                  </a:ext>
                </a:extLst>
              </a:tr>
              <a:tr h="154640">
                <a:tc>
                  <a:txBody>
                    <a:bodyPr/>
                    <a:lstStyle/>
                    <a:p>
                      <a:pPr algn="ctr" fontAlgn="ctr"/>
                      <a:r>
                        <a:rPr lang="en-US" sz="1100" b="0" i="0" u="none" strike="noStrike">
                          <a:solidFill>
                            <a:srgbClr val="000000"/>
                          </a:solidFill>
                          <a:effectLst/>
                          <a:latin typeface="Times New Roman" panose="02020603050405020304" pitchFamily="18" charset="0"/>
                        </a:rPr>
                        <a:t>II</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Period expenses, total (taxes)</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2 075,85</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3 262,90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157</a:t>
                      </a:r>
                    </a:p>
                  </a:txBody>
                  <a:tcPr marL="6139" marR="6139" marT="6139" marB="0" anchor="ctr">
                    <a:lnL>
                      <a:noFill/>
                    </a:lnL>
                    <a:lnR>
                      <a:noFill/>
                    </a:lnR>
                    <a:lnT>
                      <a:noFill/>
                    </a:lnT>
                    <a:lnB>
                      <a:noFill/>
                    </a:lnB>
                  </a:tcPr>
                </a:tc>
                <a:extLst>
                  <a:ext uri="{0D108BD9-81ED-4DB2-BD59-A6C34878D82A}">
                    <a16:rowId xmlns:a16="http://schemas.microsoft.com/office/drawing/2014/main" val="881098428"/>
                  </a:ext>
                </a:extLst>
              </a:tr>
              <a:tr h="154640">
                <a:tc>
                  <a:txBody>
                    <a:bodyPr/>
                    <a:lstStyle/>
                    <a:p>
                      <a:pPr algn="ctr" fontAlgn="ctr"/>
                      <a:r>
                        <a:rPr lang="en-US" sz="1100" b="0" i="0" u="none" strike="noStrike">
                          <a:solidFill>
                            <a:srgbClr val="000000"/>
                          </a:solidFill>
                          <a:effectLst/>
                          <a:latin typeface="Times New Roman" panose="02020603050405020304" pitchFamily="18" charset="0"/>
                        </a:rPr>
                        <a:t>III</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Total costs</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2 478 902,64</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3 496 016,58</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141</a:t>
                      </a:r>
                    </a:p>
                  </a:txBody>
                  <a:tcPr marL="6139" marR="6139" marT="6139" marB="0" anchor="ctr">
                    <a:lnL>
                      <a:noFill/>
                    </a:lnL>
                    <a:lnR>
                      <a:noFill/>
                    </a:lnR>
                    <a:lnT>
                      <a:noFill/>
                    </a:lnT>
                    <a:lnB>
                      <a:noFill/>
                    </a:lnB>
                  </a:tcPr>
                </a:tc>
                <a:extLst>
                  <a:ext uri="{0D108BD9-81ED-4DB2-BD59-A6C34878D82A}">
                    <a16:rowId xmlns:a16="http://schemas.microsoft.com/office/drawing/2014/main" val="1153315471"/>
                  </a:ext>
                </a:extLst>
              </a:tr>
              <a:tr h="15464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Profit</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-996 242,08</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2730717916"/>
                  </a:ext>
                </a:extLst>
              </a:tr>
              <a:tr h="154640">
                <a:tc rowSpan="3">
                  <a:txBody>
                    <a:bodyPr/>
                    <a:lstStyle/>
                    <a:p>
                      <a:pPr algn="ctr" fontAlgn="ctr"/>
                      <a:r>
                        <a:rPr lang="en-US" sz="1100" b="0" i="0" u="none" strike="noStrike">
                          <a:solidFill>
                            <a:srgbClr val="000000"/>
                          </a:solidFill>
                          <a:effectLst/>
                          <a:latin typeface="Times New Roman" panose="02020603050405020304" pitchFamily="18" charset="0"/>
                        </a:rPr>
                        <a:t>IV</a:t>
                      </a:r>
                    </a:p>
                  </a:txBody>
                  <a:tcPr marL="6139" marR="6139" marT="6139" marB="0" anchor="ctr">
                    <a:lnL>
                      <a:noFill/>
                    </a:lnL>
                    <a:lnR>
                      <a:noFill/>
                    </a:lnR>
                    <a:lnT>
                      <a:noFill/>
                    </a:lnT>
                    <a:lnB>
                      <a:noFill/>
                    </a:lnB>
                  </a:tcPr>
                </a:tc>
                <a:tc gridSpan="3">
                  <a:txBody>
                    <a:bodyPr/>
                    <a:lstStyle/>
                    <a:p>
                      <a:pPr algn="l" fontAlgn="ctr"/>
                      <a:r>
                        <a:rPr lang="en-US" sz="1100" b="0" i="0" u="none" strike="noStrike" dirty="0">
                          <a:solidFill>
                            <a:srgbClr val="000000"/>
                          </a:solidFill>
                          <a:effectLst/>
                          <a:latin typeface="Times New Roman" panose="02020603050405020304" pitchFamily="18" charset="0"/>
                        </a:rPr>
                        <a:t>Total income</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2 478 902,64</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2 499 774,50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101</a:t>
                      </a:r>
                    </a:p>
                  </a:txBody>
                  <a:tcPr marL="6139" marR="6139" marT="6139" marB="0" anchor="ctr">
                    <a:lnL>
                      <a:noFill/>
                    </a:lnL>
                    <a:lnR>
                      <a:noFill/>
                    </a:lnR>
                    <a:lnT>
                      <a:noFill/>
                    </a:lnT>
                    <a:lnB>
                      <a:noFill/>
                    </a:lnB>
                  </a:tcPr>
                </a:tc>
                <a:extLst>
                  <a:ext uri="{0D108BD9-81ED-4DB2-BD59-A6C34878D82A}">
                    <a16:rowId xmlns:a16="http://schemas.microsoft.com/office/drawing/2014/main" val="3546067201"/>
                  </a:ext>
                </a:extLst>
              </a:tr>
              <a:tr h="154640">
                <a:tc vMerge="1">
                  <a:txBody>
                    <a:bodyPr/>
                    <a:lstStyle/>
                    <a:p>
                      <a:endParaRPr lang="ru-RU"/>
                    </a:p>
                  </a:txBody>
                  <a:tcPr/>
                </a:tc>
                <a:tc gridSpan="3">
                  <a:txBody>
                    <a:bodyPr/>
                    <a:lstStyle/>
                    <a:p>
                      <a:pPr algn="l" fontAlgn="ctr"/>
                      <a:r>
                        <a:rPr lang="en-US" sz="1100" b="0" i="0" u="none" strike="noStrike">
                          <a:solidFill>
                            <a:srgbClr val="000000"/>
                          </a:solidFill>
                          <a:effectLst/>
                          <a:latin typeface="Times New Roman" panose="02020603050405020304" pitchFamily="18" charset="0"/>
                        </a:rPr>
                        <a:t>Period 01.01 - 30.04</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1 225 716,82</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1522700142"/>
                  </a:ext>
                </a:extLst>
              </a:tr>
              <a:tr h="154640">
                <a:tc vMerge="1">
                  <a:txBody>
                    <a:bodyPr/>
                    <a:lstStyle/>
                    <a:p>
                      <a:endParaRPr lang="ru-RU"/>
                    </a:p>
                  </a:txBody>
                  <a:tcPr/>
                </a:tc>
                <a:tc gridSpan="3">
                  <a:txBody>
                    <a:bodyPr/>
                    <a:lstStyle/>
                    <a:p>
                      <a:pPr algn="l" fontAlgn="ctr"/>
                      <a:r>
                        <a:rPr lang="en-US" sz="1100" b="0" i="0" u="none" strike="noStrike" dirty="0">
                          <a:solidFill>
                            <a:srgbClr val="000000"/>
                          </a:solidFill>
                          <a:effectLst/>
                          <a:latin typeface="Times New Roman" panose="02020603050405020304" pitchFamily="18" charset="0"/>
                        </a:rPr>
                        <a:t>Period 01.05 - 31.12</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1 274 057,68</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2948069919"/>
                  </a:ext>
                </a:extLst>
              </a:tr>
              <a:tr h="154640">
                <a:tc rowSpan="3">
                  <a:txBody>
                    <a:bodyPr/>
                    <a:lstStyle/>
                    <a:p>
                      <a:pPr algn="ctr" fontAlgn="ctr"/>
                      <a:r>
                        <a:rPr lang="en-US" sz="1100" b="0" i="0" u="none" strike="noStrike">
                          <a:solidFill>
                            <a:srgbClr val="000000"/>
                          </a:solidFill>
                          <a:effectLst/>
                          <a:latin typeface="Times New Roman" panose="02020603050405020304" pitchFamily="18" charset="0"/>
                        </a:rPr>
                        <a:t>V</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The volume of services provided</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rowSpan="3">
                  <a:txBody>
                    <a:bodyPr/>
                    <a:lstStyle/>
                    <a:p>
                      <a:pPr algn="ctr" fontAlgn="ctr"/>
                      <a:r>
                        <a:rPr lang="en-US" sz="1100" b="0" i="0" u="none" strike="noStrike">
                          <a:solidFill>
                            <a:srgbClr val="000000"/>
                          </a:solidFill>
                          <a:effectLst/>
                          <a:latin typeface="Times New Roman" panose="02020603050405020304" pitchFamily="18" charset="0"/>
                        </a:rPr>
                        <a:t>thousand kWh</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1 018 207,99</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1 086 559,14</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107</a:t>
                      </a:r>
                    </a:p>
                  </a:txBody>
                  <a:tcPr marL="6139" marR="6139" marT="6139" marB="0" anchor="ctr">
                    <a:lnL>
                      <a:noFill/>
                    </a:lnL>
                    <a:lnR>
                      <a:noFill/>
                    </a:lnR>
                    <a:lnT>
                      <a:noFill/>
                    </a:lnT>
                    <a:lnB>
                      <a:noFill/>
                    </a:lnB>
                  </a:tcPr>
                </a:tc>
                <a:extLst>
                  <a:ext uri="{0D108BD9-81ED-4DB2-BD59-A6C34878D82A}">
                    <a16:rowId xmlns:a16="http://schemas.microsoft.com/office/drawing/2014/main" val="4109373921"/>
                  </a:ext>
                </a:extLst>
              </a:tr>
              <a:tr h="154640">
                <a:tc vMerge="1">
                  <a:txBody>
                    <a:bodyPr/>
                    <a:lstStyle/>
                    <a:p>
                      <a:endParaRPr lang="ru-RU"/>
                    </a:p>
                  </a:txBody>
                  <a:tcPr/>
                </a:tc>
                <a:tc gridSpan="3">
                  <a:txBody>
                    <a:bodyPr/>
                    <a:lstStyle/>
                    <a:p>
                      <a:pPr algn="l" fontAlgn="ctr"/>
                      <a:r>
                        <a:rPr lang="en-US" sz="1100" b="0" i="0" u="none" strike="noStrike">
                          <a:solidFill>
                            <a:srgbClr val="000000"/>
                          </a:solidFill>
                          <a:effectLst/>
                          <a:latin typeface="Times New Roman" panose="02020603050405020304" pitchFamily="18" charset="0"/>
                        </a:rPr>
                        <a:t>Period 01.01 - 30.04</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vMerge="1">
                  <a:txBody>
                    <a:bodyPr/>
                    <a:lstStyle/>
                    <a:p>
                      <a:endParaRPr lang="ru-RU"/>
                    </a:p>
                  </a:txBody>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562 255,42</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720635985"/>
                  </a:ext>
                </a:extLst>
              </a:tr>
              <a:tr h="154640">
                <a:tc vMerge="1">
                  <a:txBody>
                    <a:bodyPr/>
                    <a:lstStyle/>
                    <a:p>
                      <a:endParaRPr lang="ru-RU"/>
                    </a:p>
                  </a:txBody>
                  <a:tcPr/>
                </a:tc>
                <a:tc gridSpan="3">
                  <a:txBody>
                    <a:bodyPr/>
                    <a:lstStyle/>
                    <a:p>
                      <a:pPr algn="l" fontAlgn="ctr"/>
                      <a:r>
                        <a:rPr lang="en-US" sz="1100" b="0" i="0" u="none" strike="noStrike" dirty="0">
                          <a:solidFill>
                            <a:srgbClr val="000000"/>
                          </a:solidFill>
                          <a:effectLst/>
                          <a:latin typeface="Times New Roman" panose="02020603050405020304" pitchFamily="18" charset="0"/>
                        </a:rPr>
                        <a:t>Period 01.05 - 31.12</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vMerge="1">
                  <a:txBody>
                    <a:bodyPr/>
                    <a:lstStyle/>
                    <a:p>
                      <a:endParaRPr lang="ru-RU"/>
                    </a:p>
                  </a:txBody>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524 303,72</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3992916323"/>
                  </a:ext>
                </a:extLst>
              </a:tr>
              <a:tr h="154640">
                <a:tc rowSpan="2">
                  <a:txBody>
                    <a:bodyPr/>
                    <a:lstStyle/>
                    <a:p>
                      <a:pPr algn="ctr" fontAlgn="ctr"/>
                      <a:r>
                        <a:rPr lang="en-US" sz="1100" b="0" i="0" u="none" strike="noStrike">
                          <a:solidFill>
                            <a:srgbClr val="000000"/>
                          </a:solidFill>
                          <a:effectLst/>
                          <a:latin typeface="Times New Roman" panose="02020603050405020304" pitchFamily="18" charset="0"/>
                        </a:rPr>
                        <a:t>VI</a:t>
                      </a:r>
                    </a:p>
                  </a:txBody>
                  <a:tcPr marL="6139" marR="6139" marT="6139" marB="0" anchor="ctr">
                    <a:lnL>
                      <a:noFill/>
                    </a:lnL>
                    <a:lnR>
                      <a:noFill/>
                    </a:lnR>
                    <a:lnT>
                      <a:noFill/>
                    </a:lnT>
                    <a:lnB>
                      <a:noFill/>
                    </a:lnB>
                  </a:tcPr>
                </a:tc>
                <a:tc rowSpan="2" gridSpan="3">
                  <a:txBody>
                    <a:bodyPr/>
                    <a:lstStyle/>
                    <a:p>
                      <a:pPr algn="l" fontAlgn="ctr"/>
                      <a:r>
                        <a:rPr lang="en-US" sz="1100" b="0" i="0" u="none" strike="noStrike" dirty="0">
                          <a:solidFill>
                            <a:srgbClr val="000000"/>
                          </a:solidFill>
                          <a:effectLst/>
                          <a:latin typeface="Times New Roman" panose="02020603050405020304" pitchFamily="18" charset="0"/>
                        </a:rPr>
                        <a:t>Regulatory losses</a:t>
                      </a:r>
                    </a:p>
                  </a:txBody>
                  <a:tcPr marL="6139" marR="6139" marT="6139" marB="0" anchor="ctr">
                    <a:lnL>
                      <a:noFill/>
                    </a:lnL>
                    <a:lnR>
                      <a:noFill/>
                    </a:lnR>
                    <a:lnT>
                      <a:noFill/>
                    </a:lnT>
                    <a:lnB>
                      <a:noFill/>
                    </a:lnB>
                  </a:tcPr>
                </a:tc>
                <a:tc rowSpan="2" hMerge="1">
                  <a:txBody>
                    <a:bodyPr/>
                    <a:lstStyle/>
                    <a:p>
                      <a:endParaRPr lang="ru-RU"/>
                    </a:p>
                  </a:txBody>
                  <a:tcPr/>
                </a:tc>
                <a:tc rowSpan="2" hMerge="1">
                  <a:txBody>
                    <a:bodyPr/>
                    <a:lstStyle/>
                    <a:p>
                      <a:endParaRPr lang="ru-RU"/>
                    </a:p>
                  </a:txBody>
                  <a:tcPr/>
                </a:tc>
                <a:tc>
                  <a:txBody>
                    <a:bodyPr/>
                    <a:lstStyle/>
                    <a:p>
                      <a:pPr algn="ctr" fontAlgn="ctr"/>
                      <a:r>
                        <a:rPr lang="ru-RU" sz="1100" b="0" i="0" u="none" strike="noStrike">
                          <a:solidFill>
                            <a:srgbClr val="000000"/>
                          </a:solidFill>
                          <a:effectLst/>
                          <a:latin typeface="Times New Roman" panose="02020603050405020304" pitchFamily="18" charset="0"/>
                        </a:rPr>
                        <a:t>%</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10,11</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10,11</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3422984735"/>
                  </a:ext>
                </a:extLst>
              </a:tr>
              <a:tr h="299854">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ctr" fontAlgn="ctr"/>
                      <a:r>
                        <a:rPr lang="en-US" sz="1100" b="0" i="0" u="none" strike="noStrike">
                          <a:solidFill>
                            <a:srgbClr val="000000"/>
                          </a:solidFill>
                          <a:effectLst/>
                          <a:latin typeface="Times New Roman" panose="02020603050405020304" pitchFamily="18" charset="0"/>
                        </a:rPr>
                        <a:t>thousand kWh</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114 484,12</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122 234,70</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107</a:t>
                      </a:r>
                    </a:p>
                  </a:txBody>
                  <a:tcPr marL="6139" marR="6139" marT="6139" marB="0" anchor="ctr">
                    <a:lnL>
                      <a:noFill/>
                    </a:lnL>
                    <a:lnR>
                      <a:noFill/>
                    </a:lnR>
                    <a:lnT>
                      <a:noFill/>
                    </a:lnT>
                    <a:lnB>
                      <a:noFill/>
                    </a:lnB>
                  </a:tcPr>
                </a:tc>
                <a:extLst>
                  <a:ext uri="{0D108BD9-81ED-4DB2-BD59-A6C34878D82A}">
                    <a16:rowId xmlns:a16="http://schemas.microsoft.com/office/drawing/2014/main" val="3451857330"/>
                  </a:ext>
                </a:extLst>
              </a:tr>
              <a:tr h="154640">
                <a:tc rowSpan="2">
                  <a:txBody>
                    <a:bodyPr/>
                    <a:lstStyle/>
                    <a:p>
                      <a:pPr algn="ctr" fontAlgn="ctr"/>
                      <a:r>
                        <a:rPr lang="en-US" sz="1100" b="0" i="0" u="none" strike="noStrike">
                          <a:solidFill>
                            <a:srgbClr val="000000"/>
                          </a:solidFill>
                          <a:effectLst/>
                          <a:latin typeface="Times New Roman" panose="02020603050405020304" pitchFamily="18" charset="0"/>
                        </a:rPr>
                        <a:t>VII</a:t>
                      </a: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Tariff period 01.01 - 30.04</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en-US" sz="1100" b="0" i="0" u="none" strike="noStrike">
                          <a:solidFill>
                            <a:srgbClr val="000000"/>
                          </a:solidFill>
                          <a:effectLst/>
                          <a:latin typeface="Times New Roman" panose="02020603050405020304" pitchFamily="18" charset="0"/>
                        </a:rPr>
                        <a:t>tenge/kWh</a:t>
                      </a:r>
                    </a:p>
                  </a:txBody>
                  <a:tcPr marL="6139" marR="6139" marT="6139" marB="0" anchor="ctr">
                    <a:lnL>
                      <a:noFill/>
                    </a:lnL>
                    <a:lnR>
                      <a:noFill/>
                    </a:lnR>
                    <a:lnT>
                      <a:noFill/>
                    </a:lnT>
                    <a:lnB>
                      <a:noFill/>
                    </a:lnB>
                  </a:tcPr>
                </a:tc>
                <a:tc rowSpan="2">
                  <a:txBody>
                    <a:bodyPr/>
                    <a:lstStyle/>
                    <a:p>
                      <a:pPr algn="ctr" fontAlgn="ctr"/>
                      <a:r>
                        <a:rPr lang="ru-RU" sz="1100" b="0" i="0" u="none" strike="noStrike" dirty="0">
                          <a:solidFill>
                            <a:srgbClr val="000000"/>
                          </a:solidFill>
                          <a:effectLst/>
                          <a:latin typeface="Times New Roman" panose="02020603050405020304" pitchFamily="18" charset="0"/>
                        </a:rPr>
                        <a:t>2,43</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2,18</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1851912338"/>
                  </a:ext>
                </a:extLst>
              </a:tr>
              <a:tr h="237549">
                <a:tc vMerge="1">
                  <a:txBody>
                    <a:bodyPr/>
                    <a:lstStyle/>
                    <a:p>
                      <a:endParaRPr lang="ru-RU"/>
                    </a:p>
                  </a:txBody>
                  <a:tcPr/>
                </a:tc>
                <a:tc gridSpan="3">
                  <a:txBody>
                    <a:bodyPr/>
                    <a:lstStyle/>
                    <a:p>
                      <a:pPr algn="l" fontAlgn="ctr"/>
                      <a:r>
                        <a:rPr lang="en-US" sz="1100" b="0" i="0" u="none" strike="noStrike" dirty="0">
                          <a:solidFill>
                            <a:srgbClr val="000000"/>
                          </a:solidFill>
                          <a:effectLst/>
                          <a:latin typeface="Times New Roman" panose="02020603050405020304" pitchFamily="18" charset="0"/>
                        </a:rPr>
                        <a:t>Tariff period 01.05 - 31.12</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vMerge="1">
                  <a:txBody>
                    <a:bodyPr/>
                    <a:lstStyle/>
                    <a:p>
                      <a:endParaRPr lang="ru-RU"/>
                    </a:p>
                  </a:txBody>
                  <a:tcPr/>
                </a:tc>
                <a:tc>
                  <a:txBody>
                    <a:bodyPr/>
                    <a:lstStyle/>
                    <a:p>
                      <a:pPr algn="ctr" fontAlgn="ctr"/>
                      <a:r>
                        <a:rPr lang="ru-RU" sz="1100" b="0" i="0" u="none" strike="noStrike" dirty="0">
                          <a:solidFill>
                            <a:srgbClr val="000000"/>
                          </a:solidFill>
                          <a:effectLst/>
                          <a:latin typeface="Times New Roman" panose="02020603050405020304" pitchFamily="18" charset="0"/>
                        </a:rPr>
                        <a:t>2,43</a:t>
                      </a: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411118557"/>
                  </a:ext>
                </a:extLst>
              </a:tr>
              <a:tr h="15464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gridSpan="3">
                  <a:txBody>
                    <a:bodyPr/>
                    <a:lstStyle/>
                    <a:p>
                      <a:pPr algn="l" fontAlgn="ctr"/>
                      <a:r>
                        <a:rPr lang="en-US" sz="1100" b="0" i="0" u="none" strike="noStrike">
                          <a:solidFill>
                            <a:srgbClr val="000000"/>
                          </a:solidFill>
                          <a:effectLst/>
                          <a:latin typeface="Times New Roman" panose="02020603050405020304" pitchFamily="18" charset="0"/>
                        </a:rPr>
                        <a:t>Reference:</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3158760768"/>
                  </a:ext>
                </a:extLst>
              </a:tr>
              <a:tr h="158965">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gridSpan="3">
                  <a:txBody>
                    <a:bodyPr/>
                    <a:lstStyle/>
                    <a:p>
                      <a:pPr algn="l" fontAlgn="ctr"/>
                      <a:r>
                        <a:rPr lang="en-US" sz="1100" b="0" i="0" u="none" strike="noStrike" dirty="0">
                          <a:solidFill>
                            <a:srgbClr val="000000"/>
                          </a:solidFill>
                          <a:effectLst/>
                          <a:latin typeface="Times New Roman" panose="02020603050405020304" pitchFamily="18" charset="0"/>
                        </a:rPr>
                        <a:t>Average number of production personnel</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en-US" sz="1100" b="0" i="0" u="none" strike="noStrike">
                          <a:solidFill>
                            <a:srgbClr val="000000"/>
                          </a:solidFill>
                          <a:effectLst/>
                          <a:latin typeface="Times New Roman" panose="02020603050405020304" pitchFamily="18" charset="0"/>
                        </a:rPr>
                        <a:t>person</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229</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227</a:t>
                      </a:r>
                    </a:p>
                  </a:txBody>
                  <a:tcPr marL="6139" marR="6139" marT="6139"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4008056818"/>
                  </a:ext>
                </a:extLst>
              </a:tr>
              <a:tr h="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tc gridSpan="3">
                  <a:txBody>
                    <a:bodyPr/>
                    <a:lstStyle/>
                    <a:p>
                      <a:pPr algn="l" fontAlgn="ctr"/>
                      <a:r>
                        <a:rPr lang="en-US" sz="1100" b="0" i="0" u="none" strike="noStrike" dirty="0">
                          <a:solidFill>
                            <a:srgbClr val="000000"/>
                          </a:solidFill>
                          <a:effectLst/>
                          <a:latin typeface="Times New Roman" panose="02020603050405020304" pitchFamily="18" charset="0"/>
                        </a:rPr>
                        <a:t>Average monthly salary</a:t>
                      </a:r>
                    </a:p>
                  </a:txBody>
                  <a:tcPr marL="6139" marR="6139" marT="6139" marB="0" anchor="ctr">
                    <a:lnL>
                      <a:noFill/>
                    </a:lnL>
                    <a:lnR>
                      <a:noFill/>
                    </a:lnR>
                    <a:lnT>
                      <a:noFill/>
                    </a:lnT>
                    <a:lnB>
                      <a:noFill/>
                    </a:lnB>
                  </a:tcPr>
                </a:tc>
                <a:tc hMerge="1">
                  <a:txBody>
                    <a:bodyPr/>
                    <a:lstStyle/>
                    <a:p>
                      <a:endParaRPr lang="ru-RU"/>
                    </a:p>
                  </a:txBody>
                  <a:tcPr/>
                </a:tc>
                <a:tc hMerge="1">
                  <a:txBody>
                    <a:bodyPr/>
                    <a:lstStyle/>
                    <a:p>
                      <a:endParaRPr lang="ru-RU"/>
                    </a:p>
                  </a:txBody>
                  <a:tcPr/>
                </a:tc>
                <a:tc>
                  <a:txBody>
                    <a:bodyPr/>
                    <a:lstStyle/>
                    <a:p>
                      <a:pPr algn="ctr" fontAlgn="ctr"/>
                      <a:r>
                        <a:rPr lang="en-US" sz="1100" b="0" i="0" u="none" strike="noStrike" dirty="0">
                          <a:solidFill>
                            <a:srgbClr val="000000"/>
                          </a:solidFill>
                          <a:effectLst/>
                          <a:latin typeface="Times New Roman" panose="02020603050405020304" pitchFamily="18" charset="0"/>
                        </a:rPr>
                        <a:t>tenge</a:t>
                      </a:r>
                    </a:p>
                  </a:txBody>
                  <a:tcPr marL="6139" marR="6139" marT="6139"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184 548</a:t>
                      </a:r>
                    </a:p>
                  </a:txBody>
                  <a:tcPr marL="6139" marR="6139" marT="6139"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294 679</a:t>
                      </a:r>
                    </a:p>
                  </a:txBody>
                  <a:tcPr marL="6139" marR="6139" marT="6139"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6139" marR="6139" marT="6139" marB="0" anchor="ctr">
                    <a:lnL>
                      <a:noFill/>
                    </a:lnL>
                    <a:lnR>
                      <a:noFill/>
                    </a:lnR>
                    <a:lnT>
                      <a:noFill/>
                    </a:lnT>
                    <a:lnB>
                      <a:noFill/>
                    </a:lnB>
                  </a:tcPr>
                </a:tc>
                <a:extLst>
                  <a:ext uri="{0D108BD9-81ED-4DB2-BD59-A6C34878D82A}">
                    <a16:rowId xmlns:a16="http://schemas.microsoft.com/office/drawing/2014/main" val="2980262021"/>
                  </a:ext>
                </a:extLst>
              </a:tr>
            </a:tbl>
          </a:graphicData>
        </a:graphic>
      </p:graphicFrame>
    </p:spTree>
    <p:extLst>
      <p:ext uri="{BB962C8B-B14F-4D97-AF65-F5344CB8AC3E}">
        <p14:creationId xmlns:p14="http://schemas.microsoft.com/office/powerpoint/2010/main" val="377473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849326" y="3305893"/>
            <a:ext cx="255198" cy="246221"/>
          </a:xfrm>
          <a:prstGeom prst="rect">
            <a:avLst/>
          </a:prstGeom>
        </p:spPr>
        <p:txBody>
          <a:bodyPr wrap="none">
            <a:spAutoFit/>
          </a:bodyPr>
          <a:lstStyle/>
          <a:p>
            <a:r>
              <a:rPr lang="ru-RU" sz="1000" b="1" dirty="0">
                <a:solidFill>
                  <a:prstClr val="white"/>
                </a:solidFill>
                <a:cs typeface="Arial" pitchFamily="34" charset="0"/>
              </a:rPr>
              <a:t>а</a:t>
            </a:r>
            <a:endParaRPr lang="ru-RU" dirty="0"/>
          </a:p>
        </p:txBody>
      </p:sp>
      <p:sp>
        <p:nvSpPr>
          <p:cNvPr id="12" name="Text Placeholder 1"/>
          <p:cNvSpPr txBox="1">
            <a:spLocks/>
          </p:cNvSpPr>
          <p:nvPr/>
        </p:nvSpPr>
        <p:spPr>
          <a:xfrm>
            <a:off x="-224497" y="0"/>
            <a:ext cx="8822903" cy="908720"/>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latin typeface="Times New Roman" pitchFamily="18" charset="0"/>
                <a:cs typeface="Times New Roman" pitchFamily="18" charset="0"/>
              </a:rPr>
              <a:t>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IMPLEMENTATION OF THE INVESTMENT PROGRAM</a:t>
            </a: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FOR ELECTRIC POWER TRANSMISSION SERVICES BY THE RESULTS OF 202</a:t>
            </a: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11</a:t>
            </a:r>
            <a:endParaRPr lang="ru-RU" sz="11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33919203"/>
              </p:ext>
            </p:extLst>
          </p:nvPr>
        </p:nvGraphicFramePr>
        <p:xfrm>
          <a:off x="596865" y="925987"/>
          <a:ext cx="8822903" cy="3988165"/>
        </p:xfrm>
        <a:graphic>
          <a:graphicData uri="http://schemas.openxmlformats.org/drawingml/2006/table">
            <a:tbl>
              <a:tblPr/>
              <a:tblGrid>
                <a:gridCol w="4041100">
                  <a:extLst>
                    <a:ext uri="{9D8B030D-6E8A-4147-A177-3AD203B41FA5}">
                      <a16:colId xmlns:a16="http://schemas.microsoft.com/office/drawing/2014/main" val="20000"/>
                    </a:ext>
                  </a:extLst>
                </a:gridCol>
                <a:gridCol w="1007057">
                  <a:extLst>
                    <a:ext uri="{9D8B030D-6E8A-4147-A177-3AD203B41FA5}">
                      <a16:colId xmlns:a16="http://schemas.microsoft.com/office/drawing/2014/main" val="20001"/>
                    </a:ext>
                  </a:extLst>
                </a:gridCol>
                <a:gridCol w="1409846">
                  <a:extLst>
                    <a:ext uri="{9D8B030D-6E8A-4147-A177-3AD203B41FA5}">
                      <a16:colId xmlns:a16="http://schemas.microsoft.com/office/drawing/2014/main" val="20002"/>
                    </a:ext>
                  </a:extLst>
                </a:gridCol>
                <a:gridCol w="1091493">
                  <a:extLst>
                    <a:ext uri="{9D8B030D-6E8A-4147-A177-3AD203B41FA5}">
                      <a16:colId xmlns:a16="http://schemas.microsoft.com/office/drawing/2014/main" val="20003"/>
                    </a:ext>
                  </a:extLst>
                </a:gridCol>
                <a:gridCol w="1273407">
                  <a:extLst>
                    <a:ext uri="{9D8B030D-6E8A-4147-A177-3AD203B41FA5}">
                      <a16:colId xmlns:a16="http://schemas.microsoft.com/office/drawing/2014/main" val="20004"/>
                    </a:ext>
                  </a:extLst>
                </a:gridCol>
              </a:tblGrid>
              <a:tr h="368767">
                <a:tc rowSpan="2">
                  <a:txBody>
                    <a:bodyPr/>
                    <a:lstStyle/>
                    <a:p>
                      <a:pPr algn="ctr" fontAlgn="ctr"/>
                      <a:r>
                        <a:rPr lang="en-US" sz="1400" b="1" i="0" u="none" strike="noStrike" dirty="0">
                          <a:solidFill>
                            <a:srgbClr val="FFFFFF"/>
                          </a:solidFill>
                          <a:effectLst/>
                          <a:latin typeface="Times New Roman"/>
                        </a:rPr>
                        <a:t>Name of the project</a:t>
                      </a:r>
                    </a:p>
                  </a:txBody>
                  <a:tcPr marL="7620" marR="7620" marT="7620" marB="0" anchor="ctr">
                    <a:lnL>
                      <a:noFill/>
                    </a:lnL>
                    <a:lnR w="12700" cap="flat" cmpd="sng" algn="ctr">
                      <a:solidFill>
                        <a:schemeClr val="bg1"/>
                      </a:solidFill>
                      <a:prstDash val="solid"/>
                      <a:round/>
                      <a:headEnd type="none" w="med" len="med"/>
                      <a:tailEnd type="none" w="med" len="med"/>
                    </a:lnR>
                    <a:lnT>
                      <a:noFill/>
                    </a:lnT>
                    <a:lnB>
                      <a:noFill/>
                    </a:lnB>
                    <a:solidFill>
                      <a:srgbClr val="0460AC"/>
                    </a:solidFill>
                  </a:tcPr>
                </a:tc>
                <a:tc gridSpan="2">
                  <a:txBody>
                    <a:bodyPr/>
                    <a:lstStyle/>
                    <a:p>
                      <a:pPr algn="ctr" fontAlgn="ctr"/>
                      <a:r>
                        <a:rPr lang="en-US" sz="1400" b="1" i="0" u="none" strike="noStrike" dirty="0">
                          <a:solidFill>
                            <a:srgbClr val="FFFFFF"/>
                          </a:solidFill>
                          <a:effectLst/>
                          <a:latin typeface="Times New Roman"/>
                        </a:rPr>
                        <a:t>Plan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460AC"/>
                    </a:solidFill>
                  </a:tcPr>
                </a:tc>
                <a:tc hMerge="1">
                  <a:txBody>
                    <a:bodyPr/>
                    <a:lstStyle/>
                    <a:p>
                      <a:endParaRPr lang="ru-RU"/>
                    </a:p>
                  </a:txBody>
                  <a:tcPr/>
                </a:tc>
                <a:tc gridSpan="2">
                  <a:txBody>
                    <a:bodyPr/>
                    <a:lstStyle/>
                    <a:p>
                      <a:pPr algn="ctr" fontAlgn="ctr"/>
                      <a:r>
                        <a:rPr lang="en-US" sz="1400" b="1" i="0" u="none" strike="noStrike" dirty="0">
                          <a:solidFill>
                            <a:srgbClr val="FFFFFF"/>
                          </a:solidFill>
                          <a:effectLst/>
                          <a:latin typeface="Times New Roman"/>
                        </a:rPr>
                        <a:t>Fact</a:t>
                      </a:r>
                    </a:p>
                  </a:txBody>
                  <a:tcPr marL="7620" marR="7620" marT="7620" marB="0" anchor="ct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solidFill>
                      <a:srgbClr val="0460AC"/>
                    </a:solidFill>
                  </a:tcPr>
                </a:tc>
                <a:tc hMerge="1">
                  <a:txBody>
                    <a:bodyPr/>
                    <a:lstStyle/>
                    <a:p>
                      <a:endParaRPr lang="ru-RU"/>
                    </a:p>
                  </a:txBody>
                  <a:tcPr/>
                </a:tc>
                <a:extLst>
                  <a:ext uri="{0D108BD9-81ED-4DB2-BD59-A6C34878D82A}">
                    <a16:rowId xmlns:a16="http://schemas.microsoft.com/office/drawing/2014/main" val="10000"/>
                  </a:ext>
                </a:extLst>
              </a:tr>
              <a:tr h="581018">
                <a:tc vMerge="1">
                  <a:txBody>
                    <a:bodyPr/>
                    <a:lstStyle/>
                    <a:p>
                      <a:endParaRPr lang="ru-RU"/>
                    </a:p>
                  </a:txBody>
                  <a:tcPr/>
                </a:tc>
                <a:tc>
                  <a:txBody>
                    <a:bodyPr/>
                    <a:lstStyle/>
                    <a:p>
                      <a:pPr algn="ctr" fontAlgn="ctr"/>
                      <a:r>
                        <a:rPr lang="en-US" sz="1400" b="1" i="0" u="none" strike="noStrike" dirty="0">
                          <a:solidFill>
                            <a:srgbClr val="FFFFFF"/>
                          </a:solidFill>
                          <a:effectLst/>
                          <a:latin typeface="Times New Roman"/>
                        </a:rPr>
                        <a:t>number, set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460AC"/>
                    </a:solidFill>
                  </a:tcPr>
                </a:tc>
                <a:tc>
                  <a:txBody>
                    <a:bodyPr/>
                    <a:lstStyle/>
                    <a:p>
                      <a:pPr algn="ctr" fontAlgn="ctr"/>
                      <a:r>
                        <a:rPr lang="en-US" sz="1400" b="1" i="0" u="none" strike="noStrike" dirty="0">
                          <a:solidFill>
                            <a:srgbClr val="FFFFFF"/>
                          </a:solidFill>
                          <a:effectLst/>
                          <a:latin typeface="Times New Roman"/>
                        </a:rPr>
                        <a:t>amount,                      thousand </a:t>
                      </a:r>
                      <a:r>
                        <a:rPr lang="en-US" sz="1400" b="1" i="0" u="none" strike="noStrike" dirty="0" err="1">
                          <a:solidFill>
                            <a:srgbClr val="FFFFFF"/>
                          </a:solidFill>
                          <a:effectLst/>
                          <a:latin typeface="Times New Roman"/>
                        </a:rPr>
                        <a:t>tenge</a:t>
                      </a:r>
                      <a:endParaRPr lang="en-US" sz="1400" b="1" i="0" u="none" strike="noStrike" dirty="0">
                        <a:solidFill>
                          <a:srgbClr val="FFFFFF"/>
                        </a:solidFill>
                        <a:effectLst/>
                        <a:latin typeface="Times New Roman"/>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460AC"/>
                    </a:solidFill>
                  </a:tcPr>
                </a:tc>
                <a:tc>
                  <a:txBody>
                    <a:bodyPr/>
                    <a:lstStyle/>
                    <a:p>
                      <a:pPr algn="ctr" fontAlgn="ctr"/>
                      <a:r>
                        <a:rPr lang="en-US" sz="1400" b="1" i="0" u="none" strike="noStrike" dirty="0">
                          <a:solidFill>
                            <a:srgbClr val="FFFFFF"/>
                          </a:solidFill>
                          <a:effectLst/>
                          <a:latin typeface="Times New Roman"/>
                        </a:rPr>
                        <a:t>number, set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460AC"/>
                    </a:solidFill>
                  </a:tcPr>
                </a:tc>
                <a:tc>
                  <a:txBody>
                    <a:bodyPr/>
                    <a:lstStyle/>
                    <a:p>
                      <a:pPr algn="ctr" fontAlgn="ctr"/>
                      <a:r>
                        <a:rPr lang="en-US" sz="1400" b="1" i="0" u="none" strike="noStrike" dirty="0">
                          <a:solidFill>
                            <a:srgbClr val="FFFFFF"/>
                          </a:solidFill>
                          <a:effectLst/>
                          <a:latin typeface="Times New Roman"/>
                        </a:rPr>
                        <a:t>amount,                      thousand </a:t>
                      </a:r>
                      <a:r>
                        <a:rPr lang="en-US" sz="1400" b="1" i="0" u="none" strike="noStrike" dirty="0" err="1">
                          <a:solidFill>
                            <a:srgbClr val="FFFFFF"/>
                          </a:solidFill>
                          <a:effectLst/>
                          <a:latin typeface="Times New Roman"/>
                        </a:rPr>
                        <a:t>tenge</a:t>
                      </a:r>
                      <a:endParaRPr lang="en-US" sz="1400" b="1" i="0" u="none" strike="noStrike" dirty="0">
                        <a:solidFill>
                          <a:srgbClr val="FFFFFF"/>
                        </a:solidFill>
                        <a:effectLst/>
                        <a:latin typeface="Times New Roman"/>
                      </a:endParaRPr>
                    </a:p>
                  </a:txBody>
                  <a:tcPr marL="7620" marR="7620" marT="762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460AC"/>
                    </a:solidFill>
                  </a:tcPr>
                </a:tc>
                <a:extLst>
                  <a:ext uri="{0D108BD9-81ED-4DB2-BD59-A6C34878D82A}">
                    <a16:rowId xmlns:a16="http://schemas.microsoft.com/office/drawing/2014/main" val="10001"/>
                  </a:ext>
                </a:extLst>
              </a:tr>
              <a:tr h="803853">
                <a:tc>
                  <a:txBody>
                    <a:bodyPr/>
                    <a:lstStyle/>
                    <a:p>
                      <a:pPr algn="l" fontAlgn="ctr"/>
                      <a:r>
                        <a:rPr lang="en-US" sz="1400" b="1" i="0" u="none" strike="noStrike" dirty="0">
                          <a:solidFill>
                            <a:srgbClr val="000000"/>
                          </a:solidFill>
                          <a:effectLst/>
                          <a:latin typeface="Times New Roman"/>
                        </a:rPr>
                        <a:t>Name of activities Total for EPT services </a:t>
                      </a:r>
                    </a:p>
                    <a:p>
                      <a:pPr algn="l" fontAlgn="ctr"/>
                      <a:r>
                        <a:rPr lang="en-US" sz="1400" b="1" i="0" u="none" strike="noStrike" dirty="0">
                          <a:solidFill>
                            <a:srgbClr val="000000"/>
                          </a:solidFill>
                          <a:effectLst/>
                          <a:latin typeface="Times New Roman"/>
                        </a:rPr>
                        <a:t>of JSC NC "KTZ" including:      </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1" i="0" u="none" strike="noStrike" dirty="0">
                          <a:solidFill>
                            <a:srgbClr val="082C50"/>
                          </a:solidFill>
                          <a:effectLst/>
                          <a:latin typeface="Times New Roman"/>
                        </a:rPr>
                        <a:t>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37 367,35</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16</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panose="02020603050405020304" pitchFamily="18" charset="0"/>
                          <a:cs typeface="Times New Roman" panose="02020603050405020304" pitchFamily="18" charset="0"/>
                        </a:rPr>
                        <a:t>68 881,91</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532599">
                <a:tc>
                  <a:txBody>
                    <a:bodyPr/>
                    <a:lstStyle/>
                    <a:p>
                      <a:pPr algn="l" fontAlgn="ctr"/>
                      <a:r>
                        <a:rPr lang="en-US" sz="1400" b="0" i="0" u="none" strike="noStrike" dirty="0">
                          <a:solidFill>
                            <a:srgbClr val="000000"/>
                          </a:solidFill>
                          <a:effectLst/>
                          <a:latin typeface="Times New Roman"/>
                        </a:rPr>
                        <a:t>Complete switchgear type KSO-2-10 with</a:t>
                      </a:r>
                      <a:r>
                        <a:rPr lang="en-US" sz="1400" b="0" i="0" u="none" strike="noStrike" baseline="0" dirty="0">
                          <a:solidFill>
                            <a:srgbClr val="000000"/>
                          </a:solidFill>
                          <a:effectLst/>
                          <a:latin typeface="Times New Roman"/>
                        </a:rPr>
                        <a:t> </a:t>
                      </a:r>
                      <a:r>
                        <a:rPr lang="en-US" sz="1400" b="0" i="0" u="none" strike="noStrike" dirty="0">
                          <a:solidFill>
                            <a:srgbClr val="000000"/>
                          </a:solidFill>
                          <a:effectLst/>
                          <a:latin typeface="Times New Roman"/>
                        </a:rPr>
                        <a:t>a vacuum  </a:t>
                      </a:r>
                      <a:endParaRPr lang="ru-RU" sz="1400" b="0" i="0" u="none" strike="noStrike" dirty="0">
                        <a:solidFill>
                          <a:srgbClr val="000000"/>
                        </a:solidFill>
                        <a:effectLst/>
                        <a:latin typeface="Times New Roman"/>
                      </a:endParaRPr>
                    </a:p>
                    <a:p>
                      <a:pPr algn="l" fontAlgn="ctr"/>
                      <a:r>
                        <a:rPr lang="en-US" sz="1400" b="0" i="0" u="none" strike="noStrike" dirty="0">
                          <a:solidFill>
                            <a:srgbClr val="000000"/>
                          </a:solidFill>
                          <a:effectLst/>
                          <a:latin typeface="Times New Roman"/>
                        </a:rPr>
                        <a:t>circuit breaker </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dirty="0">
                          <a:solidFill>
                            <a:srgbClr val="082C50"/>
                          </a:solidFill>
                          <a:effectLst/>
                          <a:latin typeface="Times New Roman"/>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8 530,27</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18 480,00</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425482">
                <a:tc>
                  <a:txBody>
                    <a:bodyPr/>
                    <a:lstStyle/>
                    <a:p>
                      <a:pPr algn="l" fontAlgn="ctr"/>
                      <a:r>
                        <a:rPr lang="en-US" sz="1400" b="0" i="0" u="none" strike="noStrike" dirty="0">
                          <a:solidFill>
                            <a:srgbClr val="000000"/>
                          </a:solidFill>
                          <a:effectLst/>
                          <a:latin typeface="Times New Roman"/>
                        </a:rPr>
                        <a:t>Transformer TM</a:t>
                      </a:r>
                      <a:r>
                        <a:rPr lang="ru-RU" sz="1400" b="0" i="0" u="none" strike="noStrike" dirty="0">
                          <a:solidFill>
                            <a:srgbClr val="000000"/>
                          </a:solidFill>
                          <a:effectLst/>
                          <a:latin typeface="Times New Roman"/>
                        </a:rPr>
                        <a:t>250</a:t>
                      </a:r>
                      <a:r>
                        <a:rPr lang="en-US" sz="1400" b="0" i="0" u="none" strike="noStrike" dirty="0">
                          <a:solidFill>
                            <a:srgbClr val="000000"/>
                          </a:solidFill>
                          <a:effectLst/>
                          <a:latin typeface="Times New Roman"/>
                        </a:rPr>
                        <a:t>/10/0,4 kV </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dirty="0">
                          <a:solidFill>
                            <a:srgbClr val="082C50"/>
                          </a:solidFill>
                          <a:effectLst/>
                          <a:latin typeface="Times New Roman"/>
                        </a:rPr>
                        <a:t>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7 321,48</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14 668,95</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425482">
                <a:tc>
                  <a:txBody>
                    <a:bodyPr/>
                    <a:lstStyle/>
                    <a:p>
                      <a:pPr algn="l" fontAlgn="ctr"/>
                      <a:r>
                        <a:rPr lang="en-US" sz="1400" b="0" i="0" u="none" strike="noStrike" dirty="0">
                          <a:solidFill>
                            <a:srgbClr val="000000"/>
                          </a:solidFill>
                          <a:effectLst/>
                          <a:latin typeface="Times New Roman"/>
                        </a:rPr>
                        <a:t>Transformer TM-</a:t>
                      </a:r>
                      <a:r>
                        <a:rPr lang="ru-RU" sz="1400" b="0" i="0" u="none" strike="noStrike" dirty="0">
                          <a:solidFill>
                            <a:srgbClr val="000000"/>
                          </a:solidFill>
                          <a:effectLst/>
                          <a:latin typeface="Times New Roman"/>
                        </a:rPr>
                        <a:t>400</a:t>
                      </a:r>
                      <a:r>
                        <a:rPr lang="en-US" sz="1400" b="0" i="0" u="none" strike="noStrike" dirty="0">
                          <a:solidFill>
                            <a:srgbClr val="000000"/>
                          </a:solidFill>
                          <a:effectLst/>
                          <a:latin typeface="Times New Roman"/>
                        </a:rPr>
                        <a:t>/10/0,4  kV</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dirty="0">
                          <a:solidFill>
                            <a:srgbClr val="082C50"/>
                          </a:solidFill>
                          <a:effectLst/>
                          <a:latin typeface="Times New Roman"/>
                        </a:rPr>
                        <a:t>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13 720,91</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22 782,17</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425482">
                <a:tc>
                  <a:txBody>
                    <a:bodyPr/>
                    <a:lstStyle/>
                    <a:p>
                      <a:pPr algn="l" fontAlgn="ctr"/>
                      <a:r>
                        <a:rPr lang="en-US" sz="1400" b="0" i="0" u="none" strike="noStrike" dirty="0">
                          <a:solidFill>
                            <a:srgbClr val="000000"/>
                          </a:solidFill>
                          <a:effectLst/>
                          <a:latin typeface="Times New Roman"/>
                        </a:rPr>
                        <a:t>Transformer TM-</a:t>
                      </a:r>
                      <a:r>
                        <a:rPr lang="ru-RU" sz="1400" b="0" i="0" u="none" strike="noStrike" dirty="0">
                          <a:solidFill>
                            <a:srgbClr val="000000"/>
                          </a:solidFill>
                          <a:effectLst/>
                          <a:latin typeface="Times New Roman"/>
                        </a:rPr>
                        <a:t>630</a:t>
                      </a:r>
                      <a:r>
                        <a:rPr lang="en-US" sz="1400" b="0" i="0" u="none" strike="noStrike" dirty="0">
                          <a:solidFill>
                            <a:srgbClr val="000000"/>
                          </a:solidFill>
                          <a:effectLst/>
                          <a:latin typeface="Times New Roman"/>
                        </a:rPr>
                        <a:t>/10/0,4 kV</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dirty="0">
                          <a:solidFill>
                            <a:srgbClr val="082C50"/>
                          </a:solidFill>
                          <a:effectLst/>
                          <a:latin typeface="Times New Roman"/>
                        </a:rPr>
                        <a:t> </a:t>
                      </a:r>
                      <a:r>
                        <a:rPr lang="en-US" sz="1400" b="0" i="0" u="none" strike="noStrike" dirty="0">
                          <a:solidFill>
                            <a:srgbClr val="082C50"/>
                          </a:solidFill>
                          <a:effectLst/>
                          <a:latin typeface="Times New Roman"/>
                        </a:rPr>
                        <a:t>1</a:t>
                      </a:r>
                      <a:endParaRPr lang="ru-RU" sz="1400" b="0" i="0" u="none" strike="noStrike" dirty="0">
                        <a:solidFill>
                          <a:srgbClr val="082C50"/>
                        </a:solidFill>
                        <a:effectLst/>
                        <a:latin typeface="Times New Roman"/>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2 943,75</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4 986,97</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r h="425482">
                <a:tc>
                  <a:txBody>
                    <a:bodyPr/>
                    <a:lstStyle/>
                    <a:p>
                      <a:pPr algn="l" fontAlgn="ctr"/>
                      <a:r>
                        <a:rPr lang="en-US" sz="1400" b="0" i="0" u="none" strike="noStrike" dirty="0">
                          <a:solidFill>
                            <a:srgbClr val="000000"/>
                          </a:solidFill>
                          <a:effectLst/>
                          <a:latin typeface="Times New Roman"/>
                        </a:rPr>
                        <a:t>Transformer TMZH-400/27,5/0,4 kV</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dirty="0">
                          <a:solidFill>
                            <a:srgbClr val="082C50"/>
                          </a:solidFill>
                          <a:effectLst/>
                          <a:latin typeface="Times New Roman"/>
                        </a:rPr>
                        <a:t> 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4 850,94</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7 963,82</a:t>
                      </a:r>
                    </a:p>
                  </a:txBody>
                  <a:tcPr marL="8194" marR="8194" marT="8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9" name="Рисунок 8">
            <a:extLst>
              <a:ext uri="{FF2B5EF4-FFF2-40B4-BE49-F238E27FC236}">
                <a16:creationId xmlns:a16="http://schemas.microsoft.com/office/drawing/2014/main" id="{BF4C8CFC-C94F-40DC-B5D2-38095FE0DE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23459" y="-171400"/>
            <a:ext cx="1152128" cy="1080120"/>
          </a:xfrm>
          <a:prstGeom prst="rect">
            <a:avLst/>
          </a:prstGeom>
        </p:spPr>
      </p:pic>
    </p:spTree>
    <p:extLst>
      <p:ext uri="{BB962C8B-B14F-4D97-AF65-F5344CB8AC3E}">
        <p14:creationId xmlns:p14="http://schemas.microsoft.com/office/powerpoint/2010/main" val="108967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Текст 8"/>
          <p:cNvSpPr>
            <a:spLocks noGrp="1"/>
          </p:cNvSpPr>
          <p:nvPr>
            <p:ph type="body" sz="quarter" idx="10"/>
          </p:nvPr>
        </p:nvSpPr>
        <p:spPr>
          <a:xfrm>
            <a:off x="-4250" y="0"/>
            <a:ext cx="9905999" cy="840608"/>
          </a:xfrm>
        </p:spPr>
        <p:txBody>
          <a:bodyPr/>
          <a:lstStyle/>
          <a:p>
            <a:r>
              <a:rPr lang="en-US" sz="1800" b="1" dirty="0">
                <a:solidFill>
                  <a:srgbClr val="0070C0"/>
                </a:solidFill>
                <a:latin typeface="Times New Roman" pitchFamily="18" charset="0"/>
                <a:cs typeface="Times New Roman" pitchFamily="18" charset="0"/>
              </a:rPr>
              <a:t>             </a:t>
            </a:r>
            <a:r>
              <a:rPr lang="en-US"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WORK WITH CONSUMERS OF SERVICES FOR 202</a:t>
            </a:r>
            <a:r>
              <a:rPr lang="ru-RU"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99" name="Rectangle 3"/>
          <p:cNvSpPr>
            <a:spLocks noChangeArrowheads="1"/>
          </p:cNvSpPr>
          <p:nvPr/>
        </p:nvSpPr>
        <p:spPr bwMode="auto">
          <a:xfrm>
            <a:off x="473855" y="990148"/>
            <a:ext cx="8853486" cy="5183920"/>
          </a:xfrm>
          <a:prstGeom prst="rect">
            <a:avLst/>
          </a:prstGeom>
          <a:noFill/>
          <a:ln>
            <a:noFill/>
          </a:ln>
        </p:spPr>
        <p:txBody>
          <a:bodyPr wrap="square" anchor="ctr">
            <a:spAutoFit/>
          </a:bodyPr>
          <a:lstStyle/>
          <a:p>
            <a:pPr algn="just">
              <a:lnSpc>
                <a:spcPts val="2100"/>
              </a:lnSpc>
              <a:buFont typeface="Wingdings" pitchFamily="2" charset="2"/>
              <a:buNone/>
            </a:pPr>
            <a:r>
              <a:rPr lang="ru-RU" b="1" dirty="0">
                <a:latin typeface="Times New Roman" pitchFamily="18" charset="0"/>
                <a:cs typeface="Times New Roman" pitchFamily="18" charset="0"/>
              </a:rPr>
              <a:t>     </a:t>
            </a:r>
            <a:r>
              <a:rPr lang="en-US" b="1" u="sng" dirty="0">
                <a:latin typeface="Times New Roman" pitchFamily="18" charset="0"/>
                <a:cs typeface="Times New Roman" pitchFamily="18" charset="0"/>
              </a:rPr>
              <a:t>for access roads services:</a:t>
            </a:r>
            <a:endParaRPr lang="ru-RU" b="1" u="sng" dirty="0">
              <a:latin typeface="Times New Roman" pitchFamily="18" charset="0"/>
              <a:cs typeface="Times New Roman" pitchFamily="18" charset="0"/>
            </a:endParaRPr>
          </a:p>
          <a:p>
            <a:pPr algn="just">
              <a:lnSpc>
                <a:spcPts val="2100"/>
              </a:lnSpc>
            </a:pPr>
            <a:r>
              <a:rPr lang="ru-RU" dirty="0">
                <a:latin typeface="Times New Roman" pitchFamily="18" charset="0"/>
                <a:cs typeface="Times New Roman" pitchFamily="18" charset="0"/>
              </a:rPr>
              <a:t>      1</a:t>
            </a:r>
            <a:r>
              <a:rPr lang="en-US" dirty="0">
                <a:latin typeface="Times New Roman" pitchFamily="18" charset="0"/>
                <a:cs typeface="Times New Roman" pitchFamily="18" charset="0"/>
              </a:rPr>
              <a:t>. Operative (accelerated) work with service consumers was ensured on the principle of one window:</a:t>
            </a:r>
          </a:p>
          <a:p>
            <a:pPr algn="just">
              <a:lnSpc>
                <a:spcPts val="2100"/>
              </a:lnSpc>
            </a:pPr>
            <a:r>
              <a:rPr lang="en-US" dirty="0">
                <a:latin typeface="Times New Roman" pitchFamily="18" charset="0"/>
                <a:cs typeface="Times New Roman" pitchFamily="18" charset="0"/>
              </a:rPr>
              <a:t>        - acceptance of the application;</a:t>
            </a:r>
          </a:p>
          <a:p>
            <a:pPr algn="just">
              <a:lnSpc>
                <a:spcPts val="2100"/>
              </a:lnSpc>
            </a:pPr>
            <a:r>
              <a:rPr lang="en-US" dirty="0">
                <a:latin typeface="Times New Roman" pitchFamily="18" charset="0"/>
                <a:cs typeface="Times New Roman" pitchFamily="18" charset="0"/>
              </a:rPr>
              <a:t>        - issue of a signed contract;</a:t>
            </a:r>
          </a:p>
          <a:p>
            <a:pPr algn="just">
              <a:lnSpc>
                <a:spcPts val="2100"/>
              </a:lnSpc>
            </a:pPr>
            <a:r>
              <a:rPr lang="en-US" dirty="0">
                <a:latin typeface="Times New Roman" pitchFamily="18" charset="0"/>
                <a:cs typeface="Times New Roman" pitchFamily="18" charset="0"/>
              </a:rPr>
              <a:t>        - registration of a statement of the supply and cleaning of wagons;</a:t>
            </a:r>
          </a:p>
          <a:p>
            <a:pPr algn="just">
              <a:lnSpc>
                <a:spcPts val="2100"/>
              </a:lnSpc>
            </a:pPr>
            <a:r>
              <a:rPr lang="en-US" dirty="0">
                <a:latin typeface="Times New Roman" pitchFamily="18" charset="0"/>
                <a:cs typeface="Times New Roman" pitchFamily="18" charset="0"/>
              </a:rPr>
              <a:t>        - carrying out the calculation (taxation of services) and acceptance of payment for services.</a:t>
            </a:r>
          </a:p>
          <a:p>
            <a:pPr algn="just">
              <a:lnSpc>
                <a:spcPts val="2100"/>
              </a:lnSpc>
            </a:pPr>
            <a:r>
              <a:rPr lang="ru-RU" dirty="0">
                <a:latin typeface="Times New Roman" pitchFamily="18" charset="0"/>
                <a:cs typeface="Times New Roman" pitchFamily="18" charset="0"/>
              </a:rPr>
              <a:t>       2. </a:t>
            </a:r>
            <a:r>
              <a:rPr lang="en-US" dirty="0">
                <a:latin typeface="Times New Roman" pitchFamily="18" charset="0"/>
                <a:cs typeface="Times New Roman" pitchFamily="18" charset="0"/>
              </a:rPr>
              <a:t>For the prompt dispatch and acceptance of consumer goods, an electronic shipping document is drawn up in an automated control system for contractual and commercial work at all branches of the road.</a:t>
            </a:r>
            <a:endParaRPr lang="ru-RU" dirty="0">
              <a:latin typeface="Times New Roman" pitchFamily="18" charset="0"/>
              <a:cs typeface="Times New Roman" pitchFamily="18" charset="0"/>
            </a:endParaRPr>
          </a:p>
          <a:p>
            <a:pPr algn="just">
              <a:lnSpc>
                <a:spcPts val="2100"/>
              </a:lnSpc>
            </a:pPr>
            <a:r>
              <a:rPr lang="ru-RU" dirty="0">
                <a:latin typeface="Times New Roman" pitchFamily="18" charset="0"/>
                <a:cs typeface="Times New Roman" pitchFamily="18" charset="0"/>
              </a:rPr>
              <a:t>       3. </a:t>
            </a:r>
            <a:r>
              <a:rPr lang="en-US" dirty="0">
                <a:latin typeface="Times New Roman" pitchFamily="18" charset="0"/>
                <a:cs typeface="Times New Roman" pitchFamily="18" charset="0"/>
              </a:rPr>
              <a:t>At the end of 202</a:t>
            </a:r>
            <a:r>
              <a:rPr lang="ru-RU"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470</a:t>
            </a:r>
            <a:r>
              <a:rPr lang="en-US" dirty="0">
                <a:latin typeface="Times New Roman" pitchFamily="18" charset="0"/>
                <a:cs typeface="Times New Roman" pitchFamily="18" charset="0"/>
              </a:rPr>
              <a:t> contracts were concluded with consumers of services.</a:t>
            </a:r>
            <a:r>
              <a:rPr lang="ru-RU" dirty="0">
                <a:latin typeface="Times New Roman" pitchFamily="18" charset="0"/>
                <a:cs typeface="Times New Roman" pitchFamily="18" charset="0"/>
              </a:rPr>
              <a:t>  </a:t>
            </a:r>
          </a:p>
          <a:p>
            <a:pPr algn="just">
              <a:lnSpc>
                <a:spcPts val="2100"/>
              </a:lnSpc>
            </a:pPr>
            <a:endParaRPr lang="ru-RU" dirty="0">
              <a:latin typeface="Times New Roman" pitchFamily="18" charset="0"/>
              <a:cs typeface="Times New Roman" pitchFamily="18" charset="0"/>
            </a:endParaRPr>
          </a:p>
          <a:p>
            <a:pPr algn="just">
              <a:lnSpc>
                <a:spcPts val="2100"/>
              </a:lnSpc>
            </a:pPr>
            <a:r>
              <a:rPr lang="ru-RU" b="1" dirty="0">
                <a:latin typeface="Times New Roman" pitchFamily="18" charset="0"/>
                <a:cs typeface="Times New Roman" pitchFamily="18" charset="0"/>
              </a:rPr>
              <a:t>     </a:t>
            </a:r>
            <a:r>
              <a:rPr lang="en-US" b="1" u="sng" dirty="0">
                <a:latin typeface="Times New Roman" pitchFamily="18" charset="0"/>
                <a:cs typeface="Times New Roman" pitchFamily="18" charset="0"/>
              </a:rPr>
              <a:t>for electric power transmission services:</a:t>
            </a:r>
          </a:p>
          <a:p>
            <a:pPr algn="just">
              <a:lnSpc>
                <a:spcPts val="2100"/>
              </a:lnSpc>
            </a:pPr>
            <a:r>
              <a:rPr lang="ru-RU" dirty="0">
                <a:latin typeface="Times New Roman" pitchFamily="18" charset="0"/>
                <a:cs typeface="Times New Roman" pitchFamily="18" charset="0"/>
              </a:rPr>
              <a:t>       1. </a:t>
            </a:r>
            <a:r>
              <a:rPr lang="en-US" dirty="0">
                <a:latin typeface="Times New Roman" pitchFamily="18" charset="0"/>
                <a:cs typeface="Times New Roman" pitchFamily="18" charset="0"/>
              </a:rPr>
              <a:t>To improve the quality of the provision of service for the transmission of electric power, in terms of increasing the reliability of power supply, the following works are constantly being carried out:</a:t>
            </a:r>
          </a:p>
          <a:p>
            <a:pPr algn="just">
              <a:lnSpc>
                <a:spcPts val="2100"/>
              </a:lnSpc>
            </a:pPr>
            <a:r>
              <a:rPr lang="en-US" dirty="0">
                <a:latin typeface="Times New Roman" pitchFamily="18" charset="0"/>
                <a:cs typeface="Times New Roman" pitchFamily="18" charset="0"/>
              </a:rPr>
              <a:t>        - carrying out load measurements along 0.4 kV lines and ensuring uniform phase-by-phase distribution of the line load;</a:t>
            </a:r>
          </a:p>
          <a:p>
            <a:pPr algn="just">
              <a:lnSpc>
                <a:spcPts val="2100"/>
              </a:lnSpc>
            </a:pP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x-none" dirty="0">
                <a:latin typeface="Times New Roman" pitchFamily="18" charset="0"/>
                <a:cs typeface="Times New Roman" pitchFamily="18" charset="0"/>
              </a:rPr>
              <a:t>-</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the use of switchgears with vacuum switches, modern protections and automation devices, which ensure an increase in the reliability of power supply by selectively disconnecting the damaged section of the line and automatically switching on the reserve or automatically reclosing a section of the line with unstable short-term damage to the line.</a:t>
            </a:r>
          </a:p>
          <a:p>
            <a:pPr algn="just">
              <a:lnSpc>
                <a:spcPts val="2100"/>
              </a:lnSpc>
            </a:pP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2. </a:t>
            </a:r>
            <a:r>
              <a:rPr lang="en-US" dirty="0">
                <a:latin typeface="Times New Roman" pitchFamily="18" charset="0"/>
                <a:cs typeface="Times New Roman" pitchFamily="18" charset="0"/>
              </a:rPr>
              <a:t>In 2023, a total of </a:t>
            </a:r>
            <a:r>
              <a:rPr lang="ru-RU" dirty="0">
                <a:latin typeface="Times New Roman" pitchFamily="18" charset="0"/>
                <a:cs typeface="Times New Roman" pitchFamily="18" charset="0"/>
              </a:rPr>
              <a:t>695</a:t>
            </a:r>
            <a:r>
              <a:rPr lang="en-US" dirty="0">
                <a:latin typeface="Times New Roman" pitchFamily="18" charset="0"/>
                <a:cs typeface="Times New Roman" pitchFamily="18" charset="0"/>
              </a:rPr>
              <a:t> contracts were concluded with consumers of services</a:t>
            </a:r>
            <a:r>
              <a:rPr lang="ru-RU" dirty="0">
                <a:latin typeface="Times New Roman" pitchFamily="18" charset="0"/>
                <a:cs typeface="Times New Roman" pitchFamily="18" charset="0"/>
              </a:rPr>
              <a:t>.</a:t>
            </a:r>
            <a:endParaRPr lang="ru-RU" i="1" dirty="0">
              <a:solidFill>
                <a:schemeClr val="tx2">
                  <a:lumMod val="75000"/>
                </a:schemeClr>
              </a:solidFill>
              <a:latin typeface="Times New Roman" pitchFamily="18" charset="0"/>
              <a:cs typeface="Times New Roman" pitchFamily="18" charset="0"/>
            </a:endParaRPr>
          </a:p>
        </p:txBody>
      </p:sp>
      <p:sp>
        <p:nvSpPr>
          <p:cNvPr id="6"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
        <p:nvSpPr>
          <p:cNvPr id="12" name="Номер слайда 2"/>
          <p:cNvSpPr txBox="1">
            <a:spLocks/>
          </p:cNvSpPr>
          <p:nvPr/>
        </p:nvSpPr>
        <p:spPr>
          <a:xfrm>
            <a:off x="9625012" y="63267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12</a:t>
            </a:r>
            <a:endParaRPr lang="ru-RU" sz="1100" dirty="0">
              <a:latin typeface="Times New Roman" pitchFamily="18" charset="0"/>
              <a:cs typeface="Times New Roman" pitchFamily="18" charset="0"/>
            </a:endParaRPr>
          </a:p>
        </p:txBody>
      </p:sp>
      <p:sp>
        <p:nvSpPr>
          <p:cNvPr id="14"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15" name="Рисунок 14">
            <a:extLst>
              <a:ext uri="{FF2B5EF4-FFF2-40B4-BE49-F238E27FC236}">
                <a16:creationId xmlns:a16="http://schemas.microsoft.com/office/drawing/2014/main" id="{912B18BE-BC2A-4E24-AFEB-B6211818A7D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23459" y="-119756"/>
            <a:ext cx="1152128" cy="1080120"/>
          </a:xfrm>
          <a:prstGeom prst="rect">
            <a:avLst/>
          </a:prstGeom>
        </p:spPr>
      </p:pic>
    </p:spTree>
    <p:extLst>
      <p:ext uri="{BB962C8B-B14F-4D97-AF65-F5344CB8AC3E}">
        <p14:creationId xmlns:p14="http://schemas.microsoft.com/office/powerpoint/2010/main" val="35746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p:cNvSpPr/>
          <p:nvPr/>
        </p:nvSpPr>
        <p:spPr>
          <a:xfrm>
            <a:off x="1654916" y="1409961"/>
            <a:ext cx="7432545" cy="2273522"/>
          </a:xfrm>
          <a:custGeom>
            <a:avLst/>
            <a:gdLst>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8339" h="761018">
                <a:moveTo>
                  <a:pt x="0" y="0"/>
                </a:moveTo>
                <a:lnTo>
                  <a:pt x="6498339" y="0"/>
                </a:lnTo>
                <a:lnTo>
                  <a:pt x="6498339" y="756000"/>
                </a:lnTo>
                <a:lnTo>
                  <a:pt x="392517" y="761018"/>
                </a:lnTo>
                <a:cubicBezTo>
                  <a:pt x="227992" y="745225"/>
                  <a:pt x="46092" y="759677"/>
                  <a:pt x="10649" y="744823"/>
                </a:cubicBezTo>
                <a:cubicBezTo>
                  <a:pt x="10649" y="550070"/>
                  <a:pt x="0" y="194753"/>
                  <a:pt x="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28" name="Rectangle 27"/>
          <p:cNvSpPr/>
          <p:nvPr/>
        </p:nvSpPr>
        <p:spPr>
          <a:xfrm>
            <a:off x="1543362" y="3850410"/>
            <a:ext cx="7544098" cy="2080853"/>
          </a:xfrm>
          <a:custGeom>
            <a:avLst/>
            <a:gdLst/>
            <a:ahLst/>
            <a:cxnLst/>
            <a:rect l="l" t="t" r="r" b="b"/>
            <a:pathLst>
              <a:path w="6480000" h="756000">
                <a:moveTo>
                  <a:pt x="735360" y="0"/>
                </a:moveTo>
                <a:lnTo>
                  <a:pt x="6480000" y="0"/>
                </a:lnTo>
                <a:lnTo>
                  <a:pt x="6480000" y="756000"/>
                </a:lnTo>
                <a:lnTo>
                  <a:pt x="0" y="756000"/>
                </a:lnTo>
                <a:lnTo>
                  <a:pt x="0" y="650058"/>
                </a:lnTo>
                <a:cubicBezTo>
                  <a:pt x="360073" y="609245"/>
                  <a:pt x="652453" y="345514"/>
                  <a:pt x="73536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36" name="TextBox 35"/>
          <p:cNvSpPr txBox="1"/>
          <p:nvPr/>
        </p:nvSpPr>
        <p:spPr>
          <a:xfrm>
            <a:off x="1040379" y="953725"/>
            <a:ext cx="7446587" cy="2677656"/>
          </a:xfrm>
          <a:prstGeom prst="rect">
            <a:avLst/>
          </a:prstGeom>
          <a:noFill/>
        </p:spPr>
        <p:txBody>
          <a:bodyPr wrap="square" rtlCol="0">
            <a:spAutoFit/>
          </a:bodyPr>
          <a:lstStyle/>
          <a:p>
            <a:pPr>
              <a:lnSpc>
                <a:spcPct val="150000"/>
              </a:lnSpc>
            </a:pPr>
            <a:r>
              <a:rPr lang="en-US" altLang="ko-KR" sz="1600" b="1" u="sng" dirty="0">
                <a:latin typeface="Times New Roman" pitchFamily="18" charset="0"/>
                <a:cs typeface="Times New Roman" pitchFamily="18" charset="0"/>
              </a:rPr>
              <a:t>For access road services: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traffic safety;</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Overhaul of access roads in the approved amount;</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Reducing the general wear and tear of access roads;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the current maintenance of access roads in accordance with the requirements of the Technical Operations Rules;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High-quality provision of services to consumers.</a:t>
            </a:r>
            <a:endParaRPr lang="ru-RU" altLang="ko-KR" sz="1600" dirty="0">
              <a:latin typeface="Times New Roman" pitchFamily="18" charset="0"/>
              <a:cs typeface="Times New Roman" pitchFamily="18" charset="0"/>
            </a:endParaRPr>
          </a:p>
        </p:txBody>
      </p:sp>
      <p:sp>
        <p:nvSpPr>
          <p:cNvPr id="42" name="TextBox 41"/>
          <p:cNvSpPr txBox="1"/>
          <p:nvPr/>
        </p:nvSpPr>
        <p:spPr>
          <a:xfrm>
            <a:off x="1040380" y="4054476"/>
            <a:ext cx="7270251" cy="1938992"/>
          </a:xfrm>
          <a:prstGeom prst="rect">
            <a:avLst/>
          </a:prstGeom>
          <a:noFill/>
        </p:spPr>
        <p:txBody>
          <a:bodyPr wrap="square" rtlCol="0">
            <a:spAutoFit/>
          </a:bodyPr>
          <a:lstStyle/>
          <a:p>
            <a:pPr>
              <a:lnSpc>
                <a:spcPct val="150000"/>
              </a:lnSpc>
            </a:pPr>
            <a:r>
              <a:rPr lang="en-US" altLang="ko-KR" sz="1600" b="1" u="sng" dirty="0">
                <a:latin typeface="Times New Roman" pitchFamily="18" charset="0"/>
                <a:cs typeface="Times New Roman" pitchFamily="18" charset="0"/>
              </a:rPr>
              <a:t>For electric power transmission services: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Improving the reliability of the Company's distribution networks;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Modernization of the Company's power supply devices;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unimpeded access to a regulated service;</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quality service delivery to consumers.</a:t>
            </a:r>
            <a:endParaRPr lang="ru-RU" altLang="ko-KR" sz="1600" dirty="0">
              <a:latin typeface="Times New Roman" pitchFamily="18" charset="0"/>
              <a:cs typeface="Times New Roman" pitchFamily="18" charset="0"/>
            </a:endParaRPr>
          </a:p>
        </p:txBody>
      </p:sp>
      <p:sp>
        <p:nvSpPr>
          <p:cNvPr id="46" name="Текст 8"/>
          <p:cNvSpPr txBox="1">
            <a:spLocks/>
          </p:cNvSpPr>
          <p:nvPr/>
        </p:nvSpPr>
        <p:spPr bwMode="auto">
          <a:xfrm>
            <a:off x="-1" y="-81390"/>
            <a:ext cx="9906001" cy="919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ctr"/>
            <a:endParaRPr lang="ru-RU" sz="2000" dirty="0">
              <a:solidFill>
                <a:srgbClr val="0070C0"/>
              </a:solidFill>
              <a:latin typeface="+mj-lt"/>
            </a:endParaRPr>
          </a:p>
          <a:p>
            <a:pPr algn="ctr"/>
            <a:r>
              <a:rPr lang="en-US"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CURRENT AND PERSPECTIVE CHALLENGES</a:t>
            </a:r>
            <a:endParaRPr lang="ru-RU"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1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13</a:t>
            </a:r>
            <a:endParaRPr lang="ru-RU" sz="1100" dirty="0">
              <a:latin typeface="Times New Roman" pitchFamily="18" charset="0"/>
              <a:cs typeface="Times New Roman" pitchFamily="18" charset="0"/>
            </a:endParaRPr>
          </a:p>
        </p:txBody>
      </p:sp>
      <p:sp>
        <p:nvSpPr>
          <p:cNvPr id="11"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14" name="Рисунок 13">
            <a:extLst>
              <a:ext uri="{FF2B5EF4-FFF2-40B4-BE49-F238E27FC236}">
                <a16:creationId xmlns:a16="http://schemas.microsoft.com/office/drawing/2014/main" id="{AE6B578E-F20E-4391-8AE6-6CC4F5C275E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23459" y="-137449"/>
            <a:ext cx="1152128" cy="1080120"/>
          </a:xfrm>
          <a:prstGeom prst="rect">
            <a:avLst/>
          </a:prstGeom>
        </p:spPr>
      </p:pic>
    </p:spTree>
    <p:extLst>
      <p:ext uri="{BB962C8B-B14F-4D97-AF65-F5344CB8AC3E}">
        <p14:creationId xmlns:p14="http://schemas.microsoft.com/office/powerpoint/2010/main" val="311093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0" y="2579706"/>
            <a:ext cx="990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0070C0"/>
                </a:solidFill>
                <a:latin typeface="Times New Roman" pitchFamily="18" charset="0"/>
                <a:cs typeface="Times New Roman" pitchFamily="18" charset="0"/>
              </a:rPr>
              <a:t>THANK YOU FOR ATTENTION</a:t>
            </a:r>
            <a:endParaRPr lang="ru-RU" sz="2500" dirty="0">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id="{105F09A4-DCF7-4331-8BEE-799D4FD3798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23430" y="-171400"/>
            <a:ext cx="1152128" cy="1080120"/>
          </a:xfrm>
          <a:prstGeom prst="rect">
            <a:avLst/>
          </a:prstGeom>
        </p:spPr>
      </p:pic>
    </p:spTree>
    <p:extLst>
      <p:ext uri="{BB962C8B-B14F-4D97-AF65-F5344CB8AC3E}">
        <p14:creationId xmlns:p14="http://schemas.microsoft.com/office/powerpoint/2010/main" val="337534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39555" y="238922"/>
            <a:ext cx="990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pPr>
            <a:endParaRPr lang="ru-RU" sz="1800" dirty="0">
              <a:solidFill>
                <a:prstClr val="black"/>
              </a:solidFill>
              <a:latin typeface="Calibri"/>
            </a:endParaRPr>
          </a:p>
        </p:txBody>
      </p:sp>
      <p:sp>
        <p:nvSpPr>
          <p:cNvPr id="158455" name="Rectangle 759"/>
          <p:cNvSpPr>
            <a:spLocks noChangeArrowheads="1"/>
          </p:cNvSpPr>
          <p:nvPr/>
        </p:nvSpPr>
        <p:spPr bwMode="auto">
          <a:xfrm>
            <a:off x="54173" y="238918"/>
            <a:ext cx="9906000" cy="487506"/>
          </a:xfrm>
          <a:prstGeom prst="rect">
            <a:avLst/>
          </a:prstGeom>
          <a:noFill/>
          <a:ln w="9525" algn="ctr">
            <a:noFill/>
            <a:miter lim="800000"/>
            <a:headEnd/>
            <a:tailEnd/>
          </a:ln>
          <a:effectLst/>
        </p:spPr>
        <p:txBody>
          <a:bodyPr lIns="91434" tIns="45717" rIns="91434" bIns="45717" anchor="ctr"/>
          <a:lstStyle/>
          <a:p>
            <a:pPr algn="ctr" fontAlgn="auto">
              <a:spcBef>
                <a:spcPts val="0"/>
              </a:spcBef>
              <a:spcAft>
                <a:spcPts val="0"/>
              </a:spcAft>
              <a:defRPr/>
            </a:pPr>
            <a:r>
              <a:rPr lang="en-US" sz="1800" b="1" dirty="0">
                <a:solidFill>
                  <a:srgbClr val="0070C0"/>
                </a:solidFill>
                <a:effectLst>
                  <a:outerShdw blurRad="38100" dist="38100" dir="2700000" algn="tl">
                    <a:srgbClr val="C0C0C0"/>
                  </a:outerShdw>
                </a:effectLst>
                <a:latin typeface="Times New Roman" pitchFamily="18" charset="0"/>
                <a:cs typeface="Times New Roman" pitchFamily="18" charset="0"/>
              </a:rPr>
              <a:t>CONTENT OF THE REPORT</a:t>
            </a:r>
            <a:endParaRPr lang="ru-RU" sz="18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6" name="Line 809"/>
          <p:cNvSpPr>
            <a:spLocks noChangeShapeType="1"/>
          </p:cNvSpPr>
          <p:nvPr/>
        </p:nvSpPr>
        <p:spPr bwMode="auto">
          <a:xfrm>
            <a:off x="585590" y="837952"/>
            <a:ext cx="8887021"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
        <p:nvSpPr>
          <p:cNvPr id="26632" name="Text Box 1193"/>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3" name="Text Box 864"/>
          <p:cNvSpPr txBox="1">
            <a:spLocks noChangeArrowheads="1"/>
          </p:cNvSpPr>
          <p:nvPr/>
        </p:nvSpPr>
        <p:spPr bwMode="auto">
          <a:xfrm>
            <a:off x="8014234" y="4702190"/>
            <a:ext cx="54689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4" name="Text Box 87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5" name="Text Box 87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6" name="Text Box 87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7" name="Text Box 87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8" name="Text Box 87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9" name="Text Box 88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0" name="Text Box 88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1" name="Text Box 88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2" name="Text Box 88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3" name="Text Box 88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4" name="Text Box 88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5" name="Text Box 88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6" name="Text Box 89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7" name="Text Box 89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8" name="Text Box 897"/>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9" name="Text Box 90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0" name="Text Box 90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1" name="Text Box 90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2" name="Text Box 90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3" name="Text Box 90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4" name="Text Box 90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5" name="Text Box 90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6" name="Text Box 91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7" name="Text Box 91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8" name="Text Box 91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9" name="Text Box 91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0" name="Text Box 91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1" name="Text Box 91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2" name="Text Box 92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3" name="Text Box 92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4" name="Text Box 92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5" name="Text Box 92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6" name="Text Box 93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7" name="Text Box 93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8" name="Text Box 93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9" name="Text Box 93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0" name="Text Box 93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1" name="Text Box 93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2" name="Text Box 93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3" name="Text Box 94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4" name="Text Box 94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5" name="Text Box 94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6" name="Text Box 945"/>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7" name="Text Box 94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8" name="Text Box 95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9" name="Text Box 96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0" name="Text Box 96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1" name="Text Box 971"/>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2" name="Text Box 972"/>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3" name="Text Box 974"/>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4" name="Text Box 975"/>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5" name="Text Box 97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6" name="Text Box 97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7" name="Text Box 98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8" name="Text Box 98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9" name="Text Box 1053"/>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0" name="Text Box 1054"/>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1" name="Text Box 1055"/>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2" name="Text Box 1056"/>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3" name="Text Box 1065"/>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4" name="Text Box 1068"/>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5" name="Text Box 1071"/>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6" name="Text Box 107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7" name="Text Box 107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8" name="Text Box 107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9" name="Text Box 107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0" name="Text Box 108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1" name="Text Box 108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2" name="Text Box 108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3" name="Text Box 108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4" name="Text Box 108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5" name="Text Box 108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6" name="Text Box 108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7" name="Text Box 109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8" name="Text Box 109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9" name="Text Box 109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0" name="Text Box 1098"/>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1" name="Text Box 110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2" name="Text Box 110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3" name="Text Box 110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4" name="Text Box 110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5" name="Text Box 110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6" name="Text Box 110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7" name="Text Box 111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8" name="Text Box 111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9" name="Text Box 111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0" name="Text Box 111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1" name="Text Box 111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2" name="Text Box 111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3" name="Text Box 111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4" name="Text Box 112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5" name="Text Box 112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6" name="Text Box 112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7" name="Text Box 112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8" name="Text Box 113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9" name="Text Box 113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0" name="Text Box 113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1" name="Text Box 113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2" name="Text Box 113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3" name="Text Box 113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4" name="Text Box 114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5" name="Text Box 114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6" name="Text Box 114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7" name="Text Box 114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8" name="Text Box 1146"/>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9" name="Text Box 114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0" name="Text Box 115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1" name="Text Box 116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2" name="Text Box 117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3" name="Text Box 1172"/>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4" name="Text Box 1173"/>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5" name="Text Box 1175"/>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6" name="Text Box 1176"/>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7" name="Text Box 117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8" name="Text Box 117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9" name="Text Box 118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0" name="Text Box 118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1" name="Text Box 118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2" name="Text Box 118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3" name="Text Box 1187"/>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4" name="Text Box 1190"/>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5" name="Text Box 57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6" name="Text Box 58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7" name="Text Box 585"/>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8" name="Text Box 58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9" name="Text Box 58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0" name="Text Box 59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1" name="Text Box 59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2" name="Text Box 59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3" name="Text Box 59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4" name="Text Box 59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5" name="Text Box 59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6" name="Text Box 60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7" name="Text Box 60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8" name="Text Box 60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9" name="Text Box 60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0" name="Text Box 60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1" name="Text Box 60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2" name="Text Box 612"/>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3" name="Text Box 61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4" name="Text Box 61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5" name="Text Box 61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6" name="Text Box 61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7" name="Text Box 62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8" name="Text Box 62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9" name="Text Box 62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0" name="Text Box 62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1" name="Text Box 62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2" name="Text Box 62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3" name="Text Box 63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4" name="Text Box 63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5" name="Text Box 63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6" name="Text Box 63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7" name="Text Box 63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8" name="Text Box 64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9" name="Text Box 64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0" name="Text Box 64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1" name="Text Box 64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2" name="Text Box 64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3" name="Text Box 64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4" name="Text Box 65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5" name="Text Box 65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6" name="Text Box 65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7" name="Text Box 65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8" name="Text Box 65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9" name="Text Box 65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0" name="Text Box 66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1" name="Text Box 66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2" name="Text Box 66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3" name="Text Box 68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4" name="Text Box 68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5" name="Text Box 68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6" name="Text Box 68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7" name="Text Box 68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8" name="Text Box 69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9" name="Text Box 69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0" name="Text Box 69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1" name="Text Box 69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2" name="Text Box 69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3" name="Text Box 69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4" name="Text Box 69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5" name="Text Box 70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6" name="Text Box 70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7" name="Text Box 70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8" name="Text Box 766"/>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9" name="Text Box 76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0" name="Text Box 77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1" name="Text Box 77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2" name="Text Box 77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3" name="Text Box 77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4" name="Text Box 77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5" name="Text Box 78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6" name="Text Box 78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7" name="Text Box 78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8" name="Text Box 78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9" name="Text Box 78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0" name="Text Box 78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1" name="Text Box 79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2" name="Text Box 79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3" name="Text Box 79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4" name="Text Box 79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5" name="Text Box 79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6" name="Text Box 80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7" name="Text Box 80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8" name="Text Box 80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9" name="Text Box 80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0" name="Text Box 80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1" name="Text Box 80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2" name="Text Box 81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3" name="Text Box 81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4" name="Text Box 81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5" name="Text Box 81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6" name="Text Box 81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7" name="Text Box 81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8" name="Text Box 82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9" name="Text Box 82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0" name="Text Box 82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1" name="Text Box 82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2" name="Text Box 83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3" name="Text Box 83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4" name="Text Box 83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5" name="Text Box 83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6" name="Text Box 83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7" name="Text Box 83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8" name="Text Box 83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9" name="Text Box 84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0" name="Text Box 84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1" name="Text Box 84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2" name="Text Box 84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3" name="Text Box 84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4" name="Text Box 85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5" name="Text Box 85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6" name="Text Box 87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7" name="Text Box 87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8" name="Text Box 87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9" name="Text Box 87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0" name="Text Box 87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1" name="Text Box 87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2" name="Text Box 87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3" name="Text Box 88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4" name="Text Box 88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5" name="Text Box 88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6" name="Text Box 88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7" name="Text Box 88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8" name="Text Box 888"/>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9" name="Text Box 89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0" name="Text Box 89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1" name="Text Box 56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2" name="Text Box 56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3" name="Text Box 568"/>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4" name="Text Box 57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5" name="Text Box 57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6" name="Text Box 57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7" name="Text Box 57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8" name="Text Box 57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9" name="Text Box 57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0" name="Text Box 58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1" name="Text Box 58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2" name="Text Box 58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3" name="Text Box 58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4" name="Text Box 58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5" name="Text Box 58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6" name="Text Box 58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7" name="Text Box 59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8" name="Text Box 595"/>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9" name="Text Box 59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0" name="Text Box 59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1" name="Text Box 60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2" name="Text Box 60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3" name="Text Box 60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4" name="Text Box 60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5" name="Text Box 60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6" name="Text Box 60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7" name="Text Box 61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8" name="Text Box 61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9" name="Text Box 61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0" name="Text Box 61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1" name="Text Box 61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2" name="Text Box 61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3" name="Text Box 62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4" name="Text Box 62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5" name="Text Box 62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6" name="Text Box 62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7" name="Text Box 62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8" name="Text Box 63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9" name="Text Box 63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0" name="Text Box 63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1" name="Text Box 63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2" name="Text Box 63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3" name="Text Box 63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4" name="Text Box 64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5" name="Text Box 64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6" name="Text Box 64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7" name="Text Box 64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8" name="Text Box 64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9" name="Text Box 66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0" name="Text Box 66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1" name="Text Box 66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2" name="Text Box 67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3" name="Text Box 67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4" name="Text Box 67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5" name="Text Box 67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6" name="Text Box 67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7" name="Text Box 67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8" name="Text Box 67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9" name="Text Box 68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0" name="Text Box 68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1" name="Text Box 68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2" name="Text Box 68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3" name="Text Box 69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4" name="Text Box 749"/>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5" name="Text Box 75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6" name="Text Box 75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7" name="Text Box 75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8" name="Text Box 75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9" name="Text Box 76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0" name="Text Box 76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1" name="Text Box 76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2" name="Text Box 76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3" name="Text Box 76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4" name="Text Box 76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5" name="Text Box 77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6" name="Text Box 77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7" name="Text Box 77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8" name="Text Box 77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9" name="Text Box 77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0" name="Text Box 77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1" name="Text Box 78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2" name="Text Box 78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3" name="Text Box 78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4" name="Text Box 78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5" name="Text Box 78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6" name="Text Box 79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7" name="Text Box 79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8" name="Text Box 79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9" name="Text Box 79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0" name="Text Box 79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1" name="Text Box 79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2" name="Text Box 80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3" name="Text Box 80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4" name="Text Box 80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5" name="Text Box 80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6" name="Text Box 80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7" name="Text Box 81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8" name="Text Box 81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9" name="Text Box 81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0" name="Text Box 81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1" name="Text Box 81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2" name="Text Box 81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3" name="Text Box 82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4" name="Text Box 82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5" name="Text Box 82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6" name="Text Box 82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7" name="Text Box 82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8" name="Text Box 82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9" name="Text Box 83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0" name="Text Box 83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1" name="Text Box 83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2" name="Text Box 85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3" name="Text Box 85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4" name="Text Box 85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5" name="Text Box 85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6" name="Text Box 85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7" name="Text Box 86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8" name="Text Box 86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9" name="Text Box 86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0" name="Text Box 86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1" name="Text Box 86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2" name="Text Box 86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3" name="Text Box 86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4" name="Text Box 871"/>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5" name="Text Box 87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6" name="Text Box 87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7" name="Text Box 56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8" name="Text Box 56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9" name="Text Box 568"/>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0" name="Text Box 57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1" name="Text Box 57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2" name="Text Box 57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3" name="Text Box 57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4" name="Text Box 57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5" name="Text Box 57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6" name="Text Box 58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7" name="Text Box 58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8" name="Text Box 58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9" name="Text Box 58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0" name="Text Box 58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1" name="Text Box 58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2" name="Text Box 58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3" name="Text Box 59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4" name="Text Box 595"/>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5" name="Text Box 59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6" name="Text Box 59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7" name="Text Box 60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8" name="Text Box 60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9" name="Text Box 60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0" name="Text Box 60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1" name="Text Box 60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2" name="Text Box 60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3" name="Text Box 61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4" name="Text Box 61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5" name="Text Box 61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6" name="Text Box 61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7" name="Text Box 61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8" name="Text Box 61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9" name="Text Box 62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0" name="Text Box 62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1" name="Text Box 62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2" name="Text Box 62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3" name="Text Box 62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4" name="Text Box 63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5" name="Text Box 63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6" name="Text Box 63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7" name="Text Box 63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8" name="Text Box 63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9" name="Text Box 63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0" name="Text Box 64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1" name="Text Box 64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2" name="Text Box 64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3" name="Text Box 64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4" name="Text Box 64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5" name="Text Box 66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6" name="Text Box 66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7" name="Text Box 66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8" name="Text Box 67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9" name="Text Box 67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0" name="Text Box 67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1" name="Text Box 67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2" name="Text Box 67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3" name="Text Box 67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4" name="Text Box 67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5" name="Text Box 68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6" name="Text Box 68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7" name="Text Box 68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8" name="Text Box 687"/>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9" name="Text Box 69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0" name="Text Box 749"/>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1" name="Text Box 75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2" name="Text Box 75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3" name="Text Box 75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4" name="Text Box 75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5" name="Text Box 76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6" name="Text Box 76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7" name="Text Box 76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8" name="Text Box 76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9" name="Text Box 76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0" name="Text Box 76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1" name="Text Box 77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2" name="Text Box 77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3" name="Text Box 77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4" name="Text Box 77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5" name="Text Box 77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6" name="Text Box 77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7" name="Text Box 78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8" name="Text Box 78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9" name="Text Box 78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0" name="Text Box 78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1" name="Text Box 78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2" name="Text Box 79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3" name="Text Box 79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4" name="Text Box 79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5" name="Text Box 79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6" name="Text Box 79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7" name="Text Box 79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8" name="Text Box 80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9" name="Text Box 80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0" name="Text Box 80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1" name="Text Box 80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2" name="Text Box 80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3" name="Text Box 81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4" name="Text Box 81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5" name="Text Box 81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6" name="Text Box 81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7" name="Text Box 81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8" name="Text Box 81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9" name="Text Box 82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0" name="Text Box 82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1" name="Text Box 82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2" name="Text Box 82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3" name="Text Box 82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4" name="Text Box 82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5" name="Text Box 83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6" name="Text Box 83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7" name="Text Box 83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8" name="Text Box 85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9" name="Text Box 85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0" name="Text Box 85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1" name="Text Box 85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2" name="Text Box 85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3" name="Text Box 86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4" name="Text Box 86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5" name="Text Box 86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6" name="Text Box 86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7" name="Text Box 86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8" name="Text Box 86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9" name="Text Box 871"/>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0" name="Text Box 87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1" name="Text Box 544"/>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2" name="Text Box 547"/>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3" name="Text Box 550"/>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2" name="Text Box 66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3" name="Text Box 67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4"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5"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6"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7"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8"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9"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0"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1"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2"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3"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4" name="Text Box 75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5"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6" name="Text Box 75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7" name="Text Box 76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8" name="Text Box 76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9" name="Text Box 76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0"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1" name="Text Box 77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2"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3" name="Text Box 77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4"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5" name="Text Box 77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7" name="Text Box 77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8"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9" name="Text Box 78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0"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1" name="Text Box 78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2" name="Text Box 78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3" name="Text Box 79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4" name="Text Box 79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5"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6" name="Text Box 79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7"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8" name="Text Box 80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9"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0" name="Text Box 80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1"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2" name="Text Box 80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4" name="Text Box 80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5"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6" name="Text Box 81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7" name="Text Box 81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8" name="Text Box 81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9" name="Text Box 83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0"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1" name="Text Box 83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2"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3" name="Text Box 84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4"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5" name="Text Box 84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6"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7" name="Text Box 84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8"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9" name="Text Box 85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1" name="Text Box 853"/>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2" name="Text Box 85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3" name="Text Box 85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2"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3"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4"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5"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6"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7"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8"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9"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0"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1"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2"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3"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4"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5"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7"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8"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9"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0"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1"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2"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4"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5"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6"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7"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8"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9"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4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 name="Прямоугольник 1"/>
          <p:cNvSpPr/>
          <p:nvPr/>
        </p:nvSpPr>
        <p:spPr>
          <a:xfrm>
            <a:off x="596507" y="859635"/>
            <a:ext cx="9125940" cy="4606389"/>
          </a:xfrm>
          <a:prstGeom prst="rect">
            <a:avLst/>
          </a:prstGeom>
        </p:spPr>
        <p:txBody>
          <a:bodyPr wrap="square">
            <a:spAutoFit/>
          </a:bodyPr>
          <a:lstStyle/>
          <a:p>
            <a:pPr fontAlgn="auto">
              <a:spcBef>
                <a:spcPts val="0"/>
              </a:spcBef>
              <a:spcAft>
                <a:spcPts val="350"/>
              </a:spcAft>
            </a:pPr>
            <a:endParaRPr lang="ru-RU" sz="1800" dirty="0">
              <a:solidFill>
                <a:prstClr val="black"/>
              </a:solidFill>
              <a:latin typeface="Calibri"/>
            </a:endParaRP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General information </a:t>
            </a:r>
            <a:endParaRPr lang="ru-RU" sz="1800" dirty="0">
              <a:solidFill>
                <a:prstClr val="black"/>
              </a:solidFill>
              <a:latin typeface="Times New Roman" pitchFamily="18" charset="0"/>
              <a:cs typeface="Times New Roman" pitchFamily="18" charset="0"/>
            </a:endParaRP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the volumes of provided regulated services </a:t>
            </a:r>
            <a:endParaRPr lang="ru-RU" sz="1800" dirty="0">
              <a:solidFill>
                <a:prstClr val="black"/>
              </a:solidFill>
              <a:latin typeface="Times New Roman" pitchFamily="18" charset="0"/>
              <a:cs typeface="Times New Roman" pitchFamily="18" charset="0"/>
            </a:endParaRPr>
          </a:p>
          <a:p>
            <a:pPr marL="342900" indent="-342900" fontAlgn="auto">
              <a:lnSpc>
                <a:spcPct val="200000"/>
              </a:lnSpc>
              <a:spcBef>
                <a:spcPts val="0"/>
              </a:spcBef>
              <a:spcAft>
                <a:spcPts val="350"/>
              </a:spcAft>
              <a:buAutoNum type="arabicPeriod" startAt="3"/>
            </a:pPr>
            <a:r>
              <a:rPr lang="en-US" sz="1800" dirty="0">
                <a:solidFill>
                  <a:prstClr val="black"/>
                </a:solidFill>
                <a:latin typeface="Times New Roman" pitchFamily="18" charset="0"/>
                <a:cs typeface="Times New Roman" pitchFamily="18" charset="0"/>
              </a:rPr>
              <a:t>On the main financial and economic indicators of activity</a:t>
            </a:r>
          </a:p>
          <a:p>
            <a:pPr marL="342900" indent="-342900" fontAlgn="auto">
              <a:lnSpc>
                <a:spcPct val="200000"/>
              </a:lnSpc>
              <a:spcBef>
                <a:spcPts val="0"/>
              </a:spcBef>
              <a:spcAft>
                <a:spcPts val="350"/>
              </a:spcAft>
              <a:buAutoNum type="arabicPeriod" startAt="3"/>
            </a:pPr>
            <a:r>
              <a:rPr lang="en-US" sz="1800" dirty="0">
                <a:solidFill>
                  <a:prstClr val="black"/>
                </a:solidFill>
                <a:latin typeface="Times New Roman" pitchFamily="18" charset="0"/>
                <a:cs typeface="Times New Roman" pitchFamily="18" charset="0"/>
              </a:rPr>
              <a:t>On the itemized execution of the approved tariff estimates for 202</a:t>
            </a:r>
            <a:r>
              <a:rPr lang="ru-RU" sz="1800" dirty="0">
                <a:solidFill>
                  <a:prstClr val="black"/>
                </a:solidFill>
                <a:latin typeface="Times New Roman" pitchFamily="18" charset="0"/>
                <a:cs typeface="Times New Roman" pitchFamily="18" charset="0"/>
              </a:rPr>
              <a:t>3</a:t>
            </a:r>
            <a:r>
              <a:rPr lang="en-US" sz="1800" dirty="0">
                <a:solidFill>
                  <a:prstClr val="black"/>
                </a:solidFill>
                <a:latin typeface="Times New Roman" pitchFamily="18" charset="0"/>
                <a:cs typeface="Times New Roman" pitchFamily="18" charset="0"/>
              </a:rPr>
              <a:t> </a:t>
            </a:r>
            <a:endParaRPr lang="ru-RU" sz="1800" dirty="0">
              <a:solidFill>
                <a:prstClr val="black"/>
              </a:solidFill>
              <a:latin typeface="Times New Roman" pitchFamily="18" charset="0"/>
              <a:cs typeface="Times New Roman" pitchFamily="18" charset="0"/>
            </a:endParaRPr>
          </a:p>
          <a:p>
            <a:pPr fontAlgn="auto">
              <a:lnSpc>
                <a:spcPct val="200000"/>
              </a:lnSpc>
              <a:spcBef>
                <a:spcPts val="0"/>
              </a:spcBef>
              <a:spcAft>
                <a:spcPts val="350"/>
              </a:spcAft>
            </a:pPr>
            <a:r>
              <a:rPr lang="en-US" sz="1800" dirty="0">
                <a:solidFill>
                  <a:prstClr val="black"/>
                </a:solidFill>
                <a:latin typeface="Times New Roman" pitchFamily="18" charset="0"/>
                <a:cs typeface="Times New Roman" pitchFamily="18" charset="0"/>
              </a:rPr>
              <a:t>5</a:t>
            </a:r>
            <a:r>
              <a:rPr lang="ru-RU" sz="1800" dirty="0">
                <a:solidFill>
                  <a:prstClr val="black"/>
                </a:solidFill>
                <a:latin typeface="Times New Roman" pitchFamily="18" charset="0"/>
                <a:cs typeface="Times New Roman" pitchFamily="18" charset="0"/>
              </a:rPr>
              <a:t>.    </a:t>
            </a:r>
            <a:r>
              <a:rPr lang="en-US" sz="1800" dirty="0">
                <a:solidFill>
                  <a:prstClr val="black"/>
                </a:solidFill>
                <a:latin typeface="Times New Roman" pitchFamily="18" charset="0"/>
                <a:cs typeface="Times New Roman" pitchFamily="18" charset="0"/>
              </a:rPr>
              <a:t>On the implementation of the investment program for 202</a:t>
            </a:r>
            <a:r>
              <a:rPr lang="ru-RU" sz="1800" dirty="0">
                <a:solidFill>
                  <a:prstClr val="black"/>
                </a:solidFill>
                <a:latin typeface="Times New Roman" pitchFamily="18" charset="0"/>
                <a:cs typeface="Times New Roman" pitchFamily="18" charset="0"/>
              </a:rPr>
              <a:t>4</a:t>
            </a:r>
          </a:p>
          <a:p>
            <a:pPr marL="342900" indent="-342900" fontAlgn="auto">
              <a:lnSpc>
                <a:spcPct val="200000"/>
              </a:lnSpc>
              <a:spcBef>
                <a:spcPts val="0"/>
              </a:spcBef>
              <a:spcAft>
                <a:spcPts val="350"/>
              </a:spcAft>
              <a:buAutoNum type="arabicPeriod" startAt="6"/>
            </a:pPr>
            <a:r>
              <a:rPr lang="en-US" sz="1800" dirty="0">
                <a:solidFill>
                  <a:prstClr val="black"/>
                </a:solidFill>
                <a:latin typeface="Times New Roman" pitchFamily="18" charset="0"/>
                <a:cs typeface="Times New Roman" pitchFamily="18" charset="0"/>
              </a:rPr>
              <a:t>About the ongoing work with the consumers of regulated services</a:t>
            </a:r>
            <a:endParaRPr lang="ru-RU" sz="1800" dirty="0">
              <a:solidFill>
                <a:prstClr val="black"/>
              </a:solidFill>
              <a:latin typeface="Times New Roman" pitchFamily="18" charset="0"/>
              <a:cs typeface="Times New Roman" pitchFamily="18" charset="0"/>
            </a:endParaRPr>
          </a:p>
          <a:p>
            <a:pPr marL="342900" indent="-342900" fontAlgn="auto">
              <a:lnSpc>
                <a:spcPct val="200000"/>
              </a:lnSpc>
              <a:spcBef>
                <a:spcPts val="0"/>
              </a:spcBef>
              <a:spcAft>
                <a:spcPts val="350"/>
              </a:spcAft>
              <a:buAutoNum type="arabicPeriod" startAt="6"/>
            </a:pPr>
            <a:r>
              <a:rPr lang="en-US" sz="1800" dirty="0">
                <a:solidFill>
                  <a:prstClr val="black"/>
                </a:solidFill>
                <a:latin typeface="Times New Roman" pitchFamily="18" charset="0"/>
                <a:cs typeface="Times New Roman" pitchFamily="18" charset="0"/>
              </a:rPr>
              <a:t>On the prospects of activities (development plans)</a:t>
            </a:r>
            <a:endParaRPr lang="ru-RU" sz="1800" dirty="0">
              <a:solidFill>
                <a:prstClr val="black"/>
              </a:solidFill>
              <a:latin typeface="Times New Roman" pitchFamily="18" charset="0"/>
              <a:cs typeface="Times New Roman" pitchFamily="18" charset="0"/>
            </a:endParaRPr>
          </a:p>
        </p:txBody>
      </p:sp>
      <p:sp>
        <p:nvSpPr>
          <p:cNvPr id="717"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
        <p:nvSpPr>
          <p:cNvPr id="718" name="Номер слайда 2">
            <a:extLst>
              <a:ext uri="{FF2B5EF4-FFF2-40B4-BE49-F238E27FC236}">
                <a16:creationId xmlns:a16="http://schemas.microsoft.com/office/drawing/2014/main" id="{8EA5B1F6-90EB-47E9-9522-151B3C9B865D}"/>
              </a:ext>
            </a:extLst>
          </p:cNvPr>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2</a:t>
            </a:r>
            <a:endParaRPr lang="ru-RU" sz="1100" dirty="0">
              <a:latin typeface="Times New Roman" pitchFamily="18" charset="0"/>
              <a:cs typeface="Times New Roman" pitchFamily="18" charset="0"/>
            </a:endParaRPr>
          </a:p>
        </p:txBody>
      </p:sp>
      <p:pic>
        <p:nvPicPr>
          <p:cNvPr id="719" name="Рисунок 718">
            <a:extLst>
              <a:ext uri="{FF2B5EF4-FFF2-40B4-BE49-F238E27FC236}">
                <a16:creationId xmlns:a16="http://schemas.microsoft.com/office/drawing/2014/main" id="{3154D003-AEEE-4EEF-9B44-88063DC65A0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19112" y="-162093"/>
            <a:ext cx="1152128" cy="1080120"/>
          </a:xfrm>
          <a:prstGeom prst="rect">
            <a:avLst/>
          </a:prstGeom>
        </p:spPr>
      </p:pic>
    </p:spTree>
    <p:extLst>
      <p:ext uri="{BB962C8B-B14F-4D97-AF65-F5344CB8AC3E}">
        <p14:creationId xmlns:p14="http://schemas.microsoft.com/office/powerpoint/2010/main" val="256092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8FBFE"/>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27675" y="2956447"/>
            <a:ext cx="6030670" cy="945105"/>
          </a:xfrm>
          <a:noFill/>
          <a:ln>
            <a:noFill/>
          </a:ln>
        </p:spPr>
        <p:txBody>
          <a:bodyPr/>
          <a:lstStyle/>
          <a:p>
            <a:pPr algn="ctr"/>
            <a:r>
              <a:rPr lang="en-US" altLang="ko-KR" sz="2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ACCESS ROADS SERVICES</a:t>
            </a:r>
          </a:p>
        </p:txBody>
      </p:sp>
      <p:pic>
        <p:nvPicPr>
          <p:cNvPr id="3" name="Рисунок 2">
            <a:extLst>
              <a:ext uri="{FF2B5EF4-FFF2-40B4-BE49-F238E27FC236}">
                <a16:creationId xmlns:a16="http://schemas.microsoft.com/office/drawing/2014/main" id="{C521B0B4-327E-47D5-B4BA-CDDCDEF96F0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23430" y="-171400"/>
            <a:ext cx="1152128" cy="1080120"/>
          </a:xfrm>
          <a:prstGeom prst="rect">
            <a:avLst/>
          </a:prstGeom>
        </p:spPr>
      </p:pic>
    </p:spTree>
    <p:extLst>
      <p:ext uri="{BB962C8B-B14F-4D97-AF65-F5344CB8AC3E}">
        <p14:creationId xmlns:p14="http://schemas.microsoft.com/office/powerpoint/2010/main" val="396436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906000" cy="863715"/>
          </a:xfrm>
        </p:spPr>
        <p:txBody>
          <a:bodyPr/>
          <a:lstStyle/>
          <a:p>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ACCESS ROADS SERVICES</a:t>
            </a:r>
          </a:p>
        </p:txBody>
      </p:sp>
      <p:sp>
        <p:nvSpPr>
          <p:cNvPr id="8" name="TextBox 7"/>
          <p:cNvSpPr txBox="1"/>
          <p:nvPr/>
        </p:nvSpPr>
        <p:spPr>
          <a:xfrm>
            <a:off x="552228" y="1718812"/>
            <a:ext cx="3938244" cy="338554"/>
          </a:xfrm>
          <a:prstGeom prst="rect">
            <a:avLst/>
          </a:prstGeom>
          <a:noFill/>
        </p:spPr>
        <p:txBody>
          <a:bodyPr wrap="square" rtlCol="0">
            <a:spAutoFit/>
          </a:bodyPr>
          <a:lstStyle/>
          <a:p>
            <a:pPr algn="just" defTabSz="1219170" fontAlgn="auto" latinLnBrk="1">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Service 1 - for the passage of rolling stock.</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11" name="TextBox 10"/>
          <p:cNvSpPr txBox="1"/>
          <p:nvPr/>
        </p:nvSpPr>
        <p:spPr>
          <a:xfrm>
            <a:off x="552228" y="2373112"/>
            <a:ext cx="3953550" cy="1938992"/>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Service 2 - for shunting operations, loading and unloading, as well as for parking the rolling stock, not foreseen by the technological operations of the transportation process.</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0" name="TextBox 19"/>
          <p:cNvSpPr txBox="1"/>
          <p:nvPr/>
        </p:nvSpPr>
        <p:spPr>
          <a:xfrm>
            <a:off x="559991" y="4627850"/>
            <a:ext cx="4132832" cy="417422"/>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In 202</a:t>
            </a:r>
            <a:r>
              <a:rPr lang="ru-RU" altLang="ko-KR" sz="1600" b="1" dirty="0">
                <a:solidFill>
                  <a:prstClr val="black">
                    <a:lumMod val="75000"/>
                    <a:lumOff val="25000"/>
                  </a:prstClr>
                </a:solidFill>
                <a:latin typeface="Times New Roman" pitchFamily="18" charset="0"/>
                <a:cs typeface="Times New Roman" pitchFamily="18" charset="0"/>
              </a:rPr>
              <a:t>3</a:t>
            </a:r>
            <a:r>
              <a:rPr lang="en-US" altLang="ko-KR" sz="1600" b="1" dirty="0">
                <a:solidFill>
                  <a:prstClr val="black">
                    <a:lumMod val="75000"/>
                    <a:lumOff val="25000"/>
                  </a:prstClr>
                </a:solidFill>
                <a:latin typeface="Times New Roman" pitchFamily="18" charset="0"/>
                <a:cs typeface="Times New Roman" pitchFamily="18" charset="0"/>
              </a:rPr>
              <a:t>  </a:t>
            </a:r>
            <a:r>
              <a:rPr lang="ru-RU" altLang="ko-KR" sz="1600" b="1" dirty="0">
                <a:solidFill>
                  <a:prstClr val="black">
                    <a:lumMod val="75000"/>
                    <a:lumOff val="25000"/>
                  </a:prstClr>
                </a:solidFill>
                <a:latin typeface="Times New Roman" pitchFamily="18" charset="0"/>
                <a:cs typeface="Times New Roman" pitchFamily="18" charset="0"/>
              </a:rPr>
              <a:t>470</a:t>
            </a:r>
            <a:r>
              <a:rPr lang="en-US" altLang="ko-KR" sz="1600" b="1" dirty="0">
                <a:solidFill>
                  <a:prstClr val="black">
                    <a:lumMod val="75000"/>
                    <a:lumOff val="25000"/>
                  </a:prstClr>
                </a:solidFill>
                <a:latin typeface="Times New Roman" pitchFamily="18" charset="0"/>
                <a:cs typeface="Times New Roman" pitchFamily="18" charset="0"/>
              </a:rPr>
              <a:t> consumers used access roads.</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4" name="TextBox 23"/>
          <p:cNvSpPr txBox="1"/>
          <p:nvPr/>
        </p:nvSpPr>
        <p:spPr>
          <a:xfrm>
            <a:off x="5101762" y="1628801"/>
            <a:ext cx="4132832" cy="1200329"/>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balance of the branches of the Company includes 17</a:t>
            </a:r>
            <a:r>
              <a:rPr lang="ru-RU" altLang="ko-KR" sz="1600" b="1" dirty="0">
                <a:solidFill>
                  <a:prstClr val="black">
                    <a:lumMod val="75000"/>
                    <a:lumOff val="25000"/>
                  </a:prstClr>
                </a:solidFill>
                <a:latin typeface="Times New Roman" pitchFamily="18" charset="0"/>
                <a:cs typeface="Times New Roman" pitchFamily="18" charset="0"/>
              </a:rPr>
              <a:t>0</a:t>
            </a:r>
            <a:r>
              <a:rPr lang="en-US" altLang="ko-KR" sz="1600" b="1" dirty="0">
                <a:solidFill>
                  <a:prstClr val="black">
                    <a:lumMod val="75000"/>
                    <a:lumOff val="25000"/>
                  </a:prstClr>
                </a:solidFill>
                <a:latin typeface="Times New Roman" pitchFamily="18" charset="0"/>
                <a:cs typeface="Times New Roman" pitchFamily="18" charset="0"/>
              </a:rPr>
              <a:t> access roads with a total length of </a:t>
            </a:r>
            <a:r>
              <a:rPr lang="ru-RU" altLang="ko-KR" sz="1600" b="1" dirty="0">
                <a:solidFill>
                  <a:prstClr val="black">
                    <a:lumMod val="75000"/>
                    <a:lumOff val="25000"/>
                  </a:prstClr>
                </a:solidFill>
                <a:latin typeface="Times New Roman" pitchFamily="18" charset="0"/>
                <a:cs typeface="Times New Roman" pitchFamily="18" charset="0"/>
              </a:rPr>
              <a:t>86</a:t>
            </a:r>
            <a:r>
              <a:rPr lang="en-US" altLang="ko-KR" sz="1600" b="1" dirty="0">
                <a:solidFill>
                  <a:prstClr val="black">
                    <a:lumMod val="75000"/>
                    <a:lumOff val="25000"/>
                  </a:prstClr>
                </a:solidFill>
                <a:latin typeface="Times New Roman" pitchFamily="18" charset="0"/>
                <a:cs typeface="Times New Roman" pitchFamily="18" charset="0"/>
              </a:rPr>
              <a:t>.</a:t>
            </a:r>
            <a:r>
              <a:rPr lang="ru-RU" altLang="ko-KR" sz="1600" b="1" dirty="0">
                <a:solidFill>
                  <a:prstClr val="black">
                    <a:lumMod val="75000"/>
                    <a:lumOff val="25000"/>
                  </a:prstClr>
                </a:solidFill>
                <a:latin typeface="Times New Roman" pitchFamily="18" charset="0"/>
                <a:cs typeface="Times New Roman" pitchFamily="18" charset="0"/>
              </a:rPr>
              <a:t>3</a:t>
            </a:r>
            <a:r>
              <a:rPr lang="en-US" altLang="ko-KR" sz="1600" b="1" dirty="0">
                <a:solidFill>
                  <a:prstClr val="black">
                    <a:lumMod val="75000"/>
                    <a:lumOff val="25000"/>
                  </a:prstClr>
                </a:solidFill>
                <a:latin typeface="Times New Roman" pitchFamily="18" charset="0"/>
                <a:cs typeface="Times New Roman" pitchFamily="18" charset="0"/>
              </a:rPr>
              <a:t> km</a:t>
            </a:r>
            <a:r>
              <a:rPr lang="ru-RU" altLang="ko-KR" sz="1600" b="1" dirty="0">
                <a:solidFill>
                  <a:prstClr val="black">
                    <a:lumMod val="75000"/>
                    <a:lumOff val="25000"/>
                  </a:prstClr>
                </a:solidFill>
                <a:latin typeface="Times New Roman" pitchFamily="18" charset="0"/>
                <a:cs typeface="Times New Roman" pitchFamily="18" charset="0"/>
              </a:rPr>
              <a:t> </a:t>
            </a:r>
            <a:r>
              <a:rPr lang="en-US" altLang="ko-KR" sz="1600" b="1" dirty="0">
                <a:solidFill>
                  <a:prstClr val="black">
                    <a:lumMod val="75000"/>
                    <a:lumOff val="25000"/>
                  </a:prstClr>
                </a:solidFill>
                <a:latin typeface="Times New Roman" pitchFamily="18" charset="0"/>
                <a:cs typeface="Times New Roman" pitchFamily="18" charset="0"/>
              </a:rPr>
              <a:t>at 53 stations.</a:t>
            </a:r>
            <a:endParaRPr lang="ru-RU" altLang="ko-KR" sz="1600" b="1" dirty="0">
              <a:solidFill>
                <a:prstClr val="black">
                  <a:lumMod val="75000"/>
                  <a:lumOff val="25000"/>
                </a:prstClr>
              </a:solidFill>
              <a:latin typeface="Times New Roman" pitchFamily="18" charset="0"/>
              <a:cs typeface="Times New Roman" pitchFamily="18" charset="0"/>
            </a:endParaRPr>
          </a:p>
        </p:txBody>
      </p:sp>
      <p:graphicFrame>
        <p:nvGraphicFramePr>
          <p:cNvPr id="29" name="Объект 4"/>
          <p:cNvGraphicFramePr>
            <a:graphicFrameLocks/>
          </p:cNvGraphicFramePr>
          <p:nvPr>
            <p:extLst>
              <p:ext uri="{D42A27DB-BD31-4B8C-83A1-F6EECF244321}">
                <p14:modId xmlns:p14="http://schemas.microsoft.com/office/powerpoint/2010/main" val="1262821605"/>
              </p:ext>
            </p:extLst>
          </p:nvPr>
        </p:nvGraphicFramePr>
        <p:xfrm>
          <a:off x="4879868" y="2534960"/>
          <a:ext cx="4762682" cy="3099285"/>
        </p:xfrm>
        <a:graphic>
          <a:graphicData uri="http://schemas.openxmlformats.org/drawingml/2006/chart">
            <c:chart xmlns:c="http://schemas.openxmlformats.org/drawingml/2006/chart" xmlns:r="http://schemas.openxmlformats.org/officeDocument/2006/relationships" r:id="rId2"/>
          </a:graphicData>
        </a:graphic>
      </p:graphicFrame>
      <p:sp>
        <p:nvSpPr>
          <p:cNvPr id="30"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4</a:t>
            </a:r>
            <a:endParaRPr lang="ru-RU" sz="1100" dirty="0">
              <a:latin typeface="Times New Roman" pitchFamily="18" charset="0"/>
              <a:cs typeface="Times New Roman" pitchFamily="18" charset="0"/>
            </a:endParaRPr>
          </a:p>
        </p:txBody>
      </p:sp>
      <p:sp>
        <p:nvSpPr>
          <p:cNvPr id="10"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13" name="Рисунок 12">
            <a:extLst>
              <a:ext uri="{FF2B5EF4-FFF2-40B4-BE49-F238E27FC236}">
                <a16:creationId xmlns:a16="http://schemas.microsoft.com/office/drawing/2014/main" id="{17982042-E487-4DC5-9D66-417F5A5D7C3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23459" y="-126394"/>
            <a:ext cx="1152128" cy="1080120"/>
          </a:xfrm>
          <a:prstGeom prst="rect">
            <a:avLst/>
          </a:prstGeom>
        </p:spPr>
      </p:pic>
    </p:spTree>
    <p:extLst>
      <p:ext uri="{BB962C8B-B14F-4D97-AF65-F5344CB8AC3E}">
        <p14:creationId xmlns:p14="http://schemas.microsoft.com/office/powerpoint/2010/main" val="21471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1267916" y="238922"/>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6632"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3"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4"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5"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6"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7"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8"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9"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0"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1"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2"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3"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4"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5"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6"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7"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8"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9"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0"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1"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2"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3"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4"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5"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6"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7"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8"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9"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0"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1"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2"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3"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4"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5"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6"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7"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8"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9"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0"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1"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2"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3"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4"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5"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6"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7"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8"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9"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0"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1"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2"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3"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4"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5"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6"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7"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8"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9"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0"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1"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2"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3"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4"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5"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6"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7"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8"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9"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0"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1"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2"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3"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4"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5"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6"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7"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8"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9"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0"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1"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2"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3"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4"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5"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6"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7"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8"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9"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0"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1"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2"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3"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4"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5"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6"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7"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8"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9"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0"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1"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2"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3"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4"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5"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6"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7"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8"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9"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0"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1"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2"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3"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4"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5"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6"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7"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8"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9"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0"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1"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2"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3"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4"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5"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6"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7"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8"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9"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0"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1"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2"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3"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4"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5"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6"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7"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8"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9"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0"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1"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2"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3"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4"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5"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6"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7"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8"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9"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0"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1"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2"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3"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4"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5"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6"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7"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8"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9"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0"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1"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2"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3"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4"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5"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6"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7"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8"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9"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0"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1"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2"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3"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4"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5"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6"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7"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8"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9"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0"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1"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2"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3"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4"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5"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6"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7"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8"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9"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0"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1"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2"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3"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4"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5"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6"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7"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8"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9"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0"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1"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2"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3"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4"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5"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6"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7"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8"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9"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0"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1"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2"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3"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4"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5"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6"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7"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8"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9"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0"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1"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2"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3"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4"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5"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6"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7"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8"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9"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0"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1"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2"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3"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4"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5"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6"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7"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8"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9"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0"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1"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2"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3"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4"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5"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6"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7"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8"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9"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0"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1"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2"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3"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4"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5"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6"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7"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8"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9"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0"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1"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2"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3"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4"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5"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6"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7"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8"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9"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0"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1"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2"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3"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4"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5"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6"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7"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8"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9"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0"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1"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2"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3"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4"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5"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6"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7"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8"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9"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0"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1"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2"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3"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4"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5"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6"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7"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8"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9"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0"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1"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2"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3"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4"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5"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6"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7"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8"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9"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0"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1"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2"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3"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4"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5"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6"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7"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8"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9"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0"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1"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2"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3"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4"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5"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6"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7"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8"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9"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0"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1"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2"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3"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4"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5"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6"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7"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8"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9"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0"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1"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2"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3"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4"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5"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6"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7"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8"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9"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0"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1"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2"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3"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4"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5"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6"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7"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8"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9"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0"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1"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2"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3"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4"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5"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6"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7"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8"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9"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0"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1"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2"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3"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4"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5"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6"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7"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8"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9"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0"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1"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2"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3"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4"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5"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6"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7"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8"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9"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0"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1"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2"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3"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4"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5"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6"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7"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8"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9"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0"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1"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2"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3"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4"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5"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6"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7"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8"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9"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0"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1"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2"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3"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4"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5"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6"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7"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8"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9"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0"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1"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2"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3"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4"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5"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6"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7"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8"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9"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0"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1"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2"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3"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4"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5"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6"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7"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8"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9"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0"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1"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2"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3"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4"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5"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6"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7"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8"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9"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0"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1"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2"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3"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4"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5"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6"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7"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8"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9"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0"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1"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2"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3"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4"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5"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6"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7"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8"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9"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0"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1"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2"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3"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4"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5"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6"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7"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8"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9"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0"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1"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2"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3"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4"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5"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6"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7"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8"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9"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0"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1"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2"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3"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4"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5"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6"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7"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8"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9"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0"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1"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2"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3"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2"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3"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4"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5"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6"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7"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8"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9"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0"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1"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2"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3"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4"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5"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6"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7"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8"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9"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1"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3"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4"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5"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7"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8"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9"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0"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1"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2"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3"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4"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5"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6"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8"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0"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1"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2"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4"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5"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6"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7"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8"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9"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0"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1"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2"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3"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5"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7"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8"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9"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1"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2"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3"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3"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4"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5"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7"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9"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0"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1"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2"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4"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5"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6"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7"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8"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9"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4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576215" y="35400"/>
            <a:ext cx="8469941" cy="768544"/>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ABOUT EXECUTION OF THE TARIFF ESTIMATE FOR SERVICES OF ACCESS ROADS ACCORDING TO THE RESULTS OF 202</a:t>
            </a: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3</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(SERVICE 1)</a:t>
            </a:r>
            <a:endParaRPr kumimoji="0" lang="ko-KR" altLang="en-US"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5</a:t>
            </a:r>
            <a:endParaRPr lang="ru-RU" sz="1100" dirty="0">
              <a:latin typeface="Times New Roman" pitchFamily="18" charset="0"/>
              <a:cs typeface="Times New Roman" pitchFamily="18" charset="0"/>
            </a:endParaRPr>
          </a:p>
        </p:txBody>
      </p:sp>
      <p:sp>
        <p:nvSpPr>
          <p:cNvPr id="716" name="Line 809"/>
          <p:cNvSpPr>
            <a:spLocks noChangeShapeType="1"/>
          </p:cNvSpPr>
          <p:nvPr/>
        </p:nvSpPr>
        <p:spPr bwMode="auto">
          <a:xfrm>
            <a:off x="592415" y="794420"/>
            <a:ext cx="8912914"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720" name="Рисунок 719">
            <a:extLst>
              <a:ext uri="{FF2B5EF4-FFF2-40B4-BE49-F238E27FC236}">
                <a16:creationId xmlns:a16="http://schemas.microsoft.com/office/drawing/2014/main" id="{3CE24FFD-2E3B-492C-9643-E80B6A9F6BD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13053" y="-211266"/>
            <a:ext cx="1152128" cy="1080120"/>
          </a:xfrm>
          <a:prstGeom prst="rect">
            <a:avLst/>
          </a:prstGeom>
        </p:spPr>
      </p:pic>
      <p:graphicFrame>
        <p:nvGraphicFramePr>
          <p:cNvPr id="2" name="Таблица 1">
            <a:extLst>
              <a:ext uri="{FF2B5EF4-FFF2-40B4-BE49-F238E27FC236}">
                <a16:creationId xmlns:a16="http://schemas.microsoft.com/office/drawing/2014/main" id="{64996A72-90B6-4AC3-A3AD-A83F14D2BA02}"/>
              </a:ext>
            </a:extLst>
          </p:cNvPr>
          <p:cNvGraphicFramePr>
            <a:graphicFrameLocks noGrp="1"/>
          </p:cNvGraphicFramePr>
          <p:nvPr>
            <p:extLst>
              <p:ext uri="{D42A27DB-BD31-4B8C-83A1-F6EECF244321}">
                <p14:modId xmlns:p14="http://schemas.microsoft.com/office/powerpoint/2010/main" val="487795110"/>
              </p:ext>
            </p:extLst>
          </p:nvPr>
        </p:nvGraphicFramePr>
        <p:xfrm>
          <a:off x="592415" y="838360"/>
          <a:ext cx="8912914" cy="5703360"/>
        </p:xfrm>
        <a:graphic>
          <a:graphicData uri="http://schemas.openxmlformats.org/drawingml/2006/table">
            <a:tbl>
              <a:tblPr/>
              <a:tblGrid>
                <a:gridCol w="670175">
                  <a:extLst>
                    <a:ext uri="{9D8B030D-6E8A-4147-A177-3AD203B41FA5}">
                      <a16:colId xmlns:a16="http://schemas.microsoft.com/office/drawing/2014/main" val="275016939"/>
                    </a:ext>
                  </a:extLst>
                </a:gridCol>
                <a:gridCol w="3986292">
                  <a:extLst>
                    <a:ext uri="{9D8B030D-6E8A-4147-A177-3AD203B41FA5}">
                      <a16:colId xmlns:a16="http://schemas.microsoft.com/office/drawing/2014/main" val="2511022108"/>
                    </a:ext>
                  </a:extLst>
                </a:gridCol>
                <a:gridCol w="1130211">
                  <a:extLst>
                    <a:ext uri="{9D8B030D-6E8A-4147-A177-3AD203B41FA5}">
                      <a16:colId xmlns:a16="http://schemas.microsoft.com/office/drawing/2014/main" val="3175232680"/>
                    </a:ext>
                  </a:extLst>
                </a:gridCol>
                <a:gridCol w="1220627">
                  <a:extLst>
                    <a:ext uri="{9D8B030D-6E8A-4147-A177-3AD203B41FA5}">
                      <a16:colId xmlns:a16="http://schemas.microsoft.com/office/drawing/2014/main" val="2944063195"/>
                    </a:ext>
                  </a:extLst>
                </a:gridCol>
                <a:gridCol w="1130211">
                  <a:extLst>
                    <a:ext uri="{9D8B030D-6E8A-4147-A177-3AD203B41FA5}">
                      <a16:colId xmlns:a16="http://schemas.microsoft.com/office/drawing/2014/main" val="264948290"/>
                    </a:ext>
                  </a:extLst>
                </a:gridCol>
                <a:gridCol w="775398">
                  <a:extLst>
                    <a:ext uri="{9D8B030D-6E8A-4147-A177-3AD203B41FA5}">
                      <a16:colId xmlns:a16="http://schemas.microsoft.com/office/drawing/2014/main" val="1864634683"/>
                    </a:ext>
                  </a:extLst>
                </a:gridCol>
              </a:tblGrid>
              <a:tr h="454130">
                <a:tc>
                  <a:txBody>
                    <a:bodyPr/>
                    <a:lstStyle/>
                    <a:p>
                      <a:pPr algn="ctr" fontAlgn="ctr"/>
                      <a:r>
                        <a:rPr lang="ru-RU" sz="1200" b="1" i="0" u="none" strike="noStrike" dirty="0">
                          <a:solidFill>
                            <a:schemeClr val="bg1"/>
                          </a:solidFill>
                          <a:effectLst/>
                          <a:latin typeface="Times New Roman" panose="02020603050405020304" pitchFamily="18" charset="0"/>
                        </a:rPr>
                        <a:t>№</a:t>
                      </a:r>
                    </a:p>
                  </a:txBody>
                  <a:tcPr marL="5623" marR="5623" marT="5623"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Name of indicators of the tariff estimate</a:t>
                      </a:r>
                    </a:p>
                  </a:txBody>
                  <a:tcPr marL="5623" marR="5623" marT="5623"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Units of</a:t>
                      </a:r>
                      <a:endParaRPr lang="ru-RU" sz="1200" b="1" i="0" u="none" strike="noStrike" dirty="0">
                        <a:solidFill>
                          <a:schemeClr val="bg1"/>
                        </a:solidFill>
                        <a:effectLst/>
                        <a:latin typeface="Times New Roman" panose="02020603050405020304" pitchFamily="18" charset="0"/>
                      </a:endParaRPr>
                    </a:p>
                    <a:p>
                      <a:pPr algn="ctr" fontAlgn="ctr"/>
                      <a:r>
                        <a:rPr lang="en-US" sz="1200" b="1" i="0" u="none" strike="noStrike" dirty="0">
                          <a:solidFill>
                            <a:schemeClr val="bg1"/>
                          </a:solidFill>
                          <a:effectLst/>
                          <a:latin typeface="Times New Roman" panose="02020603050405020304" pitchFamily="18" charset="0"/>
                        </a:rPr>
                        <a:t> measurement</a:t>
                      </a:r>
                    </a:p>
                  </a:txBody>
                  <a:tcPr marL="5623" marR="5623" marT="5623"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Plan </a:t>
                      </a:r>
                    </a:p>
                  </a:txBody>
                  <a:tcPr marL="5623" marR="5623" marT="5623"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Fact</a:t>
                      </a:r>
                    </a:p>
                  </a:txBody>
                  <a:tcPr marL="5623" marR="5623" marT="5623"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Execution,%</a:t>
                      </a:r>
                    </a:p>
                  </a:txBody>
                  <a:tcPr marL="5623" marR="5623" marT="5623" marB="0" anchor="ctr">
                    <a:lnL>
                      <a:noFill/>
                    </a:lnL>
                    <a:lnR>
                      <a:noFill/>
                    </a:lnR>
                    <a:lnT>
                      <a:noFill/>
                    </a:lnT>
                    <a:lnB>
                      <a:noFill/>
                    </a:lnB>
                    <a:solidFill>
                      <a:schemeClr val="accent2"/>
                    </a:solidFill>
                  </a:tcPr>
                </a:tc>
                <a:extLst>
                  <a:ext uri="{0D108BD9-81ED-4DB2-BD59-A6C34878D82A}">
                    <a16:rowId xmlns:a16="http://schemas.microsoft.com/office/drawing/2014/main" val="1863460843"/>
                  </a:ext>
                </a:extLst>
              </a:tr>
              <a:tr h="194328">
                <a:tc>
                  <a:txBody>
                    <a:bodyPr/>
                    <a:lstStyle/>
                    <a:p>
                      <a:pPr algn="ctr" fontAlgn="ctr"/>
                      <a:r>
                        <a:rPr lang="en-US" sz="1100" b="0" i="0" u="none" strike="noStrike">
                          <a:solidFill>
                            <a:srgbClr val="000000"/>
                          </a:solidFill>
                          <a:effectLst/>
                          <a:latin typeface="Times New Roman" panose="02020603050405020304" pitchFamily="18" charset="0"/>
                        </a:rPr>
                        <a:t>I</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The costs of producing goods and providing services, total, including:</a:t>
                      </a:r>
                    </a:p>
                  </a:txBody>
                  <a:tcPr marL="5623" marR="5623" marT="5623" marB="0" anchor="b">
                    <a:lnL>
                      <a:noFill/>
                    </a:lnL>
                    <a:lnR>
                      <a:noFill/>
                    </a:lnR>
                    <a:lnT>
                      <a:noFill/>
                    </a:lnT>
                    <a:lnB>
                      <a:noFill/>
                    </a:lnB>
                  </a:tcPr>
                </a:tc>
                <a:tc>
                  <a:txBody>
                    <a:bodyPr/>
                    <a:lstStyle/>
                    <a:p>
                      <a:pPr algn="ctr" fontAlgn="ctr"/>
                      <a:r>
                        <a:rPr lang="en-US" sz="1100" b="0" i="0" u="none" strike="noStrike">
                          <a:solidFill>
                            <a:srgbClr val="000000"/>
                          </a:solidFill>
                          <a:effectLst/>
                          <a:latin typeface="Times New Roman" panose="02020603050405020304" pitchFamily="18" charset="0"/>
                        </a:rPr>
                        <a:t>thousand tenge</a:t>
                      </a: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34 066,04</a:t>
                      </a: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40 385,00</a:t>
                      </a: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119</a:t>
                      </a:r>
                    </a:p>
                  </a:txBody>
                  <a:tcPr marL="5623" marR="5623" marT="5623" marB="0" anchor="ctr">
                    <a:lnL>
                      <a:noFill/>
                    </a:lnL>
                    <a:lnR>
                      <a:noFill/>
                    </a:lnR>
                    <a:lnT>
                      <a:noFill/>
                    </a:lnT>
                    <a:lnB>
                      <a:noFill/>
                    </a:lnB>
                  </a:tcPr>
                </a:tc>
                <a:extLst>
                  <a:ext uri="{0D108BD9-81ED-4DB2-BD59-A6C34878D82A}">
                    <a16:rowId xmlns:a16="http://schemas.microsoft.com/office/drawing/2014/main" val="3016831518"/>
                  </a:ext>
                </a:extLst>
              </a:tr>
              <a:tr h="173540">
                <a:tc>
                  <a:txBody>
                    <a:bodyPr/>
                    <a:lstStyle/>
                    <a:p>
                      <a:pPr algn="ctr" fontAlgn="ctr"/>
                      <a:r>
                        <a:rPr lang="ru-RU" sz="1100" b="0" i="0" u="none" strike="noStrike">
                          <a:solidFill>
                            <a:srgbClr val="000000"/>
                          </a:solidFill>
                          <a:effectLst/>
                          <a:latin typeface="Times New Roman" panose="02020603050405020304" pitchFamily="18" charset="0"/>
                        </a:rPr>
                        <a:t>1.</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Material costs, total, incl.:</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9 823,77</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10 992,70</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112</a:t>
                      </a:r>
                    </a:p>
                  </a:txBody>
                  <a:tcPr marL="5623" marR="5623" marT="5623" marB="0" anchor="ctr">
                    <a:lnL>
                      <a:noFill/>
                    </a:lnL>
                    <a:lnR>
                      <a:noFill/>
                    </a:lnR>
                    <a:lnT>
                      <a:noFill/>
                    </a:lnT>
                    <a:lnB>
                      <a:noFill/>
                    </a:lnB>
                  </a:tcPr>
                </a:tc>
                <a:extLst>
                  <a:ext uri="{0D108BD9-81ED-4DB2-BD59-A6C34878D82A}">
                    <a16:rowId xmlns:a16="http://schemas.microsoft.com/office/drawing/2014/main" val="2256944150"/>
                  </a:ext>
                </a:extLst>
              </a:tr>
              <a:tr h="173540">
                <a:tc>
                  <a:txBody>
                    <a:bodyPr/>
                    <a:lstStyle/>
                    <a:p>
                      <a:pPr algn="ctr" fontAlgn="ctr"/>
                      <a:r>
                        <a:rPr lang="ru-RU" sz="1100" b="0" i="0" u="none" strike="noStrike">
                          <a:solidFill>
                            <a:srgbClr val="000000"/>
                          </a:solidFill>
                          <a:effectLst/>
                          <a:latin typeface="Times New Roman" panose="02020603050405020304" pitchFamily="18" charset="0"/>
                        </a:rPr>
                        <a:t>1.1.</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Materials</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9 823,77</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10 992,70</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112</a:t>
                      </a:r>
                    </a:p>
                  </a:txBody>
                  <a:tcPr marL="5623" marR="5623" marT="5623" marB="0" anchor="ctr">
                    <a:lnL>
                      <a:noFill/>
                    </a:lnL>
                    <a:lnR>
                      <a:noFill/>
                    </a:lnR>
                    <a:lnT>
                      <a:noFill/>
                    </a:lnT>
                    <a:lnB>
                      <a:noFill/>
                    </a:lnB>
                  </a:tcPr>
                </a:tc>
                <a:extLst>
                  <a:ext uri="{0D108BD9-81ED-4DB2-BD59-A6C34878D82A}">
                    <a16:rowId xmlns:a16="http://schemas.microsoft.com/office/drawing/2014/main" val="1169673228"/>
                  </a:ext>
                </a:extLst>
              </a:tr>
              <a:tr h="173540">
                <a:tc>
                  <a:txBody>
                    <a:bodyPr/>
                    <a:lstStyle/>
                    <a:p>
                      <a:pPr algn="ctr" fontAlgn="ctr"/>
                      <a:r>
                        <a:rPr lang="ru-RU" sz="1100" b="0" i="0" u="none" strike="noStrike">
                          <a:solidFill>
                            <a:srgbClr val="000000"/>
                          </a:solidFill>
                          <a:effectLst/>
                          <a:latin typeface="Times New Roman" panose="02020603050405020304" pitchFamily="18" charset="0"/>
                        </a:rPr>
                        <a:t>1.2.</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Fuel</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3956255240"/>
                  </a:ext>
                </a:extLst>
              </a:tr>
              <a:tr h="173540">
                <a:tc>
                  <a:txBody>
                    <a:bodyPr/>
                    <a:lstStyle/>
                    <a:p>
                      <a:pPr algn="ctr" fontAlgn="ctr"/>
                      <a:r>
                        <a:rPr lang="ru-RU" sz="1100" b="0" i="0" u="none" strike="noStrike">
                          <a:solidFill>
                            <a:srgbClr val="000000"/>
                          </a:solidFill>
                          <a:effectLst/>
                          <a:latin typeface="Times New Roman" panose="02020603050405020304" pitchFamily="18" charset="0"/>
                        </a:rPr>
                        <a:t>1.3.</a:t>
                      </a: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Energy</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3054924624"/>
                  </a:ext>
                </a:extLst>
              </a:tr>
              <a:tr h="173540">
                <a:tc>
                  <a:txBody>
                    <a:bodyPr/>
                    <a:lstStyle/>
                    <a:p>
                      <a:pPr algn="ctr" fontAlgn="ctr"/>
                      <a:r>
                        <a:rPr lang="ru-RU" sz="1100" b="0" i="0" u="none" strike="noStrike">
                          <a:solidFill>
                            <a:srgbClr val="000000"/>
                          </a:solidFill>
                          <a:effectLst/>
                          <a:latin typeface="Times New Roman" panose="02020603050405020304" pitchFamily="18" charset="0"/>
                        </a:rPr>
                        <a:t>2.</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Labor costs, total, incl.</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17 728,88</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20 427,47</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115</a:t>
                      </a:r>
                    </a:p>
                  </a:txBody>
                  <a:tcPr marL="5623" marR="5623" marT="5623" marB="0" anchor="ctr">
                    <a:lnL>
                      <a:noFill/>
                    </a:lnL>
                    <a:lnR>
                      <a:noFill/>
                    </a:lnR>
                    <a:lnT>
                      <a:noFill/>
                    </a:lnT>
                    <a:lnB>
                      <a:noFill/>
                    </a:lnB>
                  </a:tcPr>
                </a:tc>
                <a:extLst>
                  <a:ext uri="{0D108BD9-81ED-4DB2-BD59-A6C34878D82A}">
                    <a16:rowId xmlns:a16="http://schemas.microsoft.com/office/drawing/2014/main" val="2251504929"/>
                  </a:ext>
                </a:extLst>
              </a:tr>
              <a:tr h="173540">
                <a:tc>
                  <a:txBody>
                    <a:bodyPr/>
                    <a:lstStyle/>
                    <a:p>
                      <a:pPr algn="ctr" fontAlgn="ctr"/>
                      <a:r>
                        <a:rPr lang="ru-RU" sz="1100" b="0" i="0" u="none" strike="noStrike">
                          <a:solidFill>
                            <a:srgbClr val="000000"/>
                          </a:solidFill>
                          <a:effectLst/>
                          <a:latin typeface="Times New Roman" panose="02020603050405020304" pitchFamily="18" charset="0"/>
                        </a:rPr>
                        <a:t>2.1.</a:t>
                      </a: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Salary</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15 371,05</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16 728,02</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109</a:t>
                      </a:r>
                    </a:p>
                  </a:txBody>
                  <a:tcPr marL="5623" marR="5623" marT="5623" marB="0" anchor="ctr">
                    <a:lnL>
                      <a:noFill/>
                    </a:lnL>
                    <a:lnR>
                      <a:noFill/>
                    </a:lnR>
                    <a:lnT>
                      <a:noFill/>
                    </a:lnT>
                    <a:lnB>
                      <a:noFill/>
                    </a:lnB>
                  </a:tcPr>
                </a:tc>
                <a:extLst>
                  <a:ext uri="{0D108BD9-81ED-4DB2-BD59-A6C34878D82A}">
                    <a16:rowId xmlns:a16="http://schemas.microsoft.com/office/drawing/2014/main" val="1974680981"/>
                  </a:ext>
                </a:extLst>
              </a:tr>
              <a:tr h="173540">
                <a:tc>
                  <a:txBody>
                    <a:bodyPr/>
                    <a:lstStyle/>
                    <a:p>
                      <a:pPr algn="ctr" fontAlgn="ctr"/>
                      <a:r>
                        <a:rPr lang="ru-RU" sz="1100" b="0" i="0" u="none" strike="noStrike">
                          <a:solidFill>
                            <a:srgbClr val="000000"/>
                          </a:solidFill>
                          <a:effectLst/>
                          <a:latin typeface="Times New Roman" panose="02020603050405020304" pitchFamily="18" charset="0"/>
                        </a:rPr>
                        <a:t>2.2.</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Social tax </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2 101,73</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3 393,42</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161</a:t>
                      </a:r>
                    </a:p>
                  </a:txBody>
                  <a:tcPr marL="5623" marR="5623" marT="5623" marB="0" anchor="ctr">
                    <a:lnL>
                      <a:noFill/>
                    </a:lnL>
                    <a:lnR>
                      <a:noFill/>
                    </a:lnR>
                    <a:lnT>
                      <a:noFill/>
                    </a:lnT>
                    <a:lnB>
                      <a:noFill/>
                    </a:lnB>
                  </a:tcPr>
                </a:tc>
                <a:extLst>
                  <a:ext uri="{0D108BD9-81ED-4DB2-BD59-A6C34878D82A}">
                    <a16:rowId xmlns:a16="http://schemas.microsoft.com/office/drawing/2014/main" val="1811547417"/>
                  </a:ext>
                </a:extLst>
              </a:tr>
              <a:tr h="182605">
                <a:tc>
                  <a:txBody>
                    <a:bodyPr/>
                    <a:lstStyle/>
                    <a:p>
                      <a:pPr algn="ctr" fontAlgn="ctr"/>
                      <a:r>
                        <a:rPr lang="ru-RU" sz="1100" b="0" i="0" u="none" strike="noStrike">
                          <a:solidFill>
                            <a:srgbClr val="000000"/>
                          </a:solidFill>
                          <a:effectLst/>
                          <a:latin typeface="Times New Roman" panose="02020603050405020304" pitchFamily="18" charset="0"/>
                        </a:rPr>
                        <a:t>2.3.</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MSHI (mandatory social health insurance)</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256,1</a:t>
                      </a: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306,03</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119</a:t>
                      </a:r>
                    </a:p>
                  </a:txBody>
                  <a:tcPr marL="5623" marR="5623" marT="5623" marB="0" anchor="ctr">
                    <a:lnL>
                      <a:noFill/>
                    </a:lnL>
                    <a:lnR>
                      <a:noFill/>
                    </a:lnR>
                    <a:lnT>
                      <a:noFill/>
                    </a:lnT>
                    <a:lnB>
                      <a:noFill/>
                    </a:lnB>
                  </a:tcPr>
                </a:tc>
                <a:extLst>
                  <a:ext uri="{0D108BD9-81ED-4DB2-BD59-A6C34878D82A}">
                    <a16:rowId xmlns:a16="http://schemas.microsoft.com/office/drawing/2014/main" val="863506856"/>
                  </a:ext>
                </a:extLst>
              </a:tr>
              <a:tr h="180307">
                <a:tc>
                  <a:txBody>
                    <a:bodyPr/>
                    <a:lstStyle/>
                    <a:p>
                      <a:pPr algn="ctr" fontAlgn="ctr"/>
                      <a:r>
                        <a:rPr lang="ru-RU" sz="1100" b="0" i="0" u="none" strike="noStrike">
                          <a:solidFill>
                            <a:srgbClr val="000000"/>
                          </a:solidFill>
                          <a:effectLst/>
                          <a:latin typeface="Times New Roman" panose="02020603050405020304" pitchFamily="18" charset="0"/>
                        </a:rPr>
                        <a:t>3.</a:t>
                      </a: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Depreciation of fixed and intangible assets</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6 490,76</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8 942,80</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138</a:t>
                      </a:r>
                    </a:p>
                  </a:txBody>
                  <a:tcPr marL="5623" marR="5623" marT="5623" marB="0" anchor="ctr">
                    <a:lnL>
                      <a:noFill/>
                    </a:lnL>
                    <a:lnR>
                      <a:noFill/>
                    </a:lnR>
                    <a:lnT>
                      <a:noFill/>
                    </a:lnT>
                    <a:lnB>
                      <a:noFill/>
                    </a:lnB>
                  </a:tcPr>
                </a:tc>
                <a:extLst>
                  <a:ext uri="{0D108BD9-81ED-4DB2-BD59-A6C34878D82A}">
                    <a16:rowId xmlns:a16="http://schemas.microsoft.com/office/drawing/2014/main" val="1819814809"/>
                  </a:ext>
                </a:extLst>
              </a:tr>
              <a:tr h="173540">
                <a:tc>
                  <a:txBody>
                    <a:bodyPr/>
                    <a:lstStyle/>
                    <a:p>
                      <a:pPr algn="ctr" fontAlgn="ctr"/>
                      <a:r>
                        <a:rPr lang="ru-RU" sz="1100" b="0" i="0" u="none" strike="noStrike">
                          <a:solidFill>
                            <a:srgbClr val="000000"/>
                          </a:solidFill>
                          <a:effectLst/>
                          <a:latin typeface="Times New Roman" panose="02020603050405020304" pitchFamily="18" charset="0"/>
                        </a:rPr>
                        <a:t>4.</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Other costs (medical services)</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22,63</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22,03</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97</a:t>
                      </a:r>
                    </a:p>
                  </a:txBody>
                  <a:tcPr marL="5623" marR="5623" marT="5623" marB="0" anchor="ctr">
                    <a:lnL>
                      <a:noFill/>
                    </a:lnL>
                    <a:lnR>
                      <a:noFill/>
                    </a:lnR>
                    <a:lnT>
                      <a:noFill/>
                    </a:lnT>
                    <a:lnB>
                      <a:noFill/>
                    </a:lnB>
                  </a:tcPr>
                </a:tc>
                <a:extLst>
                  <a:ext uri="{0D108BD9-81ED-4DB2-BD59-A6C34878D82A}">
                    <a16:rowId xmlns:a16="http://schemas.microsoft.com/office/drawing/2014/main" val="3013049540"/>
                  </a:ext>
                </a:extLst>
              </a:tr>
              <a:tr h="173540">
                <a:tc>
                  <a:txBody>
                    <a:bodyPr/>
                    <a:lstStyle/>
                    <a:p>
                      <a:pPr algn="ctr" fontAlgn="ctr"/>
                      <a:r>
                        <a:rPr lang="en-US" sz="1100" b="0" i="0" u="none" strike="noStrike">
                          <a:solidFill>
                            <a:srgbClr val="000000"/>
                          </a:solidFill>
                          <a:effectLst/>
                          <a:latin typeface="Times New Roman" panose="02020603050405020304" pitchFamily="18" charset="0"/>
                        </a:rPr>
                        <a:t>II</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Period expenses, total (taxes)</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2 613,59</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3 325,60</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127</a:t>
                      </a:r>
                    </a:p>
                  </a:txBody>
                  <a:tcPr marL="5623" marR="5623" marT="5623" marB="0" anchor="ctr">
                    <a:lnL>
                      <a:noFill/>
                    </a:lnL>
                    <a:lnR>
                      <a:noFill/>
                    </a:lnR>
                    <a:lnT>
                      <a:noFill/>
                    </a:lnT>
                    <a:lnB>
                      <a:noFill/>
                    </a:lnB>
                  </a:tcPr>
                </a:tc>
                <a:extLst>
                  <a:ext uri="{0D108BD9-81ED-4DB2-BD59-A6C34878D82A}">
                    <a16:rowId xmlns:a16="http://schemas.microsoft.com/office/drawing/2014/main" val="472635187"/>
                  </a:ext>
                </a:extLst>
              </a:tr>
              <a:tr h="173540">
                <a:tc>
                  <a:txBody>
                    <a:bodyPr/>
                    <a:lstStyle/>
                    <a:p>
                      <a:pPr algn="ctr" fontAlgn="ctr"/>
                      <a:r>
                        <a:rPr lang="en-US" sz="1100" b="0" i="0" u="none" strike="noStrike">
                          <a:solidFill>
                            <a:srgbClr val="000000"/>
                          </a:solidFill>
                          <a:effectLst/>
                          <a:latin typeface="Times New Roman" panose="02020603050405020304" pitchFamily="18" charset="0"/>
                        </a:rPr>
                        <a:t>III</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Total costs</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36 679,63</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43 710,60</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119</a:t>
                      </a:r>
                    </a:p>
                  </a:txBody>
                  <a:tcPr marL="5623" marR="5623" marT="5623" marB="0" anchor="ctr">
                    <a:lnL>
                      <a:noFill/>
                    </a:lnL>
                    <a:lnR>
                      <a:noFill/>
                    </a:lnR>
                    <a:lnT>
                      <a:noFill/>
                    </a:lnT>
                    <a:lnB>
                      <a:noFill/>
                    </a:lnB>
                  </a:tcPr>
                </a:tc>
                <a:extLst>
                  <a:ext uri="{0D108BD9-81ED-4DB2-BD59-A6C34878D82A}">
                    <a16:rowId xmlns:a16="http://schemas.microsoft.com/office/drawing/2014/main" val="3393869616"/>
                  </a:ext>
                </a:extLst>
              </a:tr>
              <a:tr h="173540">
                <a:tc>
                  <a:txBody>
                    <a:bodyPr/>
                    <a:lstStyle/>
                    <a:p>
                      <a:pPr algn="ctr" fontAlgn="ctr"/>
                      <a:r>
                        <a:rPr lang="en-US" sz="1100" b="0" i="0" u="none" strike="noStrike">
                          <a:solidFill>
                            <a:srgbClr val="000000"/>
                          </a:solidFill>
                          <a:effectLst/>
                          <a:latin typeface="Times New Roman" panose="02020603050405020304" pitchFamily="18" charset="0"/>
                        </a:rPr>
                        <a:t>IV</a:t>
                      </a: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Profit</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2 815,06</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-23 209,32</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1451990806"/>
                  </a:ext>
                </a:extLst>
              </a:tr>
              <a:tr h="173540">
                <a:tc>
                  <a:txBody>
                    <a:bodyPr/>
                    <a:lstStyle/>
                    <a:p>
                      <a:pPr algn="ctr" fontAlgn="ctr"/>
                      <a:r>
                        <a:rPr lang="en-US" sz="1100" b="0" i="0" u="none" strike="noStrike">
                          <a:solidFill>
                            <a:srgbClr val="000000"/>
                          </a:solidFill>
                          <a:effectLst/>
                          <a:latin typeface="Times New Roman" panose="02020603050405020304" pitchFamily="18" charset="0"/>
                        </a:rPr>
                        <a:t>V</a:t>
                      </a: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Total income</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39 494,69</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20 501,28</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52</a:t>
                      </a:r>
                    </a:p>
                  </a:txBody>
                  <a:tcPr marL="5623" marR="5623" marT="5623" marB="0" anchor="ctr">
                    <a:lnL>
                      <a:noFill/>
                    </a:lnL>
                    <a:lnR>
                      <a:noFill/>
                    </a:lnR>
                    <a:lnT>
                      <a:noFill/>
                    </a:lnT>
                    <a:lnB>
                      <a:noFill/>
                    </a:lnB>
                  </a:tcPr>
                </a:tc>
                <a:extLst>
                  <a:ext uri="{0D108BD9-81ED-4DB2-BD59-A6C34878D82A}">
                    <a16:rowId xmlns:a16="http://schemas.microsoft.com/office/drawing/2014/main" val="400338762"/>
                  </a:ext>
                </a:extLst>
              </a:tr>
              <a:tr h="179950">
                <a:tc>
                  <a:txBody>
                    <a:bodyPr/>
                    <a:lstStyle/>
                    <a:p>
                      <a:pPr algn="ctr" fontAlgn="ctr"/>
                      <a:r>
                        <a:rPr lang="en-US" sz="1100" b="0" i="0" u="none" strike="noStrike">
                          <a:solidFill>
                            <a:srgbClr val="000000"/>
                          </a:solidFill>
                          <a:effectLst/>
                          <a:latin typeface="Times New Roman" panose="02020603050405020304" pitchFamily="18" charset="0"/>
                        </a:rPr>
                        <a:t>VI</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Unreasonably received income for non-fulfillment of TE and IP</a:t>
                      </a:r>
                    </a:p>
                  </a:txBody>
                  <a:tcPr marL="5623" marR="5623" marT="5623"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1 156,04</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861633946"/>
                  </a:ext>
                </a:extLst>
              </a:tr>
              <a:tr h="173540">
                <a:tc>
                  <a:txBody>
                    <a:bodyPr/>
                    <a:lstStyle/>
                    <a:p>
                      <a:pPr algn="ctr" fontAlgn="ctr"/>
                      <a:r>
                        <a:rPr lang="en-US" sz="1100" b="0" i="0" u="none" strike="noStrike">
                          <a:solidFill>
                            <a:srgbClr val="000000"/>
                          </a:solidFill>
                          <a:effectLst/>
                          <a:latin typeface="Times New Roman" panose="02020603050405020304" pitchFamily="18" charset="0"/>
                        </a:rPr>
                        <a:t>VII</a:t>
                      </a:r>
                    </a:p>
                  </a:txBody>
                  <a:tcPr marL="5623" marR="5623" marT="5623" marB="0" anchor="ctr">
                    <a:lnL>
                      <a:noFill/>
                    </a:lnL>
                    <a:lnR>
                      <a:noFill/>
                    </a:lnR>
                    <a:lnT>
                      <a:noFill/>
                    </a:lnT>
                    <a:lnB>
                      <a:noFill/>
                    </a:lnB>
                  </a:tcPr>
                </a:tc>
                <a:tc>
                  <a:txBody>
                    <a:bodyPr/>
                    <a:lstStyle/>
                    <a:p>
                      <a:pPr algn="l" fontAlgn="ctr"/>
                      <a:r>
                        <a:rPr lang="en-US" sz="1100" b="0" i="0" u="none" strike="noStrike">
                          <a:solidFill>
                            <a:srgbClr val="000000"/>
                          </a:solidFill>
                          <a:effectLst/>
                          <a:latin typeface="Times New Roman" panose="02020603050405020304" pitchFamily="18" charset="0"/>
                        </a:rPr>
                        <a:t>Total income including unjustified income</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38 338,65</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20 501,28</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53</a:t>
                      </a:r>
                    </a:p>
                  </a:txBody>
                  <a:tcPr marL="5623" marR="5623" marT="5623" marB="0" anchor="ctr">
                    <a:lnL>
                      <a:noFill/>
                    </a:lnL>
                    <a:lnR>
                      <a:noFill/>
                    </a:lnR>
                    <a:lnT>
                      <a:noFill/>
                    </a:lnT>
                    <a:lnB>
                      <a:noFill/>
                    </a:lnB>
                  </a:tcPr>
                </a:tc>
                <a:extLst>
                  <a:ext uri="{0D108BD9-81ED-4DB2-BD59-A6C34878D82A}">
                    <a16:rowId xmlns:a16="http://schemas.microsoft.com/office/drawing/2014/main" val="3020742430"/>
                  </a:ext>
                </a:extLst>
              </a:tr>
              <a:tr h="173540">
                <a:tc>
                  <a:txBody>
                    <a:bodyPr/>
                    <a:lstStyle/>
                    <a:p>
                      <a:pPr algn="l"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ru-RU" sz="1100" b="0" i="0" u="none" strike="noStrike">
                          <a:solidFill>
                            <a:srgbClr val="000000"/>
                          </a:solidFill>
                          <a:effectLst/>
                          <a:latin typeface="Times New Roman" panose="02020603050405020304" pitchFamily="18" charset="0"/>
                        </a:rPr>
                        <a:t>01.01- 30.09</a:t>
                      </a:r>
                    </a:p>
                  </a:txBody>
                  <a:tcPr marL="5623" marR="5623" marT="5623" marB="0" anchor="b">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5623" marR="5623" marT="5623"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13 135,54</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678403030"/>
                  </a:ext>
                </a:extLst>
              </a:tr>
              <a:tr h="173540">
                <a:tc>
                  <a:txBody>
                    <a:bodyPr/>
                    <a:lstStyle/>
                    <a:p>
                      <a:pPr algn="l"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ru-RU" sz="1100" b="0" i="0" u="none" strike="noStrike" dirty="0">
                          <a:solidFill>
                            <a:srgbClr val="000000"/>
                          </a:solidFill>
                          <a:effectLst/>
                          <a:latin typeface="Times New Roman" panose="02020603050405020304" pitchFamily="18" charset="0"/>
                        </a:rPr>
                        <a:t>01.10 - 31.10</a:t>
                      </a:r>
                    </a:p>
                  </a:txBody>
                  <a:tcPr marL="5623" marR="5623" marT="5623" marB="0" anchor="b">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1 935,23</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3693669461"/>
                  </a:ext>
                </a:extLst>
              </a:tr>
              <a:tr h="173540">
                <a:tc>
                  <a:txBody>
                    <a:bodyPr/>
                    <a:lstStyle/>
                    <a:p>
                      <a:pPr algn="l"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ru-RU" sz="1100" b="0" i="0" u="none" strike="noStrike" dirty="0">
                          <a:solidFill>
                            <a:srgbClr val="000000"/>
                          </a:solidFill>
                          <a:effectLst/>
                          <a:latin typeface="Times New Roman" panose="02020603050405020304" pitchFamily="18" charset="0"/>
                        </a:rPr>
                        <a:t>01.11 - 31.12</a:t>
                      </a:r>
                    </a:p>
                  </a:txBody>
                  <a:tcPr marL="5623" marR="5623" marT="5623" marB="0" anchor="b">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5 430,52</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2999824474"/>
                  </a:ext>
                </a:extLst>
              </a:tr>
              <a:tr h="173540">
                <a:tc>
                  <a:txBody>
                    <a:bodyPr/>
                    <a:lstStyle/>
                    <a:p>
                      <a:pPr algn="ctr" fontAlgn="ctr"/>
                      <a:r>
                        <a:rPr lang="ru-RU" sz="1100" b="0" i="0" u="none" strike="noStrike">
                          <a:solidFill>
                            <a:srgbClr val="000000"/>
                          </a:solidFill>
                          <a:effectLst/>
                          <a:latin typeface="Times New Roman" panose="02020603050405020304" pitchFamily="18" charset="0"/>
                        </a:rPr>
                        <a:t>6</a:t>
                      </a:r>
                    </a:p>
                  </a:txBody>
                  <a:tcPr marL="5623" marR="5623" marT="5623"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rPr>
                        <a:t>The volume of services provided</a:t>
                      </a:r>
                    </a:p>
                  </a:txBody>
                  <a:tcPr marL="5623" marR="5623" marT="5623" marB="0" anchor="b">
                    <a:lnL>
                      <a:noFill/>
                    </a:lnL>
                    <a:lnR>
                      <a:noFill/>
                    </a:lnR>
                    <a:lnT>
                      <a:noFill/>
                    </a:lnT>
                    <a:lnB>
                      <a:noFill/>
                    </a:lnB>
                  </a:tcPr>
                </a:tc>
                <a:tc rowSpan="4">
                  <a:txBody>
                    <a:bodyPr/>
                    <a:lstStyle/>
                    <a:p>
                      <a:pPr algn="ctr" fontAlgn="ctr"/>
                      <a:r>
                        <a:rPr lang="en-US" sz="1100" b="0" i="0" u="none" strike="noStrike">
                          <a:solidFill>
                            <a:srgbClr val="000000"/>
                          </a:solidFill>
                          <a:effectLst/>
                          <a:latin typeface="Times New Roman" panose="02020603050405020304" pitchFamily="18" charset="0"/>
                        </a:rPr>
                        <a:t>wagon/km</a:t>
                      </a: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198 745</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138 015</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69</a:t>
                      </a:r>
                    </a:p>
                  </a:txBody>
                  <a:tcPr marL="5623" marR="5623" marT="5623" marB="0" anchor="ctr">
                    <a:lnL>
                      <a:noFill/>
                    </a:lnL>
                    <a:lnR>
                      <a:noFill/>
                    </a:lnR>
                    <a:lnT>
                      <a:noFill/>
                    </a:lnT>
                    <a:lnB>
                      <a:noFill/>
                    </a:lnB>
                  </a:tcPr>
                </a:tc>
                <a:extLst>
                  <a:ext uri="{0D108BD9-81ED-4DB2-BD59-A6C34878D82A}">
                    <a16:rowId xmlns:a16="http://schemas.microsoft.com/office/drawing/2014/main" val="3504104941"/>
                  </a:ext>
                </a:extLst>
              </a:tr>
              <a:tr h="17354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ru-RU" sz="1100" b="0" i="0" u="none" strike="noStrike">
                          <a:solidFill>
                            <a:srgbClr val="000000"/>
                          </a:solidFill>
                          <a:effectLst/>
                          <a:latin typeface="Times New Roman" panose="02020603050405020304" pitchFamily="18" charset="0"/>
                        </a:rPr>
                        <a:t>01.01- 30.09</a:t>
                      </a:r>
                    </a:p>
                  </a:txBody>
                  <a:tcPr marL="5623" marR="5623" marT="5623" marB="0" anchor="b">
                    <a:lnL>
                      <a:noFill/>
                    </a:lnL>
                    <a:lnR>
                      <a:noFill/>
                    </a:lnR>
                    <a:lnT>
                      <a:noFill/>
                    </a:lnT>
                    <a:lnB>
                      <a:noFill/>
                    </a:lnB>
                  </a:tcPr>
                </a:tc>
                <a:tc vMerge="1">
                  <a:txBody>
                    <a:bodyPr/>
                    <a:lstStyle/>
                    <a:p>
                      <a:endParaRPr lang="ru-RU"/>
                    </a:p>
                  </a:txBody>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91 966</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2393231037"/>
                  </a:ext>
                </a:extLst>
              </a:tr>
              <a:tr h="17354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ru-RU" sz="1100" b="0" i="0" u="none" strike="noStrike">
                          <a:solidFill>
                            <a:srgbClr val="000000"/>
                          </a:solidFill>
                          <a:effectLst/>
                          <a:latin typeface="Times New Roman" panose="02020603050405020304" pitchFamily="18" charset="0"/>
                        </a:rPr>
                        <a:t>01.10 - 31.10</a:t>
                      </a:r>
                    </a:p>
                  </a:txBody>
                  <a:tcPr marL="5623" marR="5623" marT="5623" marB="0" anchor="b">
                    <a:lnL>
                      <a:noFill/>
                    </a:lnL>
                    <a:lnR>
                      <a:noFill/>
                    </a:lnR>
                    <a:lnT>
                      <a:noFill/>
                    </a:lnT>
                    <a:lnB>
                      <a:noFill/>
                    </a:lnB>
                  </a:tcPr>
                </a:tc>
                <a:tc vMerge="1">
                  <a:txBody>
                    <a:bodyPr/>
                    <a:lstStyle/>
                    <a:p>
                      <a:endParaRPr lang="ru-RU"/>
                    </a:p>
                  </a:txBody>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10 032</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2983720486"/>
                  </a:ext>
                </a:extLst>
              </a:tr>
              <a:tr h="17354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ru-RU" sz="1100" b="0" i="0" u="none" strike="noStrike" dirty="0">
                          <a:solidFill>
                            <a:srgbClr val="000000"/>
                          </a:solidFill>
                          <a:effectLst/>
                          <a:latin typeface="Times New Roman" panose="02020603050405020304" pitchFamily="18" charset="0"/>
                        </a:rPr>
                        <a:t>01.11 - 31.12</a:t>
                      </a:r>
                    </a:p>
                  </a:txBody>
                  <a:tcPr marL="5623" marR="5623" marT="5623" marB="0" anchor="b">
                    <a:lnL>
                      <a:noFill/>
                    </a:lnL>
                    <a:lnR>
                      <a:noFill/>
                    </a:lnR>
                    <a:lnT>
                      <a:noFill/>
                    </a:lnT>
                    <a:lnB>
                      <a:noFill/>
                    </a:lnB>
                  </a:tcPr>
                </a:tc>
                <a:tc vMerge="1">
                  <a:txBody>
                    <a:bodyPr/>
                    <a:lstStyle/>
                    <a:p>
                      <a:endParaRPr lang="ru-RU"/>
                    </a:p>
                  </a:txBody>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rPr>
                        <a:t>36 016</a:t>
                      </a: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105247497"/>
                  </a:ext>
                </a:extLst>
              </a:tr>
              <a:tr h="173540">
                <a:tc>
                  <a:txBody>
                    <a:bodyPr/>
                    <a:lstStyle/>
                    <a:p>
                      <a:pPr algn="ctr" fontAlgn="ctr"/>
                      <a:r>
                        <a:rPr lang="ru-RU" sz="1100" b="0" i="0" u="none" strike="noStrike">
                          <a:solidFill>
                            <a:srgbClr val="000000"/>
                          </a:solidFill>
                          <a:effectLst/>
                          <a:latin typeface="Times New Roman" panose="02020603050405020304" pitchFamily="18" charset="0"/>
                        </a:rPr>
                        <a:t>7</a:t>
                      </a: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Tariff period 01.01 - 30.09</a:t>
                      </a:r>
                    </a:p>
                  </a:txBody>
                  <a:tcPr marL="5623" marR="5623" marT="5623" marB="0" anchor="b">
                    <a:lnL>
                      <a:noFill/>
                    </a:lnL>
                    <a:lnR>
                      <a:noFill/>
                    </a:lnR>
                    <a:lnT>
                      <a:noFill/>
                    </a:lnT>
                    <a:lnB>
                      <a:noFill/>
                    </a:lnB>
                  </a:tcPr>
                </a:tc>
                <a:tc rowSpan="3">
                  <a:txBody>
                    <a:bodyPr/>
                    <a:lstStyle/>
                    <a:p>
                      <a:pPr algn="ctr" fontAlgn="ctr"/>
                      <a:r>
                        <a:rPr lang="en-US" sz="1100" b="0" i="0" u="none" strike="noStrike" dirty="0">
                          <a:solidFill>
                            <a:srgbClr val="000000"/>
                          </a:solidFill>
                          <a:effectLst/>
                          <a:latin typeface="Times New Roman" panose="02020603050405020304" pitchFamily="18" charset="0"/>
                        </a:rPr>
                        <a:t>tenge</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142,83</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142,83</a:t>
                      </a:r>
                    </a:p>
                  </a:txBody>
                  <a:tcPr marL="5623" marR="5623" marT="5623"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4242886498"/>
                  </a:ext>
                </a:extLst>
              </a:tr>
              <a:tr h="173540">
                <a:tc>
                  <a:txBody>
                    <a:bodyPr/>
                    <a:lstStyle/>
                    <a:p>
                      <a:pPr algn="l"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Tariff period 01.10 - 30.10</a:t>
                      </a:r>
                    </a:p>
                  </a:txBody>
                  <a:tcPr marL="5623" marR="5623" marT="5623" marB="0" anchor="b">
                    <a:lnL>
                      <a:noFill/>
                    </a:lnL>
                    <a:lnR>
                      <a:noFill/>
                    </a:lnR>
                    <a:lnT>
                      <a:noFill/>
                    </a:lnT>
                    <a:lnB>
                      <a:noFill/>
                    </a:lnB>
                  </a:tcPr>
                </a:tc>
                <a:tc vMerge="1">
                  <a:txBody>
                    <a:bodyPr/>
                    <a:lstStyle/>
                    <a:p>
                      <a:endParaRPr lang="ru-RU"/>
                    </a:p>
                  </a:txBody>
                  <a:tcPr/>
                </a:tc>
                <a:tc>
                  <a:txBody>
                    <a:bodyPr/>
                    <a:lstStyle/>
                    <a:p>
                      <a:pPr algn="ctr" fontAlgn="ctr"/>
                      <a:r>
                        <a:rPr lang="ru-RU" sz="1100" b="0" i="0" u="none" strike="noStrike">
                          <a:solidFill>
                            <a:srgbClr val="000000"/>
                          </a:solidFill>
                          <a:effectLst/>
                          <a:latin typeface="Times New Roman" panose="02020603050405020304" pitchFamily="18" charset="0"/>
                        </a:rPr>
                        <a:t>192,90</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192,90</a:t>
                      </a:r>
                    </a:p>
                  </a:txBody>
                  <a:tcPr marL="5623" marR="5623" marT="5623"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3366465910"/>
                  </a:ext>
                </a:extLst>
              </a:tr>
              <a:tr h="173540">
                <a:tc>
                  <a:txBody>
                    <a:bodyPr/>
                    <a:lstStyle/>
                    <a:p>
                      <a:pPr algn="l"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Tariff period 01.11 - 31.12</a:t>
                      </a:r>
                    </a:p>
                  </a:txBody>
                  <a:tcPr marL="5623" marR="5623" marT="5623" marB="0" anchor="b">
                    <a:lnL>
                      <a:noFill/>
                    </a:lnL>
                    <a:lnR>
                      <a:noFill/>
                    </a:lnR>
                    <a:lnT>
                      <a:noFill/>
                    </a:lnT>
                    <a:lnB>
                      <a:noFill/>
                    </a:lnB>
                  </a:tcPr>
                </a:tc>
                <a:tc vMerge="1">
                  <a:txBody>
                    <a:bodyPr/>
                    <a:lstStyle/>
                    <a:p>
                      <a:endParaRPr lang="ru-RU"/>
                    </a:p>
                  </a:txBody>
                  <a:tcPr/>
                </a:tc>
                <a:tc>
                  <a:txBody>
                    <a:bodyPr/>
                    <a:lstStyle/>
                    <a:p>
                      <a:pPr algn="ctr" fontAlgn="ctr"/>
                      <a:r>
                        <a:rPr lang="ru-RU" sz="1100" b="0" i="0" u="none" strike="noStrike">
                          <a:solidFill>
                            <a:srgbClr val="000000"/>
                          </a:solidFill>
                          <a:effectLst/>
                          <a:latin typeface="Times New Roman" panose="02020603050405020304" pitchFamily="18" charset="0"/>
                        </a:rPr>
                        <a:t>150,78</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150,78</a:t>
                      </a:r>
                    </a:p>
                  </a:txBody>
                  <a:tcPr marL="5623" marR="5623" marT="5623"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1252498408"/>
                  </a:ext>
                </a:extLst>
              </a:tr>
              <a:tr h="17354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en-US" sz="1100" b="0" i="1" u="none" strike="noStrike">
                          <a:solidFill>
                            <a:srgbClr val="000000"/>
                          </a:solidFill>
                          <a:effectLst/>
                          <a:latin typeface="Times New Roman" panose="02020603050405020304" pitchFamily="18" charset="0"/>
                        </a:rPr>
                        <a:t>Reference:</a:t>
                      </a:r>
                    </a:p>
                  </a:txBody>
                  <a:tcPr marL="5623" marR="5623" marT="5623" marB="0" anchor="b">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3737318326"/>
                  </a:ext>
                </a:extLst>
              </a:tr>
              <a:tr h="17354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Average number of production personnel</a:t>
                      </a:r>
                    </a:p>
                  </a:txBody>
                  <a:tcPr marL="5623" marR="5623" marT="5623" marB="0" anchor="b">
                    <a:lnL>
                      <a:noFill/>
                    </a:lnL>
                    <a:lnR>
                      <a:noFill/>
                    </a:lnR>
                    <a:lnT>
                      <a:noFill/>
                    </a:lnT>
                    <a:lnB>
                      <a:noFill/>
                    </a:lnB>
                  </a:tcPr>
                </a:tc>
                <a:tc>
                  <a:txBody>
                    <a:bodyPr/>
                    <a:lstStyle/>
                    <a:p>
                      <a:pPr algn="ctr" fontAlgn="ctr"/>
                      <a:r>
                        <a:rPr lang="en-US" sz="1100" b="0" i="0" u="none" strike="noStrike">
                          <a:solidFill>
                            <a:srgbClr val="000000"/>
                          </a:solidFill>
                          <a:effectLst/>
                          <a:latin typeface="Times New Roman" panose="02020603050405020304" pitchFamily="18" charset="0"/>
                        </a:rPr>
                        <a:t>person</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7,54</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7,82</a:t>
                      </a:r>
                    </a:p>
                  </a:txBody>
                  <a:tcPr marL="5623" marR="5623" marT="5623"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1114365064"/>
                  </a:ext>
                </a:extLst>
              </a:tr>
              <a:tr h="173540">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rPr>
                        <a:t>Average monthly salary</a:t>
                      </a:r>
                    </a:p>
                  </a:txBody>
                  <a:tcPr marL="5623" marR="5623" marT="5623" marB="0" anchor="b">
                    <a:lnL>
                      <a:noFill/>
                    </a:lnL>
                    <a:lnR>
                      <a:noFill/>
                    </a:lnR>
                    <a:lnT>
                      <a:noFill/>
                    </a:lnT>
                    <a:lnB>
                      <a:noFill/>
                    </a:lnB>
                  </a:tcPr>
                </a:tc>
                <a:tc>
                  <a:txBody>
                    <a:bodyPr/>
                    <a:lstStyle/>
                    <a:p>
                      <a:pPr algn="ctr" fontAlgn="ctr"/>
                      <a:r>
                        <a:rPr lang="en-US" sz="1100" b="0" i="0" u="none" strike="noStrike">
                          <a:solidFill>
                            <a:srgbClr val="000000"/>
                          </a:solidFill>
                          <a:effectLst/>
                          <a:latin typeface="Times New Roman" panose="02020603050405020304" pitchFamily="18" charset="0"/>
                        </a:rPr>
                        <a:t>tenge</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169 883</a:t>
                      </a:r>
                    </a:p>
                  </a:txBody>
                  <a:tcPr marL="5623" marR="5623" marT="5623"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rPr>
                        <a:t>178 243</a:t>
                      </a:r>
                    </a:p>
                  </a:txBody>
                  <a:tcPr marL="5623" marR="5623" marT="5623"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5623" marR="5623" marT="5623" marB="0" anchor="ctr">
                    <a:lnL>
                      <a:noFill/>
                    </a:lnL>
                    <a:lnR>
                      <a:noFill/>
                    </a:lnR>
                    <a:lnT>
                      <a:noFill/>
                    </a:lnT>
                    <a:lnB>
                      <a:noFill/>
                    </a:lnB>
                  </a:tcPr>
                </a:tc>
                <a:extLst>
                  <a:ext uri="{0D108BD9-81ED-4DB2-BD59-A6C34878D82A}">
                    <a16:rowId xmlns:a16="http://schemas.microsoft.com/office/drawing/2014/main" val="2890605839"/>
                  </a:ext>
                </a:extLst>
              </a:tr>
            </a:tbl>
          </a:graphicData>
        </a:graphic>
      </p:graphicFrame>
    </p:spTree>
    <p:extLst>
      <p:ext uri="{BB962C8B-B14F-4D97-AF65-F5344CB8AC3E}">
        <p14:creationId xmlns:p14="http://schemas.microsoft.com/office/powerpoint/2010/main" val="79473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1267916" y="238922"/>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6632"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3"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4"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5"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6"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7"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8"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9"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0"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1"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2"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3"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4"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5"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6"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7"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8"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9"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0"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1"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2"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3"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4"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5"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6"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7"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8"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9"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0"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1"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2"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3"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4"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5"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6"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7"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8"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9"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0"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1"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2"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3"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4"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5"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6"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7"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8"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9"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0"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1"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2"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3"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4"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5"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6"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7"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8"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9"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0"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1"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2"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3"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4"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5"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6"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7"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8"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9"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0"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1"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2"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3"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4"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5"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6"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7"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8"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9"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0"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1"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2"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3"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4"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5"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6"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7"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8"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9"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0"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1"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2"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3"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4"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5"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6"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7"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8"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9"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0"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1"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2"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3"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4"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5"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6"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7"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8"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9"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0"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1"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2"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3"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4"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5"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6"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7"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8"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9"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0"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1"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2"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3"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4"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5"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6"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7"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8"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9"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0"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1"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2"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3"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4"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5"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6"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7"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8"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9"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0"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1"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2"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3"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4"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5"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6"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7"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8"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9"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0"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1"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2"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3"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4"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5"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6"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7"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8"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9"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0"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1"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2"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3"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4"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5"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6"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7"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8"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9"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0"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1"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2"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3"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4"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5"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6"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7"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8"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9"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0"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1"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2"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3"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4"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5"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6"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7"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8"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9"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0"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1"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2"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3"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4"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5"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6"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7"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8"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9"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0"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1"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2"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3"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4"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5"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6"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7"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8"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9"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0"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1"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2"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3"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4"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5"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6"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7"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8"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9"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0"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1"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2"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3"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4"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5"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6"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7"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8"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9"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0"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1"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2"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3"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4"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5"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6"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7"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8"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9"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0"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1"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2"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3"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4"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5"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6"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7"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8"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9"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0"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1"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2"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3"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4"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5"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6"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7"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8"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9"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0"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1"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2"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3"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4"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5"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6"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7"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8"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9"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0"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1"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2"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3"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4"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5"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6"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7"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8"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9"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0"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1"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2"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3"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4"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5"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6"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7"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8"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9"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0"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1"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2"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3"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4"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5"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6"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7"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8"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9"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0"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1"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2"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3"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4"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5"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6"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7"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8"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9"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0"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1"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2"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3"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4"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5"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6"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7"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8"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9"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0"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1"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2"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3"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4"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5"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6"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7"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8"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9"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0"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1"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2"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3"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4"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5"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6"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7"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8"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9"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0"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1"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2"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3"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4"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5"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6"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7"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8"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9"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0"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1"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2"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3"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4"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5"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6"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7"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8"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9"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0"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1"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2"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3"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4"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5"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6"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7"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8"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9"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0"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1"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2"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3"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4"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5"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6"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7"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8"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9"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0"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1"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2"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3"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4"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5"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6"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7"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8"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9"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0"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1"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2"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3"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4"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5"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6"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7"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8"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9"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0"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1"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2"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3"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4"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5"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6"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7"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8"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9"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0"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1"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2"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3"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4"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5"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6"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7"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8"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9"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0"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1"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2"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3"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4"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5"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6"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7"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8"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9"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0"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1"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2"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3"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4"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5"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6"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7"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8"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9"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0"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1"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2"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3"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4"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5"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6"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7"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8"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9"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0"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1"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2"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3"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4"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5"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6"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7"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8"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9"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0"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1"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2"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3"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4"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5"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6"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7"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8"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9"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0"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1"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2"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3"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4"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5"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6"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7"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8"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9"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0"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1"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2"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3"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4"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5"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6"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7"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8"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9"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0"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1"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2"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3"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4"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5"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6"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7"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8"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9"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0"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1"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2"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3"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2"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3"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4"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5"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6"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7"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8"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9"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0"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1"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2"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3"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4"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5"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6"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7"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8"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9"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1"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3"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4"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5"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7"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8"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9"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0"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1"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2"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3"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4"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5"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6"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8"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0"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1"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2"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4"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5"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6"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7"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8"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9"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0"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1"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2"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3"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5"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7"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8"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9"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1"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2"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3"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3"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4"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5"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7"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9"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0"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1"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2"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4"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5"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6"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7"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8"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9"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4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576215" y="35400"/>
            <a:ext cx="8469941" cy="768544"/>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ABOUT EXECUTION OF THE TARIFF ESTIMATE FOR SERVICES OF ACCESS ROADS ACCORDING TO THE RESULTS OF 202</a:t>
            </a: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3</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(SERVICE </a:t>
            </a: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ko-KR" altLang="en-US"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6</a:t>
            </a:r>
          </a:p>
        </p:txBody>
      </p:sp>
      <p:sp>
        <p:nvSpPr>
          <p:cNvPr id="716" name="Line 809"/>
          <p:cNvSpPr>
            <a:spLocks noChangeShapeType="1"/>
          </p:cNvSpPr>
          <p:nvPr/>
        </p:nvSpPr>
        <p:spPr bwMode="auto">
          <a:xfrm>
            <a:off x="592415" y="794420"/>
            <a:ext cx="8912914"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720" name="Рисунок 719">
            <a:extLst>
              <a:ext uri="{FF2B5EF4-FFF2-40B4-BE49-F238E27FC236}">
                <a16:creationId xmlns:a16="http://schemas.microsoft.com/office/drawing/2014/main" id="{21902C88-4112-4AFC-AF1C-22DAA604EB6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13053" y="-199889"/>
            <a:ext cx="1152128" cy="1080120"/>
          </a:xfrm>
          <a:prstGeom prst="rect">
            <a:avLst/>
          </a:prstGeom>
        </p:spPr>
      </p:pic>
      <p:graphicFrame>
        <p:nvGraphicFramePr>
          <p:cNvPr id="2" name="Таблица 1">
            <a:extLst>
              <a:ext uri="{FF2B5EF4-FFF2-40B4-BE49-F238E27FC236}">
                <a16:creationId xmlns:a16="http://schemas.microsoft.com/office/drawing/2014/main" id="{0FBE238B-AAE6-456F-991A-92407D80C67A}"/>
              </a:ext>
            </a:extLst>
          </p:cNvPr>
          <p:cNvGraphicFramePr>
            <a:graphicFrameLocks noGrp="1"/>
          </p:cNvGraphicFramePr>
          <p:nvPr>
            <p:extLst>
              <p:ext uri="{D42A27DB-BD31-4B8C-83A1-F6EECF244321}">
                <p14:modId xmlns:p14="http://schemas.microsoft.com/office/powerpoint/2010/main" val="2701512859"/>
              </p:ext>
            </p:extLst>
          </p:nvPr>
        </p:nvGraphicFramePr>
        <p:xfrm>
          <a:off x="592415" y="844658"/>
          <a:ext cx="8912913" cy="5678823"/>
        </p:xfrm>
        <a:graphic>
          <a:graphicData uri="http://schemas.openxmlformats.org/drawingml/2006/table">
            <a:tbl>
              <a:tblPr/>
              <a:tblGrid>
                <a:gridCol w="670175">
                  <a:extLst>
                    <a:ext uri="{9D8B030D-6E8A-4147-A177-3AD203B41FA5}">
                      <a16:colId xmlns:a16="http://schemas.microsoft.com/office/drawing/2014/main" val="3756319605"/>
                    </a:ext>
                  </a:extLst>
                </a:gridCol>
                <a:gridCol w="4005445">
                  <a:extLst>
                    <a:ext uri="{9D8B030D-6E8A-4147-A177-3AD203B41FA5}">
                      <a16:colId xmlns:a16="http://schemas.microsoft.com/office/drawing/2014/main" val="2215922196"/>
                    </a:ext>
                  </a:extLst>
                </a:gridCol>
                <a:gridCol w="1125125">
                  <a:extLst>
                    <a:ext uri="{9D8B030D-6E8A-4147-A177-3AD203B41FA5}">
                      <a16:colId xmlns:a16="http://schemas.microsoft.com/office/drawing/2014/main" val="1654905204"/>
                    </a:ext>
                  </a:extLst>
                </a:gridCol>
                <a:gridCol w="1170130">
                  <a:extLst>
                    <a:ext uri="{9D8B030D-6E8A-4147-A177-3AD203B41FA5}">
                      <a16:colId xmlns:a16="http://schemas.microsoft.com/office/drawing/2014/main" val="3854021863"/>
                    </a:ext>
                  </a:extLst>
                </a:gridCol>
                <a:gridCol w="1125125">
                  <a:extLst>
                    <a:ext uri="{9D8B030D-6E8A-4147-A177-3AD203B41FA5}">
                      <a16:colId xmlns:a16="http://schemas.microsoft.com/office/drawing/2014/main" val="2657524264"/>
                    </a:ext>
                  </a:extLst>
                </a:gridCol>
                <a:gridCol w="816913">
                  <a:extLst>
                    <a:ext uri="{9D8B030D-6E8A-4147-A177-3AD203B41FA5}">
                      <a16:colId xmlns:a16="http://schemas.microsoft.com/office/drawing/2014/main" val="3976367950"/>
                    </a:ext>
                  </a:extLst>
                </a:gridCol>
              </a:tblGrid>
              <a:tr h="454129">
                <a:tc>
                  <a:txBody>
                    <a:bodyPr/>
                    <a:lstStyle/>
                    <a:p>
                      <a:pPr algn="ctr" fontAlgn="ctr"/>
                      <a:r>
                        <a:rPr lang="ru-RU" sz="1200" b="1" i="0" u="none" strike="noStrike" dirty="0">
                          <a:solidFill>
                            <a:schemeClr val="bg1"/>
                          </a:solidFill>
                          <a:effectLst/>
                          <a:latin typeface="Times New Roman" panose="02020603050405020304" pitchFamily="18" charset="0"/>
                        </a:rPr>
                        <a:t>№</a:t>
                      </a:r>
                    </a:p>
                  </a:txBody>
                  <a:tcPr marL="5511" marR="5511" marT="5511"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Name of indicators of the tariff estimate</a:t>
                      </a:r>
                    </a:p>
                  </a:txBody>
                  <a:tcPr marL="5511" marR="5511" marT="5511"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Units of</a:t>
                      </a:r>
                      <a:endParaRPr lang="ru-RU" sz="1200" b="1" i="0" u="none" strike="noStrike" dirty="0">
                        <a:solidFill>
                          <a:schemeClr val="bg1"/>
                        </a:solidFill>
                        <a:effectLst/>
                        <a:latin typeface="Times New Roman" panose="02020603050405020304" pitchFamily="18" charset="0"/>
                      </a:endParaRPr>
                    </a:p>
                    <a:p>
                      <a:pPr algn="ctr" fontAlgn="ctr"/>
                      <a:r>
                        <a:rPr lang="en-US" sz="1200" b="1" i="0" u="none" strike="noStrike" dirty="0">
                          <a:solidFill>
                            <a:schemeClr val="bg1"/>
                          </a:solidFill>
                          <a:effectLst/>
                          <a:latin typeface="Times New Roman" panose="02020603050405020304" pitchFamily="18" charset="0"/>
                        </a:rPr>
                        <a:t> measurement</a:t>
                      </a:r>
                    </a:p>
                  </a:txBody>
                  <a:tcPr marL="5511" marR="5511" marT="5511"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Plan </a:t>
                      </a:r>
                    </a:p>
                  </a:txBody>
                  <a:tcPr marL="5511" marR="5511" marT="5511"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Fact</a:t>
                      </a:r>
                    </a:p>
                  </a:txBody>
                  <a:tcPr marL="5511" marR="5511" marT="5511" marB="0" anchor="ctr">
                    <a:lnL>
                      <a:noFill/>
                    </a:lnL>
                    <a:lnR>
                      <a:noFill/>
                    </a:lnR>
                    <a:lnT>
                      <a:noFill/>
                    </a:lnT>
                    <a:lnB>
                      <a:noFill/>
                    </a:lnB>
                    <a:solidFill>
                      <a:schemeClr val="accent2"/>
                    </a:solidFill>
                  </a:tcPr>
                </a:tc>
                <a:tc>
                  <a:txBody>
                    <a:bodyPr/>
                    <a:lstStyle/>
                    <a:p>
                      <a:pPr algn="ctr" fontAlgn="ctr"/>
                      <a:r>
                        <a:rPr lang="en-US" sz="1200" b="1" i="0" u="none" strike="noStrike" dirty="0">
                          <a:solidFill>
                            <a:schemeClr val="bg1"/>
                          </a:solidFill>
                          <a:effectLst/>
                          <a:latin typeface="Times New Roman" panose="02020603050405020304" pitchFamily="18" charset="0"/>
                        </a:rPr>
                        <a:t>Execution,%</a:t>
                      </a:r>
                    </a:p>
                  </a:txBody>
                  <a:tcPr marL="5511" marR="5511" marT="5511" marB="0" anchor="ctr">
                    <a:lnL>
                      <a:noFill/>
                    </a:lnL>
                    <a:lnR>
                      <a:noFill/>
                    </a:lnR>
                    <a:lnT>
                      <a:noFill/>
                    </a:lnT>
                    <a:lnB>
                      <a:noFill/>
                    </a:lnB>
                    <a:solidFill>
                      <a:schemeClr val="accent2"/>
                    </a:solidFill>
                  </a:tcPr>
                </a:tc>
                <a:extLst>
                  <a:ext uri="{0D108BD9-81ED-4DB2-BD59-A6C34878D82A}">
                    <a16:rowId xmlns:a16="http://schemas.microsoft.com/office/drawing/2014/main" val="2390482518"/>
                  </a:ext>
                </a:extLst>
              </a:tr>
              <a:tr h="196446">
                <a:tc>
                  <a:txBody>
                    <a:bodyPr/>
                    <a:lstStyle/>
                    <a:p>
                      <a:pPr algn="ctr" fontAlgn="ctr"/>
                      <a:r>
                        <a:rPr lang="en-US" sz="1100" b="0" i="0" u="none" strike="noStrike" dirty="0">
                          <a:solidFill>
                            <a:srgbClr val="000000"/>
                          </a:solidFill>
                          <a:effectLst/>
                          <a:latin typeface="Times New Roman" panose="02020603050405020304" pitchFamily="18" charset="0"/>
                          <a:cs typeface="Times New Roman" panose="02020603050405020304" pitchFamily="18" charset="0"/>
                        </a:rPr>
                        <a:t>I</a:t>
                      </a:r>
                    </a:p>
                  </a:txBody>
                  <a:tcPr marL="5511" marR="5511" marT="5511"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The costs of producing goods and providing services, total, including:</a:t>
                      </a:r>
                    </a:p>
                  </a:txBody>
                  <a:tcPr marL="5511" marR="5511" marT="5511" marB="0" anchor="b">
                    <a:lnL>
                      <a:noFill/>
                    </a:lnL>
                    <a:lnR>
                      <a:noFill/>
                    </a:lnR>
                    <a:lnT>
                      <a:noFill/>
                    </a:lnT>
                    <a:lnB>
                      <a:noFill/>
                    </a:lnB>
                  </a:tcPr>
                </a:tc>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thousand tenge</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31 445,59</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37 278,46</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119</a:t>
                      </a:r>
                    </a:p>
                  </a:txBody>
                  <a:tcPr marL="5511" marR="5511" marT="5511" marB="0" anchor="ctr">
                    <a:lnL>
                      <a:noFill/>
                    </a:lnL>
                    <a:lnR>
                      <a:noFill/>
                    </a:lnR>
                    <a:lnT>
                      <a:noFill/>
                    </a:lnT>
                    <a:lnB>
                      <a:noFill/>
                    </a:lnB>
                  </a:tcPr>
                </a:tc>
                <a:extLst>
                  <a:ext uri="{0D108BD9-81ED-4DB2-BD59-A6C34878D82A}">
                    <a16:rowId xmlns:a16="http://schemas.microsoft.com/office/drawing/2014/main" val="1783530166"/>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5511" marR="5511" marT="5511"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Material costs, total, incl.:</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9 068,10</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10 147,11</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112</a:t>
                      </a:r>
                    </a:p>
                  </a:txBody>
                  <a:tcPr marL="5511" marR="5511" marT="5511" marB="0" anchor="ctr">
                    <a:lnL>
                      <a:noFill/>
                    </a:lnL>
                    <a:lnR>
                      <a:noFill/>
                    </a:lnR>
                    <a:lnT>
                      <a:noFill/>
                    </a:lnT>
                    <a:lnB>
                      <a:noFill/>
                    </a:lnB>
                  </a:tcPr>
                </a:tc>
                <a:extLst>
                  <a:ext uri="{0D108BD9-81ED-4DB2-BD59-A6C34878D82A}">
                    <a16:rowId xmlns:a16="http://schemas.microsoft.com/office/drawing/2014/main" val="1822664879"/>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1.1.</a:t>
                      </a:r>
                    </a:p>
                  </a:txBody>
                  <a:tcPr marL="5511" marR="5511" marT="5511"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Materials</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9 068,10</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10 147,11</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112</a:t>
                      </a:r>
                    </a:p>
                  </a:txBody>
                  <a:tcPr marL="5511" marR="5511" marT="5511" marB="0" anchor="ctr">
                    <a:lnL>
                      <a:noFill/>
                    </a:lnL>
                    <a:lnR>
                      <a:noFill/>
                    </a:lnR>
                    <a:lnT>
                      <a:noFill/>
                    </a:lnT>
                    <a:lnB>
                      <a:noFill/>
                    </a:lnB>
                  </a:tcPr>
                </a:tc>
                <a:extLst>
                  <a:ext uri="{0D108BD9-81ED-4DB2-BD59-A6C34878D82A}">
                    <a16:rowId xmlns:a16="http://schemas.microsoft.com/office/drawing/2014/main" val="3140551713"/>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1.2.</a:t>
                      </a:r>
                    </a:p>
                  </a:txBody>
                  <a:tcPr marL="5511" marR="5511" marT="5511"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Fuel</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0</a:t>
                      </a:r>
                    </a:p>
                  </a:txBody>
                  <a:tcPr marL="5511" marR="5511" marT="5511" marB="0" anchor="ctr">
                    <a:lnL>
                      <a:noFill/>
                    </a:lnL>
                    <a:lnR>
                      <a:noFill/>
                    </a:lnR>
                    <a:lnT>
                      <a:noFill/>
                    </a:lnT>
                    <a:lnB>
                      <a:noFill/>
                    </a:lnB>
                  </a:tcPr>
                </a:tc>
                <a:extLst>
                  <a:ext uri="{0D108BD9-81ED-4DB2-BD59-A6C34878D82A}">
                    <a16:rowId xmlns:a16="http://schemas.microsoft.com/office/drawing/2014/main" val="204687901"/>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1.3.</a:t>
                      </a:r>
                    </a:p>
                  </a:txBody>
                  <a:tcPr marL="5511" marR="5511" marT="5511"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Energy</a:t>
                      </a:r>
                    </a:p>
                  </a:txBody>
                  <a:tcPr marL="5511" marR="5511" marT="5511" marB="0" anchor="b">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l"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b">
                    <a:lnL>
                      <a:noFill/>
                    </a:lnL>
                    <a:lnR>
                      <a:noFill/>
                    </a:lnR>
                    <a:lnT>
                      <a:noFill/>
                    </a:lnT>
                    <a:lnB>
                      <a:noFill/>
                    </a:lnB>
                  </a:tcPr>
                </a:tc>
                <a:tc>
                  <a:txBody>
                    <a:bodyPr/>
                    <a:lstStyle/>
                    <a:p>
                      <a:pPr algn="l" fontAlgn="b"/>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b">
                    <a:lnL>
                      <a:noFill/>
                    </a:lnL>
                    <a:lnR>
                      <a:noFill/>
                    </a:lnR>
                    <a:lnT>
                      <a:noFill/>
                    </a:lnT>
                    <a:lnB>
                      <a:noFill/>
                    </a:lnB>
                  </a:tcPr>
                </a:tc>
                <a:tc>
                  <a:txBody>
                    <a:bodyPr/>
                    <a:lstStyle/>
                    <a:p>
                      <a:pPr algn="l" fontAlgn="b"/>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b">
                    <a:lnL>
                      <a:noFill/>
                    </a:lnL>
                    <a:lnR>
                      <a:noFill/>
                    </a:lnR>
                    <a:lnT>
                      <a:noFill/>
                    </a:lnT>
                    <a:lnB>
                      <a:noFill/>
                    </a:lnB>
                  </a:tcPr>
                </a:tc>
                <a:extLst>
                  <a:ext uri="{0D108BD9-81ED-4DB2-BD59-A6C34878D82A}">
                    <a16:rowId xmlns:a16="http://schemas.microsoft.com/office/drawing/2014/main" val="1061612444"/>
                  </a:ext>
                </a:extLst>
              </a:tr>
              <a:tr h="69194">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2.</a:t>
                      </a:r>
                    </a:p>
                  </a:txBody>
                  <a:tcPr marL="5511" marR="5511" marT="5511"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Labor costs, total, incl.</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16 365,12</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18 856,13</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115</a:t>
                      </a:r>
                    </a:p>
                  </a:txBody>
                  <a:tcPr marL="5511" marR="5511" marT="5511" marB="0" anchor="ctr">
                    <a:lnL>
                      <a:noFill/>
                    </a:lnL>
                    <a:lnR>
                      <a:noFill/>
                    </a:lnR>
                    <a:lnT>
                      <a:noFill/>
                    </a:lnT>
                    <a:lnB>
                      <a:noFill/>
                    </a:lnB>
                  </a:tcPr>
                </a:tc>
                <a:extLst>
                  <a:ext uri="{0D108BD9-81ED-4DB2-BD59-A6C34878D82A}">
                    <a16:rowId xmlns:a16="http://schemas.microsoft.com/office/drawing/2014/main" val="783306219"/>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2.1.</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Salary</a:t>
                      </a:r>
                    </a:p>
                  </a:txBody>
                  <a:tcPr marL="5511" marR="5511" marT="5511" marB="0" anchor="b">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14 188,66</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15 441,25</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109</a:t>
                      </a:r>
                    </a:p>
                  </a:txBody>
                  <a:tcPr marL="5511" marR="5511" marT="5511" marB="0" anchor="ctr">
                    <a:lnL>
                      <a:noFill/>
                    </a:lnL>
                    <a:lnR>
                      <a:noFill/>
                    </a:lnR>
                    <a:lnT>
                      <a:noFill/>
                    </a:lnT>
                    <a:lnB>
                      <a:noFill/>
                    </a:lnB>
                  </a:tcPr>
                </a:tc>
                <a:extLst>
                  <a:ext uri="{0D108BD9-81ED-4DB2-BD59-A6C34878D82A}">
                    <a16:rowId xmlns:a16="http://schemas.microsoft.com/office/drawing/2014/main" val="3403231586"/>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2.2.</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Social tax </a:t>
                      </a:r>
                    </a:p>
                  </a:txBody>
                  <a:tcPr marL="5511" marR="5511" marT="5511" marB="0" anchor="b">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1 940,06</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3 132,39</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161</a:t>
                      </a:r>
                    </a:p>
                  </a:txBody>
                  <a:tcPr marL="5511" marR="5511" marT="5511" marB="0" anchor="ctr">
                    <a:lnL>
                      <a:noFill/>
                    </a:lnL>
                    <a:lnR>
                      <a:noFill/>
                    </a:lnR>
                    <a:lnT>
                      <a:noFill/>
                    </a:lnT>
                    <a:lnB>
                      <a:noFill/>
                    </a:lnB>
                  </a:tcPr>
                </a:tc>
                <a:extLst>
                  <a:ext uri="{0D108BD9-81ED-4DB2-BD59-A6C34878D82A}">
                    <a16:rowId xmlns:a16="http://schemas.microsoft.com/office/drawing/2014/main" val="3974509704"/>
                  </a:ext>
                </a:extLst>
              </a:tr>
              <a:tr h="166672">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2.3.</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MSHI (mandatory social health insurance)</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236,40</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282,49</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119</a:t>
                      </a:r>
                    </a:p>
                  </a:txBody>
                  <a:tcPr marL="5511" marR="5511" marT="5511" marB="0" anchor="ctr">
                    <a:lnL>
                      <a:noFill/>
                    </a:lnL>
                    <a:lnR>
                      <a:noFill/>
                    </a:lnR>
                    <a:lnT>
                      <a:noFill/>
                    </a:lnT>
                    <a:lnB>
                      <a:noFill/>
                    </a:lnB>
                  </a:tcPr>
                </a:tc>
                <a:extLst>
                  <a:ext uri="{0D108BD9-81ED-4DB2-BD59-A6C34878D82A}">
                    <a16:rowId xmlns:a16="http://schemas.microsoft.com/office/drawing/2014/main" val="859080244"/>
                  </a:ext>
                </a:extLst>
              </a:tr>
              <a:tr h="128536">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a:t>
                      </a:r>
                    </a:p>
                  </a:txBody>
                  <a:tcPr marL="5511" marR="5511" marT="5511"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Depreciation of fixed and intangible assets</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5 991,48</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8 254,89</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138</a:t>
                      </a:r>
                    </a:p>
                  </a:txBody>
                  <a:tcPr marL="5511" marR="5511" marT="5511" marB="0" anchor="ctr">
                    <a:lnL>
                      <a:noFill/>
                    </a:lnL>
                    <a:lnR>
                      <a:noFill/>
                    </a:lnR>
                    <a:lnT>
                      <a:noFill/>
                    </a:lnT>
                    <a:lnB>
                      <a:noFill/>
                    </a:lnB>
                  </a:tcPr>
                </a:tc>
                <a:extLst>
                  <a:ext uri="{0D108BD9-81ED-4DB2-BD59-A6C34878D82A}">
                    <a16:rowId xmlns:a16="http://schemas.microsoft.com/office/drawing/2014/main" val="3152244329"/>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4.</a:t>
                      </a:r>
                    </a:p>
                  </a:txBody>
                  <a:tcPr marL="5511" marR="5511" marT="5511" marB="0" anchor="ctr">
                    <a:lnL>
                      <a:noFill/>
                    </a:lnL>
                    <a:lnR>
                      <a:noFill/>
                    </a:lnR>
                    <a:lnT>
                      <a:noFill/>
                    </a:lnT>
                    <a:lnB>
                      <a:noFill/>
                    </a:lnB>
                  </a:tcPr>
                </a:tc>
                <a:tc>
                  <a:txBody>
                    <a:bodyPr/>
                    <a:lstStyle/>
                    <a:p>
                      <a:pPr algn="l"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Other costs (medical services)</a:t>
                      </a:r>
                    </a:p>
                  </a:txBody>
                  <a:tcPr marL="5511" marR="5511" marT="5511" marB="0" anchor="b">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20,89</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20,33</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97</a:t>
                      </a:r>
                    </a:p>
                  </a:txBody>
                  <a:tcPr marL="5511" marR="5511" marT="5511" marB="0" anchor="ctr">
                    <a:lnL>
                      <a:noFill/>
                    </a:lnL>
                    <a:lnR>
                      <a:noFill/>
                    </a:lnR>
                    <a:lnT>
                      <a:noFill/>
                    </a:lnT>
                    <a:lnB>
                      <a:noFill/>
                    </a:lnB>
                  </a:tcPr>
                </a:tc>
                <a:extLst>
                  <a:ext uri="{0D108BD9-81ED-4DB2-BD59-A6C34878D82A}">
                    <a16:rowId xmlns:a16="http://schemas.microsoft.com/office/drawing/2014/main" val="3871540695"/>
                  </a:ext>
                </a:extLst>
              </a:tr>
              <a:tr h="141285">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II</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Period expenses, total (taxes)</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2412,55</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3069,78</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127</a:t>
                      </a:r>
                    </a:p>
                  </a:txBody>
                  <a:tcPr marL="5511" marR="5511" marT="5511" marB="0" anchor="ctr">
                    <a:lnL>
                      <a:noFill/>
                    </a:lnL>
                    <a:lnR>
                      <a:noFill/>
                    </a:lnR>
                    <a:lnT>
                      <a:noFill/>
                    </a:lnT>
                    <a:lnB>
                      <a:noFill/>
                    </a:lnB>
                  </a:tcPr>
                </a:tc>
                <a:extLst>
                  <a:ext uri="{0D108BD9-81ED-4DB2-BD59-A6C34878D82A}">
                    <a16:rowId xmlns:a16="http://schemas.microsoft.com/office/drawing/2014/main" val="1216636925"/>
                  </a:ext>
                </a:extLst>
              </a:tr>
              <a:tr h="141285">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III</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Total costs</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33 858,14</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40 348,24</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119</a:t>
                      </a:r>
                    </a:p>
                  </a:txBody>
                  <a:tcPr marL="5511" marR="5511" marT="5511" marB="0" anchor="ctr">
                    <a:lnL>
                      <a:noFill/>
                    </a:lnL>
                    <a:lnR>
                      <a:noFill/>
                    </a:lnR>
                    <a:lnT>
                      <a:noFill/>
                    </a:lnT>
                    <a:lnB>
                      <a:noFill/>
                    </a:lnB>
                  </a:tcPr>
                </a:tc>
                <a:extLst>
                  <a:ext uri="{0D108BD9-81ED-4DB2-BD59-A6C34878D82A}">
                    <a16:rowId xmlns:a16="http://schemas.microsoft.com/office/drawing/2014/main" val="1114100892"/>
                  </a:ext>
                </a:extLst>
              </a:tr>
              <a:tr h="141285">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IV</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Profit</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2 598,51</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-6 922,08</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899568913"/>
                  </a:ext>
                </a:extLst>
              </a:tr>
              <a:tr h="41005">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V</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Total income</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36 456,65</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33 426,15</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92</a:t>
                      </a:r>
                    </a:p>
                  </a:txBody>
                  <a:tcPr marL="5511" marR="5511" marT="5511" marB="0" anchor="ctr">
                    <a:lnL>
                      <a:noFill/>
                    </a:lnL>
                    <a:lnR>
                      <a:noFill/>
                    </a:lnR>
                    <a:lnT>
                      <a:noFill/>
                    </a:lnT>
                    <a:lnB>
                      <a:noFill/>
                    </a:lnB>
                  </a:tcPr>
                </a:tc>
                <a:extLst>
                  <a:ext uri="{0D108BD9-81ED-4DB2-BD59-A6C34878D82A}">
                    <a16:rowId xmlns:a16="http://schemas.microsoft.com/office/drawing/2014/main" val="3332202446"/>
                  </a:ext>
                </a:extLst>
              </a:tr>
              <a:tr h="124745">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VI</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Unreasonably received income for non-fulfillment of TE and IP</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1 048,10</a:t>
                      </a:r>
                    </a:p>
                  </a:txBody>
                  <a:tcPr marL="5511" marR="5511" marT="5511"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3014369873"/>
                  </a:ext>
                </a:extLst>
              </a:tr>
              <a:tr h="180020">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VII</a:t>
                      </a:r>
                    </a:p>
                  </a:txBody>
                  <a:tcPr marL="5511" marR="5511" marT="5511" marB="0" anchor="ctr">
                    <a:lnL>
                      <a:noFill/>
                    </a:lnL>
                    <a:lnR>
                      <a:noFill/>
                    </a:lnR>
                    <a:lnT>
                      <a:noFill/>
                    </a:lnT>
                    <a:lnB>
                      <a:noFill/>
                    </a:lnB>
                  </a:tcPr>
                </a:tc>
                <a:tc>
                  <a:txBody>
                    <a:bodyPr/>
                    <a:lstStyle/>
                    <a:p>
                      <a:pPr algn="l"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Total income including unjustified income</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35 408,55</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33 426,15</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94</a:t>
                      </a:r>
                    </a:p>
                  </a:txBody>
                  <a:tcPr marL="5511" marR="5511" marT="5511" marB="0" anchor="ctr">
                    <a:lnL>
                      <a:noFill/>
                    </a:lnL>
                    <a:lnR>
                      <a:noFill/>
                    </a:lnR>
                    <a:lnT>
                      <a:noFill/>
                    </a:lnT>
                    <a:lnB>
                      <a:noFill/>
                    </a:lnB>
                  </a:tcPr>
                </a:tc>
                <a:extLst>
                  <a:ext uri="{0D108BD9-81ED-4DB2-BD59-A6C34878D82A}">
                    <a16:rowId xmlns:a16="http://schemas.microsoft.com/office/drawing/2014/main" val="3539623582"/>
                  </a:ext>
                </a:extLst>
              </a:tr>
              <a:tr h="141285">
                <a:tc>
                  <a:txBody>
                    <a:bodyPr/>
                    <a:lstStyle/>
                    <a:p>
                      <a:pPr algn="l"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01.01- 30.09</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21 630,45</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3639841457"/>
                  </a:ext>
                </a:extLst>
              </a:tr>
              <a:tr h="141285">
                <a:tc>
                  <a:txBody>
                    <a:bodyPr/>
                    <a:lstStyle/>
                    <a:p>
                      <a:pPr algn="l"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01.10 - 31.10</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5511" marR="5511" marT="5511"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4 425,63</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2438053726"/>
                  </a:ext>
                </a:extLst>
              </a:tr>
              <a:tr h="141285">
                <a:tc>
                  <a:txBody>
                    <a:bodyPr/>
                    <a:lstStyle/>
                    <a:p>
                      <a:pPr algn="l"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01.11 - 31.12</a:t>
                      </a:r>
                    </a:p>
                  </a:txBody>
                  <a:tcPr marL="5511" marR="5511" marT="5511" marB="0" anchor="b">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7 370,08</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4217443860"/>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The volume of services provided</a:t>
                      </a:r>
                    </a:p>
                  </a:txBody>
                  <a:tcPr marL="5511" marR="5511" marT="5511" marB="0" anchor="b">
                    <a:lnL>
                      <a:noFill/>
                    </a:lnL>
                    <a:lnR>
                      <a:noFill/>
                    </a:lnR>
                    <a:lnT>
                      <a:noFill/>
                    </a:lnT>
                    <a:lnB>
                      <a:noFill/>
                    </a:lnB>
                  </a:tcPr>
                </a:tc>
                <a:tc rowSpan="4">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wagon/hour</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549 647</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668 801</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122</a:t>
                      </a:r>
                    </a:p>
                  </a:txBody>
                  <a:tcPr marL="5511" marR="5511" marT="5511" marB="0" anchor="ctr">
                    <a:lnL>
                      <a:noFill/>
                    </a:lnL>
                    <a:lnR>
                      <a:noFill/>
                    </a:lnR>
                    <a:lnT>
                      <a:noFill/>
                    </a:lnT>
                    <a:lnB>
                      <a:noFill/>
                    </a:lnB>
                  </a:tcPr>
                </a:tc>
                <a:extLst>
                  <a:ext uri="{0D108BD9-81ED-4DB2-BD59-A6C34878D82A}">
                    <a16:rowId xmlns:a16="http://schemas.microsoft.com/office/drawing/2014/main" val="2283700907"/>
                  </a:ext>
                </a:extLst>
              </a:tr>
              <a:tr h="141285">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01.01- 30.09</a:t>
                      </a:r>
                    </a:p>
                  </a:txBody>
                  <a:tcPr marL="5511" marR="5511" marT="5511" marB="0" anchor="b">
                    <a:lnL>
                      <a:noFill/>
                    </a:lnL>
                    <a:lnR>
                      <a:noFill/>
                    </a:lnR>
                    <a:lnT>
                      <a:noFill/>
                    </a:lnT>
                    <a:lnB>
                      <a:noFill/>
                    </a:lnB>
                  </a:tcPr>
                </a:tc>
                <a:tc vMerge="1">
                  <a:txBody>
                    <a:bodyPr/>
                    <a:lstStyle/>
                    <a:p>
                      <a:endParaRPr lang="ru-RU"/>
                    </a:p>
                  </a:txBody>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453 754</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845289278"/>
                  </a:ext>
                </a:extLst>
              </a:tr>
              <a:tr h="141285">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01.10 - 31.10</a:t>
                      </a:r>
                    </a:p>
                  </a:txBody>
                  <a:tcPr marL="5511" marR="5511" marT="5511" marB="0" anchor="b">
                    <a:lnL>
                      <a:noFill/>
                    </a:lnL>
                    <a:lnR>
                      <a:noFill/>
                    </a:lnR>
                    <a:lnT>
                      <a:noFill/>
                    </a:lnT>
                    <a:lnB>
                      <a:noFill/>
                    </a:lnB>
                  </a:tcPr>
                </a:tc>
                <a:tc vMerge="1">
                  <a:txBody>
                    <a:bodyPr/>
                    <a:lstStyle/>
                    <a:p>
                      <a:endParaRPr lang="ru-RU"/>
                    </a:p>
                  </a:txBody>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68 700</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17799369"/>
                  </a:ext>
                </a:extLst>
              </a:tr>
              <a:tr h="141285">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01.11 - 31.12</a:t>
                      </a:r>
                    </a:p>
                  </a:txBody>
                  <a:tcPr marL="5511" marR="5511" marT="5511" marB="0" anchor="b">
                    <a:lnL>
                      <a:noFill/>
                    </a:lnL>
                    <a:lnR>
                      <a:noFill/>
                    </a:lnR>
                    <a:lnT>
                      <a:noFill/>
                    </a:lnT>
                    <a:lnB>
                      <a:noFill/>
                    </a:lnB>
                  </a:tcPr>
                </a:tc>
                <a:tc vMerge="1">
                  <a:txBody>
                    <a:bodyPr/>
                    <a:lstStyle/>
                    <a:p>
                      <a:endParaRPr lang="ru-RU"/>
                    </a:p>
                  </a:txBody>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146 348</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284352809"/>
                  </a:ext>
                </a:extLst>
              </a:tr>
              <a:tr h="141285">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7</a:t>
                      </a: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Tariff period 01.01 - 30.09</a:t>
                      </a:r>
                    </a:p>
                  </a:txBody>
                  <a:tcPr marL="5511" marR="5511" marT="5511" marB="0" anchor="b">
                    <a:lnL>
                      <a:noFill/>
                    </a:lnL>
                    <a:lnR>
                      <a:noFill/>
                    </a:lnR>
                    <a:lnT>
                      <a:noFill/>
                    </a:lnT>
                    <a:lnB>
                      <a:noFill/>
                    </a:lnB>
                  </a:tcPr>
                </a:tc>
                <a:tc rowSpan="3">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tenge</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47,67</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47,67</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3283711215"/>
                  </a:ext>
                </a:extLst>
              </a:tr>
              <a:tr h="141285">
                <a:tc>
                  <a:txBody>
                    <a:bodyPr/>
                    <a:lstStyle/>
                    <a:p>
                      <a:pPr algn="l"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Tariff period 01.10 - 30.10</a:t>
                      </a:r>
                    </a:p>
                  </a:txBody>
                  <a:tcPr marL="5511" marR="5511" marT="5511" marB="0" anchor="b">
                    <a:lnL>
                      <a:noFill/>
                    </a:lnL>
                    <a:lnR>
                      <a:noFill/>
                    </a:lnR>
                    <a:lnT>
                      <a:noFill/>
                    </a:lnT>
                    <a:lnB>
                      <a:noFill/>
                    </a:lnB>
                  </a:tcPr>
                </a:tc>
                <a:tc vMerge="1">
                  <a:txBody>
                    <a:bodyPr/>
                    <a:lstStyle/>
                    <a:p>
                      <a:endParaRPr lang="ru-RU"/>
                    </a:p>
                  </a:txBody>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64,42</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64,42</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2328545401"/>
                  </a:ext>
                </a:extLst>
              </a:tr>
              <a:tr h="141285">
                <a:tc>
                  <a:txBody>
                    <a:bodyPr/>
                    <a:lstStyle/>
                    <a:p>
                      <a:pPr algn="l"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Tariff period 01.11 - 31.12</a:t>
                      </a:r>
                    </a:p>
                  </a:txBody>
                  <a:tcPr marL="5511" marR="5511" marT="5511" marB="0" anchor="b">
                    <a:lnL>
                      <a:noFill/>
                    </a:lnL>
                    <a:lnR>
                      <a:noFill/>
                    </a:lnR>
                    <a:lnT>
                      <a:noFill/>
                    </a:lnT>
                    <a:lnB>
                      <a:noFill/>
                    </a:lnB>
                  </a:tcPr>
                </a:tc>
                <a:tc vMerge="1">
                  <a:txBody>
                    <a:bodyPr/>
                    <a:lstStyle/>
                    <a:p>
                      <a:endParaRPr lang="ru-RU"/>
                    </a:p>
                  </a:txBody>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50,36</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50,36</a:t>
                      </a: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822529325"/>
                  </a:ext>
                </a:extLst>
              </a:tr>
              <a:tr h="123433">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en-US" sz="1100" b="0" i="1" u="none" strike="noStrike">
                          <a:solidFill>
                            <a:srgbClr val="000000"/>
                          </a:solidFill>
                          <a:effectLst/>
                          <a:latin typeface="Times New Roman" panose="02020603050405020304" pitchFamily="18" charset="0"/>
                          <a:cs typeface="Times New Roman" panose="02020603050405020304" pitchFamily="18" charset="0"/>
                        </a:rPr>
                        <a:t>Reference:</a:t>
                      </a:r>
                    </a:p>
                  </a:txBody>
                  <a:tcPr marL="5511" marR="5511" marT="5511" marB="0" anchor="b">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2684058693"/>
                  </a:ext>
                </a:extLst>
              </a:tr>
              <a:tr h="162168">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Average number of production personnel</a:t>
                      </a:r>
                    </a:p>
                  </a:txBody>
                  <a:tcPr marL="5511" marR="5511" marT="5511" marB="0" anchor="b">
                    <a:lnL>
                      <a:noFill/>
                    </a:lnL>
                    <a:lnR>
                      <a:noFill/>
                    </a:lnR>
                    <a:lnT>
                      <a:noFill/>
                    </a:lnT>
                    <a:lnB>
                      <a:noFill/>
                    </a:lnB>
                  </a:tcPr>
                </a:tc>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person</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6,96</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7,22</a:t>
                      </a:r>
                    </a:p>
                  </a:txBody>
                  <a:tcPr marL="5511" marR="5511" marT="5511"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2004709371"/>
                  </a:ext>
                </a:extLst>
              </a:tr>
              <a:tr h="141285">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tc>
                  <a:txBody>
                    <a:bodyPr/>
                    <a:lstStyle/>
                    <a:p>
                      <a:pPr algn="l" fontAlgn="b"/>
                      <a:r>
                        <a:rPr lang="en-US" sz="1100" b="0" i="0" u="none" strike="noStrike">
                          <a:solidFill>
                            <a:srgbClr val="000000"/>
                          </a:solidFill>
                          <a:effectLst/>
                          <a:latin typeface="Times New Roman" panose="02020603050405020304" pitchFamily="18" charset="0"/>
                          <a:cs typeface="Times New Roman" panose="02020603050405020304" pitchFamily="18" charset="0"/>
                        </a:rPr>
                        <a:t>Average monthly salary</a:t>
                      </a:r>
                    </a:p>
                  </a:txBody>
                  <a:tcPr marL="5511" marR="5511" marT="5511" marB="0" anchor="b">
                    <a:lnL>
                      <a:noFill/>
                    </a:lnL>
                    <a:lnR>
                      <a:noFill/>
                    </a:lnR>
                    <a:lnT>
                      <a:noFill/>
                    </a:lnT>
                    <a:lnB>
                      <a:noFill/>
                    </a:lnB>
                  </a:tcPr>
                </a:tc>
                <a:tc>
                  <a:txBody>
                    <a:bodyPr/>
                    <a:lstStyle/>
                    <a:p>
                      <a:pPr algn="ctr" fontAlgn="ctr"/>
                      <a:r>
                        <a:rPr lang="en-US" sz="1100" b="0" i="0" u="none" strike="noStrike">
                          <a:solidFill>
                            <a:srgbClr val="000000"/>
                          </a:solidFill>
                          <a:effectLst/>
                          <a:latin typeface="Times New Roman" panose="02020603050405020304" pitchFamily="18" charset="0"/>
                          <a:cs typeface="Times New Roman" panose="02020603050405020304" pitchFamily="18" charset="0"/>
                        </a:rPr>
                        <a:t>tenge</a:t>
                      </a:r>
                    </a:p>
                  </a:txBody>
                  <a:tcPr marL="5511" marR="5511" marT="5511" marB="0" anchor="ctr">
                    <a:lnL>
                      <a:noFill/>
                    </a:lnL>
                    <a:lnR>
                      <a:noFill/>
                    </a:lnR>
                    <a:lnT>
                      <a:noFill/>
                    </a:lnT>
                    <a:lnB>
                      <a:noFill/>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169 883</a:t>
                      </a:r>
                    </a:p>
                  </a:txBody>
                  <a:tcPr marL="5511" marR="5511" marT="5511"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178 243</a:t>
                      </a:r>
                    </a:p>
                  </a:txBody>
                  <a:tcPr marL="5511" marR="5511" marT="5511" marB="0" anchor="ctr">
                    <a:lnL>
                      <a:noFill/>
                    </a:lnL>
                    <a:lnR>
                      <a:noFill/>
                    </a:lnR>
                    <a:lnT>
                      <a:noFill/>
                    </a:lnT>
                    <a:lnB>
                      <a:noFill/>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511" marR="5511" marT="5511" marB="0" anchor="ctr">
                    <a:lnL>
                      <a:noFill/>
                    </a:lnL>
                    <a:lnR>
                      <a:noFill/>
                    </a:lnR>
                    <a:lnT>
                      <a:noFill/>
                    </a:lnT>
                    <a:lnB>
                      <a:noFill/>
                    </a:lnB>
                  </a:tcPr>
                </a:tc>
                <a:extLst>
                  <a:ext uri="{0D108BD9-81ED-4DB2-BD59-A6C34878D82A}">
                    <a16:rowId xmlns:a16="http://schemas.microsoft.com/office/drawing/2014/main" val="1236435815"/>
                  </a:ext>
                </a:extLst>
              </a:tr>
            </a:tbl>
          </a:graphicData>
        </a:graphic>
      </p:graphicFrame>
    </p:spTree>
    <p:extLst>
      <p:ext uri="{BB962C8B-B14F-4D97-AF65-F5344CB8AC3E}">
        <p14:creationId xmlns:p14="http://schemas.microsoft.com/office/powerpoint/2010/main" val="191135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3" y="2"/>
            <a:ext cx="9093457" cy="908721"/>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IMPLEMENTATION OF THE INVESTMENT PROGRAM</a:t>
            </a:r>
          </a:p>
          <a:p>
            <a:pPr lvl="0" fontAlgn="auto">
              <a:spcAft>
                <a:spcPts val="0"/>
              </a:spcAft>
            </a:pP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FOR THE SERVICES OF ACCESS ROADS BY THE RESULTS OF 202</a:t>
            </a:r>
            <a:r>
              <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3</a:t>
            </a:r>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7</a:t>
            </a:r>
            <a:endParaRPr lang="ru-RU" sz="11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5985921"/>
              </p:ext>
            </p:extLst>
          </p:nvPr>
        </p:nvGraphicFramePr>
        <p:xfrm>
          <a:off x="585591" y="959989"/>
          <a:ext cx="8813932" cy="3408688"/>
        </p:xfrm>
        <a:graphic>
          <a:graphicData uri="http://schemas.openxmlformats.org/drawingml/2006/table">
            <a:tbl>
              <a:tblPr/>
              <a:tblGrid>
                <a:gridCol w="5814353">
                  <a:extLst>
                    <a:ext uri="{9D8B030D-6E8A-4147-A177-3AD203B41FA5}">
                      <a16:colId xmlns:a16="http://schemas.microsoft.com/office/drawing/2014/main" val="20000"/>
                    </a:ext>
                  </a:extLst>
                </a:gridCol>
                <a:gridCol w="1505347">
                  <a:extLst>
                    <a:ext uri="{9D8B030D-6E8A-4147-A177-3AD203B41FA5}">
                      <a16:colId xmlns:a16="http://schemas.microsoft.com/office/drawing/2014/main" val="20003"/>
                    </a:ext>
                  </a:extLst>
                </a:gridCol>
                <a:gridCol w="1494232">
                  <a:extLst>
                    <a:ext uri="{9D8B030D-6E8A-4147-A177-3AD203B41FA5}">
                      <a16:colId xmlns:a16="http://schemas.microsoft.com/office/drawing/2014/main" val="20004"/>
                    </a:ext>
                  </a:extLst>
                </a:gridCol>
              </a:tblGrid>
              <a:tr h="455229">
                <a:tc rowSpan="2">
                  <a:txBody>
                    <a:bodyPr/>
                    <a:lstStyle/>
                    <a:p>
                      <a:pPr marL="0" algn="ctr" defTabSz="1219170" rtl="0" eaLnBrk="1" fontAlgn="ctr" latinLnBrk="1" hangingPunct="1"/>
                      <a:r>
                        <a:rPr lang="en-US" sz="1400" b="1" u="none" strike="noStrike" kern="1200" dirty="0">
                          <a:solidFill>
                            <a:schemeClr val="bg1"/>
                          </a:solidFill>
                          <a:effectLst/>
                          <a:latin typeface="Times New Roman" pitchFamily="18" charset="0"/>
                          <a:ea typeface="+mn-ea"/>
                          <a:cs typeface="Times New Roman" pitchFamily="18" charset="0"/>
                        </a:rPr>
                        <a:t>Name of the project</a:t>
                      </a:r>
                    </a:p>
                  </a:txBody>
                  <a:tcPr marL="7620" marR="7620" marT="7620" marB="0" anchor="ctr">
                    <a:lnL w="6350" cap="flat" cmpd="sng" algn="ctr">
                      <a:noFill/>
                      <a:prstDash val="solid"/>
                      <a:round/>
                      <a:headEnd type="none" w="med" len="med"/>
                      <a:tailEnd type="none" w="med" len="med"/>
                    </a:lnL>
                    <a:lnR w="12700" cap="flat" cmpd="sng" algn="ctr">
                      <a:solidFill>
                        <a:srgbClr val="F8FBFE"/>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60AC"/>
                    </a:solidFill>
                  </a:tcPr>
                </a:tc>
                <a:tc gridSpan="2">
                  <a:txBody>
                    <a:bodyPr/>
                    <a:lstStyle/>
                    <a:p>
                      <a:pPr marL="0" algn="ctr" defTabSz="1219170" rtl="0" eaLnBrk="1" fontAlgn="ctr" latinLnBrk="1" hangingPunct="1"/>
                      <a:r>
                        <a:rPr lang="en-US" sz="1400" b="1" u="none" strike="noStrike" kern="1200" dirty="0">
                          <a:solidFill>
                            <a:schemeClr val="bg1"/>
                          </a:solidFill>
                          <a:effectLst/>
                          <a:latin typeface="Times New Roman" pitchFamily="18" charset="0"/>
                          <a:ea typeface="+mn-ea"/>
                          <a:cs typeface="Times New Roman" pitchFamily="18" charset="0"/>
                        </a:rPr>
                        <a:t>fact</a:t>
                      </a:r>
                    </a:p>
                  </a:txBody>
                  <a:tcPr marL="7620" marR="7620" marT="7620" marB="0" anchor="ctr">
                    <a:lnL w="12700" cap="flat" cmpd="sng" algn="ctr">
                      <a:solidFill>
                        <a:srgbClr val="F8FBFE"/>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8FBFE"/>
                      </a:solidFill>
                      <a:prstDash val="solid"/>
                      <a:round/>
                      <a:headEnd type="none" w="med" len="med"/>
                      <a:tailEnd type="none" w="med" len="med"/>
                    </a:lnB>
                    <a:lnTlToBr w="12700" cmpd="sng">
                      <a:noFill/>
                      <a:prstDash val="solid"/>
                    </a:lnTlToBr>
                    <a:lnBlToTr w="12700" cmpd="sng">
                      <a:noFill/>
                      <a:prstDash val="solid"/>
                    </a:lnBlToTr>
                    <a:solidFill>
                      <a:srgbClr val="0460AC"/>
                    </a:solidFill>
                  </a:tcPr>
                </a:tc>
                <a:tc hMerge="1">
                  <a:txBody>
                    <a:bodyPr/>
                    <a:lstStyle/>
                    <a:p>
                      <a:endParaRPr lang="ru-RU"/>
                    </a:p>
                  </a:txBody>
                  <a:tcPr/>
                </a:tc>
                <a:extLst>
                  <a:ext uri="{0D108BD9-81ED-4DB2-BD59-A6C34878D82A}">
                    <a16:rowId xmlns:a16="http://schemas.microsoft.com/office/drawing/2014/main" val="10000"/>
                  </a:ext>
                </a:extLst>
              </a:tr>
              <a:tr h="753642">
                <a:tc vMerge="1">
                  <a:txBody>
                    <a:bodyPr/>
                    <a:lstStyle/>
                    <a:p>
                      <a:endParaRPr lang="ru-RU"/>
                    </a:p>
                  </a:txBody>
                  <a:tcPr/>
                </a:tc>
                <a:tc>
                  <a:txBody>
                    <a:bodyPr/>
                    <a:lstStyle/>
                    <a:p>
                      <a:pPr marL="0" algn="ctr" defTabSz="1219170" rtl="0" eaLnBrk="1" fontAlgn="ctr" latinLnBrk="1" hangingPunct="1"/>
                      <a:r>
                        <a:rPr lang="en-US" sz="1400" b="1" u="none" strike="noStrike" kern="1200" dirty="0">
                          <a:solidFill>
                            <a:schemeClr val="bg1"/>
                          </a:solidFill>
                          <a:effectLst/>
                          <a:latin typeface="Times New Roman" pitchFamily="18" charset="0"/>
                          <a:ea typeface="+mn-ea"/>
                          <a:cs typeface="Times New Roman" pitchFamily="18" charset="0"/>
                        </a:rPr>
                        <a:t>volume, km</a:t>
                      </a:r>
                    </a:p>
                  </a:txBody>
                  <a:tcPr marL="7620" marR="7620" marT="7620" marB="0" anchor="ctr">
                    <a:lnL w="12700" cap="flat" cmpd="sng" algn="ctr">
                      <a:solidFill>
                        <a:srgbClr val="F8FBFE"/>
                      </a:solidFill>
                      <a:prstDash val="solid"/>
                      <a:round/>
                      <a:headEnd type="none" w="med" len="med"/>
                      <a:tailEnd type="none" w="med" len="med"/>
                    </a:lnL>
                    <a:lnR w="12700" cap="flat" cmpd="sng" algn="ctr">
                      <a:solidFill>
                        <a:srgbClr val="F8FBFE"/>
                      </a:solidFill>
                      <a:prstDash val="solid"/>
                      <a:round/>
                      <a:headEnd type="none" w="med" len="med"/>
                      <a:tailEnd type="none" w="med" len="med"/>
                    </a:lnR>
                    <a:lnT w="12700" cap="flat" cmpd="sng" algn="ctr">
                      <a:solidFill>
                        <a:srgbClr val="F8FBF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60AC"/>
                    </a:solidFill>
                  </a:tcPr>
                </a:tc>
                <a:tc>
                  <a:txBody>
                    <a:bodyPr/>
                    <a:lstStyle/>
                    <a:p>
                      <a:pPr marL="0" algn="ctr" defTabSz="1219170" rtl="0" eaLnBrk="1" fontAlgn="ctr" latinLnBrk="1" hangingPunct="1"/>
                      <a:r>
                        <a:rPr lang="en-US" sz="1400" b="1" u="none" strike="noStrike" kern="1200" dirty="0">
                          <a:solidFill>
                            <a:schemeClr val="bg1"/>
                          </a:solidFill>
                          <a:effectLst/>
                          <a:latin typeface="Times New Roman" pitchFamily="18" charset="0"/>
                          <a:ea typeface="+mn-ea"/>
                          <a:cs typeface="Times New Roman" pitchFamily="18" charset="0"/>
                        </a:rPr>
                        <a:t>amount,                                      thousand </a:t>
                      </a:r>
                      <a:r>
                        <a:rPr lang="en-US" sz="1400" b="1" u="none" strike="noStrike" kern="1200" dirty="0" err="1">
                          <a:solidFill>
                            <a:schemeClr val="bg1"/>
                          </a:solidFill>
                          <a:effectLst/>
                          <a:latin typeface="Times New Roman" pitchFamily="18" charset="0"/>
                          <a:ea typeface="+mn-ea"/>
                          <a:cs typeface="Times New Roman" pitchFamily="18" charset="0"/>
                        </a:rPr>
                        <a:t>tenge</a:t>
                      </a:r>
                      <a:endParaRPr lang="en-US" sz="1400" b="1" u="none" strike="noStrike" kern="1200" dirty="0">
                        <a:solidFill>
                          <a:schemeClr val="bg1"/>
                        </a:solidFill>
                        <a:effectLst/>
                        <a:latin typeface="Times New Roman" pitchFamily="18" charset="0"/>
                        <a:ea typeface="+mn-ea"/>
                        <a:cs typeface="Times New Roman" pitchFamily="18" charset="0"/>
                      </a:endParaRPr>
                    </a:p>
                  </a:txBody>
                  <a:tcPr marL="7620" marR="7620" marT="7620" marB="0" anchor="ctr">
                    <a:lnL w="12700" cap="flat" cmpd="sng" algn="ctr">
                      <a:solidFill>
                        <a:srgbClr val="F8FBF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8FBF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60AC"/>
                    </a:solidFill>
                  </a:tcPr>
                </a:tc>
                <a:extLst>
                  <a:ext uri="{0D108BD9-81ED-4DB2-BD59-A6C34878D82A}">
                    <a16:rowId xmlns:a16="http://schemas.microsoft.com/office/drawing/2014/main" val="10001"/>
                  </a:ext>
                </a:extLst>
              </a:tr>
              <a:tr h="1327292">
                <a:tc>
                  <a:txBody>
                    <a:bodyPr/>
                    <a:lstStyle/>
                    <a:p>
                      <a:pPr algn="l" fontAlgn="ctr"/>
                      <a:r>
                        <a:rPr lang="en-US" sz="1400" b="1" i="0" u="none" strike="noStrike" dirty="0">
                          <a:solidFill>
                            <a:srgbClr val="000000"/>
                          </a:solidFill>
                          <a:effectLst/>
                          <a:latin typeface="Times New Roman"/>
                        </a:rPr>
                        <a:t>Total for the services of the provision of access roads of JSC "NC" </a:t>
                      </a:r>
                      <a:r>
                        <a:rPr lang="en-US" sz="1400" b="1" i="0" u="none" strike="noStrike" dirty="0" err="1">
                          <a:solidFill>
                            <a:srgbClr val="000000"/>
                          </a:solidFill>
                          <a:effectLst/>
                          <a:latin typeface="Times New Roman"/>
                        </a:rPr>
                        <a:t>KTZh</a:t>
                      </a:r>
                      <a:r>
                        <a:rPr lang="en-US" sz="1400" b="1" i="0" u="none" strike="noStrike" dirty="0">
                          <a:solidFill>
                            <a:srgbClr val="000000"/>
                          </a:solidFill>
                          <a:effectLst/>
                          <a:latin typeface="Times New Roman"/>
                        </a:rPr>
                        <a:t> ", including:</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 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17 964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72525">
                <a:tc>
                  <a:txBody>
                    <a:bodyPr/>
                    <a:lstStyle/>
                    <a:p>
                      <a:pPr algn="l" fontAlgn="ctr"/>
                      <a:r>
                        <a:rPr lang="en-US" sz="1400" b="0" i="0" u="none" strike="noStrike" dirty="0">
                          <a:solidFill>
                            <a:srgbClr val="000000"/>
                          </a:solidFill>
                          <a:effectLst/>
                          <a:latin typeface="Times New Roman"/>
                        </a:rPr>
                        <a:t>Purchase of small-scale mechanization equipment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17 964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12" name="Рисунок 11">
            <a:extLst>
              <a:ext uri="{FF2B5EF4-FFF2-40B4-BE49-F238E27FC236}">
                <a16:creationId xmlns:a16="http://schemas.microsoft.com/office/drawing/2014/main" id="{4F404925-40A2-4DFC-B658-6E39C95FD2E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23459" y="-181149"/>
            <a:ext cx="1152128" cy="1080120"/>
          </a:xfrm>
          <a:prstGeom prst="rect">
            <a:avLst/>
          </a:prstGeom>
        </p:spPr>
      </p:pic>
    </p:spTree>
    <p:extLst>
      <p:ext uri="{BB962C8B-B14F-4D97-AF65-F5344CB8AC3E}">
        <p14:creationId xmlns:p14="http://schemas.microsoft.com/office/powerpoint/2010/main" val="94072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p:nvPr/>
        </p:nvSpPr>
        <p:spPr>
          <a:xfrm flipH="1">
            <a:off x="-1" y="5671559"/>
            <a:ext cx="9921850" cy="1186437"/>
          </a:xfrm>
          <a:custGeom>
            <a:avLst/>
            <a:gdLst>
              <a:gd name="connsiteX0" fmla="*/ 0 w 9144000"/>
              <a:gd name="connsiteY0" fmla="*/ 0 h 1419622"/>
              <a:gd name="connsiteX1" fmla="*/ 9144000 w 9144000"/>
              <a:gd name="connsiteY1" fmla="*/ 0 h 1419622"/>
              <a:gd name="connsiteX2" fmla="*/ 9144000 w 9144000"/>
              <a:gd name="connsiteY2" fmla="*/ 1419622 h 1419622"/>
              <a:gd name="connsiteX3" fmla="*/ 0 w 9144000"/>
              <a:gd name="connsiteY3" fmla="*/ 1419622 h 1419622"/>
              <a:gd name="connsiteX4" fmla="*/ 0 w 9144000"/>
              <a:gd name="connsiteY4" fmla="*/ 0 h 1419622"/>
              <a:gd name="connsiteX0" fmla="*/ 0 w 9144000"/>
              <a:gd name="connsiteY0" fmla="*/ 731961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0 w 9144000"/>
              <a:gd name="connsiteY5" fmla="*/ 731961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480 h 2151820"/>
              <a:gd name="connsiteX1" fmla="*/ 6920179 w 9144000"/>
              <a:gd name="connsiteY1" fmla="*/ 237 h 2151820"/>
              <a:gd name="connsiteX2" fmla="*/ 9144000 w 9144000"/>
              <a:gd name="connsiteY2" fmla="*/ 732198 h 2151820"/>
              <a:gd name="connsiteX3" fmla="*/ 9144000 w 9144000"/>
              <a:gd name="connsiteY3" fmla="*/ 2151820 h 2151820"/>
              <a:gd name="connsiteX4" fmla="*/ 0 w 9144000"/>
              <a:gd name="connsiteY4" fmla="*/ 2151820 h 2151820"/>
              <a:gd name="connsiteX5" fmla="*/ 21945 w 9144000"/>
              <a:gd name="connsiteY5" fmla="*/ 1156480 h 2151820"/>
              <a:gd name="connsiteX0" fmla="*/ 21945 w 9144000"/>
              <a:gd name="connsiteY0" fmla="*/ 1156258 h 2151598"/>
              <a:gd name="connsiteX1" fmla="*/ 6920179 w 9144000"/>
              <a:gd name="connsiteY1" fmla="*/ 15 h 2151598"/>
              <a:gd name="connsiteX2" fmla="*/ 9144000 w 9144000"/>
              <a:gd name="connsiteY2" fmla="*/ 731976 h 2151598"/>
              <a:gd name="connsiteX3" fmla="*/ 9144000 w 9144000"/>
              <a:gd name="connsiteY3" fmla="*/ 2151598 h 2151598"/>
              <a:gd name="connsiteX4" fmla="*/ 0 w 9144000"/>
              <a:gd name="connsiteY4" fmla="*/ 2151598 h 2151598"/>
              <a:gd name="connsiteX5" fmla="*/ 21945 w 9144000"/>
              <a:gd name="connsiteY5" fmla="*/ 1156258 h 2151598"/>
              <a:gd name="connsiteX0" fmla="*/ 21945 w 9144000"/>
              <a:gd name="connsiteY0" fmla="*/ 1156291 h 2151631"/>
              <a:gd name="connsiteX1" fmla="*/ 6920179 w 9144000"/>
              <a:gd name="connsiteY1" fmla="*/ 48 h 2151631"/>
              <a:gd name="connsiteX2" fmla="*/ 9144000 w 9144000"/>
              <a:gd name="connsiteY2" fmla="*/ 732009 h 2151631"/>
              <a:gd name="connsiteX3" fmla="*/ 9144000 w 9144000"/>
              <a:gd name="connsiteY3" fmla="*/ 2151631 h 2151631"/>
              <a:gd name="connsiteX4" fmla="*/ 0 w 9144000"/>
              <a:gd name="connsiteY4" fmla="*/ 2151631 h 2151631"/>
              <a:gd name="connsiteX5" fmla="*/ 21945 w 9144000"/>
              <a:gd name="connsiteY5" fmla="*/ 115629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03 h 2151583"/>
              <a:gd name="connsiteX1" fmla="*/ 6934810 w 9158631"/>
              <a:gd name="connsiteY1" fmla="*/ 0 h 2151583"/>
              <a:gd name="connsiteX2" fmla="*/ 9158631 w 9158631"/>
              <a:gd name="connsiteY2" fmla="*/ 73196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73196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8631" h="2151583">
                <a:moveTo>
                  <a:pt x="0" y="1185503"/>
                </a:moveTo>
                <a:lnTo>
                  <a:pt x="6934810" y="0"/>
                </a:lnTo>
                <a:cubicBezTo>
                  <a:pt x="7690714" y="309823"/>
                  <a:pt x="8358836" y="634278"/>
                  <a:pt x="9158631" y="914841"/>
                </a:cubicBezTo>
                <a:lnTo>
                  <a:pt x="9158631" y="2151583"/>
                </a:lnTo>
                <a:lnTo>
                  <a:pt x="14631" y="2151583"/>
                </a:lnTo>
                <a:lnTo>
                  <a:pt x="0" y="118550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latinLnBrk="1">
              <a:spcBef>
                <a:spcPts val="0"/>
              </a:spcBef>
              <a:spcAft>
                <a:spcPts val="0"/>
              </a:spcAft>
            </a:pPr>
            <a:endParaRPr lang="ko-KR" altLang="en-US" sz="2400">
              <a:solidFill>
                <a:prstClr val="white"/>
              </a:solidFill>
              <a:latin typeface="Arial"/>
            </a:endParaRPr>
          </a:p>
        </p:txBody>
      </p:sp>
      <p:sp>
        <p:nvSpPr>
          <p:cNvPr id="9" name="TextBox 8"/>
          <p:cNvSpPr txBox="1"/>
          <p:nvPr/>
        </p:nvSpPr>
        <p:spPr>
          <a:xfrm>
            <a:off x="-11928" y="593685"/>
            <a:ext cx="4960924" cy="584775"/>
          </a:xfrm>
          <a:prstGeom prst="rect">
            <a:avLst/>
          </a:prstGeom>
          <a:noFill/>
        </p:spPr>
        <p:txBody>
          <a:bodyPr wrap="square" rtlCol="0">
            <a:spAutoFit/>
          </a:bodyPr>
          <a:lstStyle/>
          <a:p>
            <a:pPr algn="ctr" defTabSz="1219170" fontAlgn="auto" latinLnBrk="1">
              <a:spcBef>
                <a:spcPts val="0"/>
              </a:spcBef>
              <a:spcAft>
                <a:spcPts val="0"/>
              </a:spcAft>
            </a:pPr>
            <a:endParaRPr lang="ru-RU" altLang="ko-KR" sz="3200" b="1" dirty="0">
              <a:solidFill>
                <a:schemeClr val="accent3">
                  <a:lumMod val="60000"/>
                  <a:lumOff val="40000"/>
                </a:schemeClr>
              </a:solidFill>
              <a:latin typeface="Times New Roman" pitchFamily="18" charset="0"/>
              <a:cs typeface="Times New Roman" pitchFamily="18" charset="0"/>
            </a:endParaRPr>
          </a:p>
        </p:txBody>
      </p:sp>
      <p:sp>
        <p:nvSpPr>
          <p:cNvPr id="2" name="Прямоугольник 1"/>
          <p:cNvSpPr/>
          <p:nvPr/>
        </p:nvSpPr>
        <p:spPr>
          <a:xfrm>
            <a:off x="2468534" y="3113965"/>
            <a:ext cx="5615800" cy="954107"/>
          </a:xfrm>
          <a:prstGeom prst="rect">
            <a:avLst/>
          </a:prstGeom>
        </p:spPr>
        <p:txBody>
          <a:bodyPr wrap="square">
            <a:spAutoFit/>
          </a:bodyPr>
          <a:lstStyle/>
          <a:p>
            <a:pPr lvl="0" algn="ctr" defTabSz="1219170" fontAlgn="auto" latinLnBrk="1">
              <a:spcBef>
                <a:spcPts val="0"/>
              </a:spcBef>
              <a:spcAft>
                <a:spcPts val="0"/>
              </a:spcAft>
            </a:pPr>
            <a:r>
              <a:rPr lang="en-US" altLang="ko-KR" sz="2800" b="1" dirty="0">
                <a:solidFill>
                  <a:srgbClr val="0460AC"/>
                </a:solidFill>
                <a:latin typeface="Times New Roman" pitchFamily="18" charset="0"/>
                <a:ea typeface="Arial Unicode MS"/>
                <a:cs typeface="Times New Roman" pitchFamily="18" charset="0"/>
              </a:rPr>
              <a:t>ELECTRIC POWER TRANSMISSION SERVICES</a:t>
            </a:r>
            <a:endParaRPr lang="ru-RU" altLang="ko-KR" sz="2800" b="1" dirty="0">
              <a:solidFill>
                <a:srgbClr val="0460AC"/>
              </a:solidFill>
              <a:latin typeface="Times New Roman" pitchFamily="18" charset="0"/>
              <a:ea typeface="Arial Unicode MS"/>
              <a:cs typeface="Times New Roman" pitchFamily="18" charset="0"/>
            </a:endParaRPr>
          </a:p>
        </p:txBody>
      </p:sp>
      <p:pic>
        <p:nvPicPr>
          <p:cNvPr id="5" name="Рисунок 4">
            <a:extLst>
              <a:ext uri="{FF2B5EF4-FFF2-40B4-BE49-F238E27FC236}">
                <a16:creationId xmlns:a16="http://schemas.microsoft.com/office/drawing/2014/main" id="{D8252A2A-7B98-41C0-A581-02E7603F3AB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23430" y="-126395"/>
            <a:ext cx="1152128" cy="1080120"/>
          </a:xfrm>
          <a:prstGeom prst="rect">
            <a:avLst/>
          </a:prstGeom>
        </p:spPr>
      </p:pic>
    </p:spTree>
    <p:extLst>
      <p:ext uri="{BB962C8B-B14F-4D97-AF65-F5344CB8AC3E}">
        <p14:creationId xmlns:p14="http://schemas.microsoft.com/office/powerpoint/2010/main" val="38248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1608067" y="5458651"/>
            <a:ext cx="1937828" cy="307777"/>
          </a:xfrm>
          <a:prstGeom prst="rect">
            <a:avLst/>
          </a:prstGeom>
          <a:noFill/>
        </p:spPr>
        <p:txBody>
          <a:bodyPr wrap="square" rtlCol="0" anchor="ctr">
            <a:spAutoFit/>
          </a:bodyPr>
          <a:lstStyle/>
          <a:p>
            <a:pPr algn="ctr"/>
            <a:r>
              <a:rPr lang="ru-RU" altLang="ko-KR" b="1" dirty="0">
                <a:solidFill>
                  <a:schemeClr val="bg1"/>
                </a:solidFill>
                <a:latin typeface="Times New Roman" pitchFamily="18" charset="0"/>
                <a:cs typeface="Times New Roman" pitchFamily="18" charset="0"/>
              </a:rPr>
              <a:t>2449 </a:t>
            </a:r>
            <a:r>
              <a:rPr lang="en-US" altLang="ko-KR" b="1" dirty="0">
                <a:solidFill>
                  <a:schemeClr val="bg1"/>
                </a:solidFill>
                <a:latin typeface="Times New Roman" pitchFamily="18" charset="0"/>
                <a:cs typeface="Times New Roman" pitchFamily="18" charset="0"/>
              </a:rPr>
              <a:t>switchgears</a:t>
            </a:r>
            <a:endParaRPr lang="ko-KR" altLang="en-US" b="1" dirty="0">
              <a:solidFill>
                <a:schemeClr val="bg1"/>
              </a:solidFill>
              <a:latin typeface="Times New Roman" pitchFamily="18" charset="0"/>
              <a:cs typeface="Times New Roman" pitchFamily="18" charset="0"/>
            </a:endParaRPr>
          </a:p>
        </p:txBody>
      </p:sp>
      <p:sp>
        <p:nvSpPr>
          <p:cNvPr id="14" name="TextBox 13"/>
          <p:cNvSpPr txBox="1"/>
          <p:nvPr/>
        </p:nvSpPr>
        <p:spPr>
          <a:xfrm>
            <a:off x="6966404" y="5080352"/>
            <a:ext cx="1372893" cy="553998"/>
          </a:xfrm>
          <a:prstGeom prst="rect">
            <a:avLst/>
          </a:prstGeom>
          <a:noFill/>
        </p:spPr>
        <p:txBody>
          <a:bodyPr wrap="square" rtlCol="0" anchor="ctr">
            <a:spAutoFit/>
          </a:bodyPr>
          <a:lstStyle/>
          <a:p>
            <a:pPr algn="ctr"/>
            <a:r>
              <a:rPr lang="ru-RU" altLang="ko-KR" b="1" dirty="0">
                <a:solidFill>
                  <a:schemeClr val="bg1"/>
                </a:solidFill>
                <a:latin typeface="Times New Roman" pitchFamily="18" charset="0"/>
                <a:cs typeface="Times New Roman" pitchFamily="18" charset="0"/>
              </a:rPr>
              <a:t>4582</a:t>
            </a:r>
          </a:p>
          <a:p>
            <a:pPr algn="ctr"/>
            <a:r>
              <a:rPr lang="en-US" altLang="ko-KR" b="1" dirty="0">
                <a:solidFill>
                  <a:schemeClr val="bg1"/>
                </a:solidFill>
                <a:latin typeface="Times New Roman" pitchFamily="18" charset="0"/>
                <a:cs typeface="Times New Roman" pitchFamily="18" charset="0"/>
              </a:rPr>
              <a:t>TS and CTS</a:t>
            </a:r>
            <a:r>
              <a:rPr lang="ru-RU" altLang="ko-KR" sz="1600" b="1" dirty="0">
                <a:solidFill>
                  <a:schemeClr val="bg1"/>
                </a:solidFill>
                <a:cs typeface="Arial" pitchFamily="34" charset="0"/>
              </a:rPr>
              <a:t> </a:t>
            </a:r>
            <a:endParaRPr lang="ko-KR" altLang="en-US" sz="1600" b="1" dirty="0">
              <a:solidFill>
                <a:schemeClr val="bg1"/>
              </a:solidFill>
              <a:cs typeface="Arial" pitchFamily="34" charset="0"/>
            </a:endParaRPr>
          </a:p>
        </p:txBody>
      </p:sp>
      <p:sp>
        <p:nvSpPr>
          <p:cNvPr id="24" name="Text Placeholder 1"/>
          <p:cNvSpPr>
            <a:spLocks noGrp="1"/>
          </p:cNvSpPr>
          <p:nvPr>
            <p:ph type="body" sz="quarter" idx="4294967295"/>
          </p:nvPr>
        </p:nvSpPr>
        <p:spPr>
          <a:xfrm>
            <a:off x="0" y="-69706"/>
            <a:ext cx="9906000" cy="908720"/>
          </a:xfrm>
          <a:prstGeom prst="rect">
            <a:avLst/>
          </a:prstGeom>
        </p:spPr>
        <p:txBody>
          <a:bodyPr/>
          <a:lstStyle/>
          <a:p>
            <a:pPr marL="0" indent="0" algn="ctr">
              <a:buNone/>
            </a:pPr>
            <a:endParaRPr lang="ru-RU" altLang="ko-KR"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en-US" altLang="ko-KR"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ELECTRIC POWER TRANSMISSION SERVICES</a:t>
            </a:r>
            <a:endParaRPr lang="ko-KR" altLang="en-US"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Прямоугольник 24"/>
          <p:cNvSpPr/>
          <p:nvPr/>
        </p:nvSpPr>
        <p:spPr>
          <a:xfrm>
            <a:off x="546037" y="1161274"/>
            <a:ext cx="8932441" cy="786754"/>
          </a:xfrm>
          <a:prstGeom prst="rect">
            <a:avLst/>
          </a:prstGeom>
        </p:spPr>
        <p:txBody>
          <a:bodyPr wrap="square">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Company includes 12 branches of the backbone network that provide services for the transmission of electrical energy.</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6" name="TextBox 25"/>
          <p:cNvSpPr txBox="1"/>
          <p:nvPr/>
        </p:nvSpPr>
        <p:spPr>
          <a:xfrm>
            <a:off x="579286" y="2067976"/>
            <a:ext cx="8817882" cy="786754"/>
          </a:xfrm>
          <a:prstGeom prst="rect">
            <a:avLst/>
          </a:prstGeom>
          <a:noFill/>
        </p:spPr>
        <p:txBody>
          <a:bodyPr wrap="square" rtlCol="0">
            <a:spAutoFit/>
          </a:bodyPr>
          <a:lstStyle/>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company has power grid facilities:</a:t>
            </a:r>
          </a:p>
          <a:p>
            <a:pPr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power lines  - 12 314.8 km,  installed capacity of TS, CTS - 1 164.6 (thousand kW).</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7" name="Прямоугольник 26"/>
          <p:cNvSpPr/>
          <p:nvPr/>
        </p:nvSpPr>
        <p:spPr>
          <a:xfrm>
            <a:off x="585590" y="4396722"/>
            <a:ext cx="8718118" cy="417422"/>
          </a:xfrm>
          <a:prstGeom prst="rect">
            <a:avLst/>
          </a:prstGeom>
        </p:spPr>
        <p:txBody>
          <a:bodyPr wrap="square">
            <a:spAutoFit/>
          </a:bodyPr>
          <a:lstStyle/>
          <a:p>
            <a:pPr>
              <a:lnSpc>
                <a:spcPct val="150000"/>
              </a:lnSpc>
            </a:pPr>
            <a:r>
              <a:rPr lang="en-US" sz="1600" b="1" dirty="0">
                <a:solidFill>
                  <a:schemeClr val="tx1">
                    <a:lumMod val="75000"/>
                    <a:lumOff val="25000"/>
                  </a:schemeClr>
                </a:solidFill>
                <a:latin typeface="Times New Roman" pitchFamily="18" charset="0"/>
                <a:cs typeface="Times New Roman" pitchFamily="18" charset="0"/>
              </a:rPr>
              <a:t>In 202</a:t>
            </a:r>
            <a:r>
              <a:rPr lang="ru-RU" sz="1600" b="1" dirty="0">
                <a:solidFill>
                  <a:schemeClr val="tx1">
                    <a:lumMod val="75000"/>
                    <a:lumOff val="25000"/>
                  </a:schemeClr>
                </a:solidFill>
                <a:latin typeface="Times New Roman" pitchFamily="18" charset="0"/>
                <a:cs typeface="Times New Roman" pitchFamily="18" charset="0"/>
              </a:rPr>
              <a:t>3</a:t>
            </a:r>
            <a:r>
              <a:rPr lang="en-US" sz="1600" b="1" dirty="0">
                <a:solidFill>
                  <a:schemeClr val="tx1">
                    <a:lumMod val="75000"/>
                    <a:lumOff val="25000"/>
                  </a:schemeClr>
                </a:solidFill>
                <a:latin typeface="Times New Roman" pitchFamily="18" charset="0"/>
                <a:cs typeface="Times New Roman" pitchFamily="18" charset="0"/>
              </a:rPr>
              <a:t>, </a:t>
            </a:r>
            <a:r>
              <a:rPr lang="ru-RU" sz="1600" b="1" dirty="0">
                <a:solidFill>
                  <a:schemeClr val="tx1">
                    <a:lumMod val="75000"/>
                    <a:lumOff val="25000"/>
                  </a:schemeClr>
                </a:solidFill>
                <a:latin typeface="Times New Roman" pitchFamily="18" charset="0"/>
                <a:cs typeface="Times New Roman" pitchFamily="18" charset="0"/>
              </a:rPr>
              <a:t>695</a:t>
            </a:r>
            <a:r>
              <a:rPr lang="en-US" sz="1600" b="1" dirty="0">
                <a:solidFill>
                  <a:schemeClr val="tx1">
                    <a:lumMod val="75000"/>
                    <a:lumOff val="25000"/>
                  </a:schemeClr>
                </a:solidFill>
                <a:latin typeface="Times New Roman" pitchFamily="18" charset="0"/>
                <a:cs typeface="Times New Roman" pitchFamily="18" charset="0"/>
              </a:rPr>
              <a:t> consumers used electricity transmission services.</a:t>
            </a:r>
            <a:endParaRPr lang="ru-RU" sz="1600" b="1" dirty="0">
              <a:solidFill>
                <a:schemeClr val="tx1">
                  <a:lumMod val="75000"/>
                  <a:lumOff val="25000"/>
                </a:schemeClr>
              </a:solidFill>
              <a:latin typeface="Times New Roman" pitchFamily="18" charset="0"/>
              <a:cs typeface="Times New Roman" pitchFamily="18" charset="0"/>
            </a:endParaRPr>
          </a:p>
        </p:txBody>
      </p:sp>
      <p:sp>
        <p:nvSpPr>
          <p:cNvPr id="29" name="Прямоугольник 28"/>
          <p:cNvSpPr/>
          <p:nvPr/>
        </p:nvSpPr>
        <p:spPr>
          <a:xfrm>
            <a:off x="597370" y="2973040"/>
            <a:ext cx="8730970" cy="1484830"/>
          </a:xfrm>
          <a:prstGeom prst="rect">
            <a:avLst/>
          </a:prstGeom>
        </p:spPr>
        <p:txBody>
          <a:bodyPr wrap="square">
            <a:spAutoFit/>
          </a:bodyPr>
          <a:lstStyle/>
          <a:p>
            <a:pPr>
              <a:lnSpc>
                <a:spcPct val="150000"/>
              </a:lnSpc>
            </a:pPr>
            <a:r>
              <a:rPr lang="en-US" sz="1600" b="1" dirty="0">
                <a:solidFill>
                  <a:schemeClr val="tx1">
                    <a:lumMod val="75000"/>
                    <a:lumOff val="25000"/>
                  </a:schemeClr>
                </a:solidFill>
                <a:latin typeface="Times New Roman" pitchFamily="18" charset="0"/>
                <a:cs typeface="Times New Roman" pitchFamily="18" charset="0"/>
              </a:rPr>
              <a:t>In total, switchgears, transformer substations (TS) and complete transformer substations (CTS) - 7,031 units. There are 2,449 switchgears and 4,582 transformer substations (TS) and complete transformer substations (CTS).</a:t>
            </a:r>
          </a:p>
          <a:p>
            <a:pPr>
              <a:lnSpc>
                <a:spcPct val="150000"/>
              </a:lnSpc>
            </a:pPr>
            <a:endParaRPr lang="ru-RU" b="1" dirty="0">
              <a:solidFill>
                <a:schemeClr val="tx1">
                  <a:lumMod val="75000"/>
                  <a:lumOff val="25000"/>
                </a:schemeClr>
              </a:solidFill>
              <a:latin typeface="Times New Roman" pitchFamily="18" charset="0"/>
              <a:cs typeface="Times New Roman" pitchFamily="18" charset="0"/>
            </a:endParaRPr>
          </a:p>
        </p:txBody>
      </p:sp>
      <p:sp>
        <p:nvSpPr>
          <p:cNvPr id="2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3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en-US" sz="1100" dirty="0">
                <a:latin typeface="Times New Roman" pitchFamily="18" charset="0"/>
                <a:cs typeface="Times New Roman" pitchFamily="18" charset="0"/>
              </a:rPr>
              <a:t>9</a:t>
            </a:r>
            <a:endParaRPr lang="ru-RU" sz="1100" dirty="0">
              <a:latin typeface="Times New Roman" pitchFamily="18" charset="0"/>
              <a:cs typeface="Times New Roman" pitchFamily="18" charset="0"/>
            </a:endParaRPr>
          </a:p>
        </p:txBody>
      </p:sp>
      <p:sp>
        <p:nvSpPr>
          <p:cNvPr id="15" name="Line 809"/>
          <p:cNvSpPr>
            <a:spLocks noChangeShapeType="1"/>
          </p:cNvSpPr>
          <p:nvPr/>
        </p:nvSpPr>
        <p:spPr bwMode="auto">
          <a:xfrm>
            <a:off x="585590" y="837952"/>
            <a:ext cx="8887021"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16" name="Рисунок 15">
            <a:extLst>
              <a:ext uri="{FF2B5EF4-FFF2-40B4-BE49-F238E27FC236}">
                <a16:creationId xmlns:a16="http://schemas.microsoft.com/office/drawing/2014/main" id="{29039C42-1FA5-4BA4-B1CB-0C9D96C56AE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21104" y="-149742"/>
            <a:ext cx="1152128" cy="1080120"/>
          </a:xfrm>
          <a:prstGeom prst="rect">
            <a:avLst/>
          </a:prstGeom>
        </p:spPr>
      </p:pic>
    </p:spTree>
    <p:extLst>
      <p:ext uri="{BB962C8B-B14F-4D97-AF65-F5344CB8AC3E}">
        <p14:creationId xmlns:p14="http://schemas.microsoft.com/office/powerpoint/2010/main" val="3333148199"/>
      </p:ext>
    </p:extLst>
  </p:cSld>
  <p:clrMapOvr>
    <a:masterClrMapping/>
  </p:clrMapOvr>
</p:sld>
</file>

<file path=ppt/theme/theme1.xml><?xml version="1.0" encoding="utf-8"?>
<a:theme xmlns:a="http://schemas.openxmlformats.org/drawingml/2006/main" name="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36271</TotalTime>
  <Words>1874</Words>
  <Application>Microsoft Office PowerPoint</Application>
  <PresentationFormat>Лист A4 (210x297 мм)</PresentationFormat>
  <Paragraphs>570</Paragraphs>
  <Slides>14</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6</vt:i4>
      </vt:variant>
      <vt:variant>
        <vt:lpstr>Заголовки слайдов</vt:lpstr>
      </vt:variant>
      <vt:variant>
        <vt:i4>14</vt:i4>
      </vt:variant>
    </vt:vector>
  </HeadingPairs>
  <TitlesOfParts>
    <vt:vector size="25" baseType="lpstr">
      <vt:lpstr>Arial</vt:lpstr>
      <vt:lpstr>Calibri</vt:lpstr>
      <vt:lpstr>Calibri Light</vt:lpstr>
      <vt:lpstr>Times New Roman</vt:lpstr>
      <vt:lpstr>Wingdings</vt:lpstr>
      <vt:lpstr>Section Break Slide Master</vt:lpstr>
      <vt:lpstr>Contents Slide Master</vt:lpstr>
      <vt:lpstr>1_Section Break Slide Master</vt:lpstr>
      <vt:lpstr>1_Contents Slide Master</vt:lpstr>
      <vt:lpstr>Тема Office</vt:lpstr>
      <vt:lpstr>1_Тема Office</vt:lpstr>
      <vt:lpstr>              "National company "Kazakhstan Temir Zholy" Joint Stock Company    RESULTS OF OPERATIONS FOR 2023  AND MAIN TASKS  FOR THE SERVICES OF PROVISION OF ACCESS ROADS AND TRANSMISSION OF ELECTRIC POWER       Astana 24/04/2024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 ДЕЯТЕЛЬНОСТИ  АО «НК «ЌАЗАЌСТАН ТЕМIР ЖОЛЫ»  ЗА 2007 ГОД ПО ПРЕДОСТАВЛЕНИЮ РЕГУЛИРУЕМЫХ УСЛУГ</dc:title>
  <dc:creator>1</dc:creator>
  <cp:lastModifiedBy>Айгуль Мырзалиева</cp:lastModifiedBy>
  <cp:revision>2612</cp:revision>
  <cp:lastPrinted>2021-04-21T10:21:38Z</cp:lastPrinted>
  <dcterms:created xsi:type="dcterms:W3CDTF">2008-04-18T14:55:38Z</dcterms:created>
  <dcterms:modified xsi:type="dcterms:W3CDTF">2024-05-14T14:10:55Z</dcterms:modified>
</cp:coreProperties>
</file>