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6" r:id="rId2"/>
    <p:sldMasterId id="2147483693" r:id="rId3"/>
    <p:sldMasterId id="2147483695" r:id="rId4"/>
    <p:sldMasterId id="2147483724" r:id="rId5"/>
  </p:sldMasterIdLst>
  <p:notesMasterIdLst>
    <p:notesMasterId r:id="rId20"/>
  </p:notesMasterIdLst>
  <p:sldIdLst>
    <p:sldId id="733" r:id="rId6"/>
    <p:sldId id="738" r:id="rId7"/>
    <p:sldId id="734" r:id="rId8"/>
    <p:sldId id="689" r:id="rId9"/>
    <p:sldId id="640" r:id="rId10"/>
    <p:sldId id="641" r:id="rId11"/>
    <p:sldId id="709" r:id="rId12"/>
    <p:sldId id="735" r:id="rId13"/>
    <p:sldId id="696" r:id="rId14"/>
    <p:sldId id="642" r:id="rId15"/>
    <p:sldId id="646" r:id="rId16"/>
    <p:sldId id="661" r:id="rId17"/>
    <p:sldId id="737" r:id="rId18"/>
    <p:sldId id="710" r:id="rId19"/>
  </p:sldIdLst>
  <p:sldSz cx="9906000" cy="6858000" type="A4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99CC00"/>
    <a:srgbClr val="B2B2B2"/>
    <a:srgbClr val="FFCC00"/>
    <a:srgbClr val="CCCC00"/>
    <a:srgbClr val="18B80C"/>
    <a:srgbClr val="33CCCC"/>
    <a:srgbClr val="494949"/>
    <a:srgbClr val="B1D5F5"/>
    <a:srgbClr val="99B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0" autoAdjust="0"/>
    <p:restoredTop sz="98459" autoAdjust="0"/>
  </p:normalViewPr>
  <p:slideViewPr>
    <p:cSldViewPr>
      <p:cViewPr varScale="1">
        <p:scale>
          <a:sx n="70" d="100"/>
          <a:sy n="70" d="100"/>
        </p:scale>
        <p:origin x="48" y="66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504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43003416982281E-2"/>
          <c:y val="0.13164912478210747"/>
          <c:w val="0.91375700450529984"/>
          <c:h val="0.62391572192560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темірбетон шпалдарында, км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952-4D88-A7C4-2B490557AFC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baseline="0" dirty="0">
                        <a:latin typeface="Times New Roman" pitchFamily="18" charset="0"/>
                        <a:cs typeface="Arial" pitchFamily="34" charset="0"/>
                      </a:rPr>
                      <a:t>22,4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952-4D88-A7C4-2B490557AF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baseline="0" dirty="0">
                        <a:latin typeface="Times New Roman" pitchFamily="18" charset="0"/>
                        <a:cs typeface="Arial" pitchFamily="34" charset="0"/>
                      </a:rPr>
                      <a:t>76,7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952-4D88-A7C4-2B490557A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темірбетон шпалдарында, км </c:v>
                </c:pt>
                <c:pt idx="1">
                  <c:v>ағаш шпалдарда, км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2-4D88-A7C4-2B490557AFC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ағаш шпалдарда, км </c:v>
                </c:pt>
              </c:strCache>
            </c:strRef>
          </c:tx>
          <c:spPr>
            <a:solidFill>
              <a:srgbClr val="B1D5F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63,9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376-4F63-868D-6CF2C62DD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2-4D88-A7C4-2B490557AF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815808"/>
        <c:axId val="185818112"/>
      </c:barChart>
      <c:catAx>
        <c:axId val="185815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818112"/>
        <c:crosses val="autoZero"/>
        <c:auto val="1"/>
        <c:lblAlgn val="ctr"/>
        <c:lblOffset val="100"/>
        <c:noMultiLvlLbl val="0"/>
      </c:catAx>
      <c:valAx>
        <c:axId val="185818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581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14665644273542"/>
          <c:y val="0.65017022189024243"/>
          <c:w val="0.71004194695341816"/>
          <c:h val="0.21343747488704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0.36935</cdr:x>
      <cdr:y>0.45316</cdr:y>
    </cdr:from>
    <cdr:to>
      <cdr:x>0.514</cdr:x>
      <cdr:y>0.50875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869699" y="3116258"/>
          <a:ext cx="1515543" cy="382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104287" tIns="52144" rIns="104287" bIns="52144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09183" algn="ctr"/>
          <a:endParaRPr lang="ru-RU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890515" cy="49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002" y="3"/>
            <a:ext cx="2890514" cy="49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6113" y="744538"/>
            <a:ext cx="537845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437" y="4715708"/>
            <a:ext cx="5336214" cy="446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9818"/>
            <a:ext cx="2890515" cy="49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002" y="9429818"/>
            <a:ext cx="2890514" cy="49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FC28381-0009-4736-8C0C-BCAFB8B7C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1241425"/>
            <a:ext cx="4837112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48EFA-47DC-4E98-965E-B1764BF6721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90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1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46113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94577-418C-4255-A98B-1A1B9CDA61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11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47700" y="744538"/>
            <a:ext cx="5375275" cy="3722687"/>
          </a:xfrm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38418" indent="-284007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36028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590439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44850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C341B-53A8-441A-9C12-B98EFCBE94F5}" type="slidenum">
              <a:rPr lang="ru-RU" sz="1200"/>
              <a:pPr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838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4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</p:spTree>
    <p:extLst>
      <p:ext uri="{BB962C8B-B14F-4D97-AF65-F5344CB8AC3E}">
        <p14:creationId xmlns:p14="http://schemas.microsoft.com/office/powerpoint/2010/main" val="498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575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02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97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82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75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3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16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6621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0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197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729753" y="692696"/>
            <a:ext cx="4446494" cy="5472608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29753" y="2822457"/>
            <a:ext cx="4446494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29593" y="3621024"/>
            <a:ext cx="4446494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344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30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945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8269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2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2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21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3557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66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126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125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56321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85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481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750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15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10451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2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3937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875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5" y="1709766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85" y="4589518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460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013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3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694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1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3400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2" y="98745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800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2" y="987451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236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219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9008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64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63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7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3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737" r:id="rId16"/>
    <p:sldLayoutId id="2147483738" r:id="rId17"/>
    <p:sldLayoutId id="2147483739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52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46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797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65" y="233645"/>
            <a:ext cx="9586065" cy="6331630"/>
          </a:xfrm>
        </p:spPr>
        <p:txBody>
          <a:bodyPr anchor="ctr">
            <a:normAutofit/>
          </a:bodyPr>
          <a:lstStyle/>
          <a:p>
            <a:pPr defTabSz="914400" latinLnBrk="0">
              <a:lnSpc>
                <a:spcPct val="90000"/>
              </a:lnSpc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темір жолы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ҰК» АҚ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КІРМЕ ЖОЛДАРДЫ БЕРУ ЖӘНЕ ЭЛЕКТР ЭНЕРГИЯСЫН БЕРУ ҚЫЗМЕТТЕРІ БОЙЫНША 2023 ЖЫЛҒЫ                                                        1 ЖАРТЫЖЫЛДЫҚТАҒЫ ҚЫЗМЕТ ҚОРЫТЫНДЫЛАРЫ МЕН НЕГІЗГІ МІНДЕТТЕРІ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Астана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b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28.07.2023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9271003" y="6483412"/>
            <a:ext cx="631323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D:\For prezentations\kz_icons\Map1 copy.png"/>
          <p:cNvPicPr>
            <a:picLocks noChangeAspect="1" noChangeArrowheads="1"/>
          </p:cNvPicPr>
          <p:nvPr/>
        </p:nvPicPr>
        <p:blipFill rotWithShape="1">
          <a:blip r:embed="rId3" cstate="screen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79" r="3432"/>
          <a:stretch/>
        </p:blipFill>
        <p:spPr bwMode="auto">
          <a:xfrm>
            <a:off x="5345714" y="4472440"/>
            <a:ext cx="4320480" cy="211102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51" y="2904722"/>
            <a:ext cx="2327517" cy="27905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  <a:softEdge rad="635000"/>
          </a:effectLst>
          <a:scene3d>
            <a:camera prst="obliqueTop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3921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54173" y="238918"/>
            <a:ext cx="9906000" cy="48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ЕСЕПТІҢ МАЗМҰНЫ</a:t>
            </a:r>
          </a:p>
        </p:txBody>
      </p:sp>
      <p:sp>
        <p:nvSpPr>
          <p:cNvPr id="6" name="Line 809"/>
          <p:cNvSpPr>
            <a:spLocks noChangeShapeType="1"/>
          </p:cNvSpPr>
          <p:nvPr/>
        </p:nvSpPr>
        <p:spPr bwMode="auto">
          <a:xfrm>
            <a:off x="585591" y="837952"/>
            <a:ext cx="8813932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629" name="Picture 9" descr="Логотип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07" y="859635"/>
            <a:ext cx="9125940" cy="5307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қаржылық-экономикалық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көрсеткіштер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«ҚТЖ» ҰК» АҚ 2023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жартыжылдығына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қызметтерге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тарифтік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сметаның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жартыжылдығына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«ҚТЖ» ҰК» АҚ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қызметтерге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бағдарламаларын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жүргізілуде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келешегі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398503" y="6259058"/>
            <a:ext cx="472943" cy="62071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53907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1892660" y="2663915"/>
            <a:ext cx="6255696" cy="94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ҚЫЗМЕТТЕРІ</a:t>
            </a:r>
          </a:p>
        </p:txBody>
      </p:sp>
      <p:pic>
        <p:nvPicPr>
          <p:cNvPr id="26629" name="Picture 9" descr="Логотип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58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906000" cy="953725"/>
          </a:xfrm>
        </p:spPr>
        <p:txBody>
          <a:bodyPr/>
          <a:lstStyle/>
          <a:p>
            <a:pPr defTabSz="914400" latinLnBrk="0"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ҚЫЗМЕТТЕРІ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228" y="1718812"/>
            <a:ext cx="393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1-қызмет –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өтуі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228" y="2373112"/>
            <a:ext cx="3953550" cy="226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2-қызмет –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операцияларында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көзделмеген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маневрлік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тиеу-түсіру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тұрақтандыру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4689140"/>
            <a:ext cx="413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жартыжылдығында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360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1762" y="1628801"/>
            <a:ext cx="413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филиалдарында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86,3 км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53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станцияда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170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бар.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318235"/>
              </p:ext>
            </p:extLst>
          </p:nvPr>
        </p:nvGraphicFramePr>
        <p:xfrm>
          <a:off x="4892440" y="2483895"/>
          <a:ext cx="4762682" cy="270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pic>
        <p:nvPicPr>
          <p:cNvPr id="12" name="Picture 9" descr="Логотип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809"/>
          <p:cNvSpPr>
            <a:spLocks noChangeShapeType="1"/>
          </p:cNvSpPr>
          <p:nvPr/>
        </p:nvSpPr>
        <p:spPr bwMode="auto">
          <a:xfrm>
            <a:off x="585591" y="837952"/>
            <a:ext cx="8813932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1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1267916" y="238922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-1" y="29546"/>
            <a:ext cx="9901749" cy="757608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2400" dirty="0">
                <a:solidFill>
                  <a:srgbClr val="0070C0"/>
                </a:solidFill>
              </a:rPr>
              <a:t> 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ЖОЛДАРЫНЫҢ ҚЫЗМЕТТЕРІНЕ ТАРИФ СМЕТАСЫН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2023 ЖЫЛҒЫ 1 ЖАРТЫЖЫЛДЫҚ НӘТИЖЕЛЕРІ (1-ҚЫЗМЕТ)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8" name="Picture 9" descr="Логотип cop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6FD2140-9636-4CF7-BE59-5822DC56B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099901"/>
              </p:ext>
            </p:extLst>
          </p:nvPr>
        </p:nvGraphicFramePr>
        <p:xfrm>
          <a:off x="585590" y="910431"/>
          <a:ext cx="8957917" cy="5218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7000">
                  <a:extLst>
                    <a:ext uri="{9D8B030D-6E8A-4147-A177-3AD203B41FA5}">
                      <a16:colId xmlns:a16="http://schemas.microsoft.com/office/drawing/2014/main" val="3823186522"/>
                    </a:ext>
                  </a:extLst>
                </a:gridCol>
                <a:gridCol w="3758837">
                  <a:extLst>
                    <a:ext uri="{9D8B030D-6E8A-4147-A177-3AD203B41FA5}">
                      <a16:colId xmlns:a16="http://schemas.microsoft.com/office/drawing/2014/main" val="4227232099"/>
                    </a:ext>
                  </a:extLst>
                </a:gridCol>
                <a:gridCol w="966688">
                  <a:extLst>
                    <a:ext uri="{9D8B030D-6E8A-4147-A177-3AD203B41FA5}">
                      <a16:colId xmlns:a16="http://schemas.microsoft.com/office/drawing/2014/main" val="3714948928"/>
                    </a:ext>
                  </a:extLst>
                </a:gridCol>
                <a:gridCol w="1305145">
                  <a:extLst>
                    <a:ext uri="{9D8B030D-6E8A-4147-A177-3AD203B41FA5}">
                      <a16:colId xmlns:a16="http://schemas.microsoft.com/office/drawing/2014/main" val="1023455624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342302267"/>
                    </a:ext>
                  </a:extLst>
                </a:gridCol>
                <a:gridCol w="990107">
                  <a:extLst>
                    <a:ext uri="{9D8B030D-6E8A-4147-A177-3AD203B41FA5}">
                      <a16:colId xmlns:a16="http://schemas.microsoft.com/office/drawing/2014/main" val="2177130453"/>
                    </a:ext>
                  </a:extLst>
                </a:gridCol>
              </a:tblGrid>
              <a:tr h="6066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1" hangingPunct="1"/>
                      <a:r>
                        <a:rPr lang="kk-KZ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Тарифтік сметаның көрсеткіштерінің атауы</a:t>
                      </a:r>
                      <a:endParaRPr lang="ru-RU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1" hangingPunct="1"/>
                      <a:r>
                        <a:rPr lang="kk-KZ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 өлшемдер</a:t>
                      </a:r>
                      <a:endParaRPr lang="ru-RU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</a:t>
                      </a: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833175"/>
                  </a:ext>
                </a:extLst>
              </a:tr>
              <a:tr h="420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endParaRPr lang="ru-RU" sz="12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26 021,08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15 209,50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730437"/>
                  </a:ext>
                </a:extLst>
              </a:tr>
              <a:tr h="25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9 823,77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3 658,21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974563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9 823,77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3 658,21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2204377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жанармай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935162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288227"/>
                  </a:ext>
                </a:extLst>
              </a:tr>
              <a:tr h="2485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9 683,92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7 064,53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717513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8 527,97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5 639,21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640494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1 046,50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1 363,10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189527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                  62,22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962743"/>
                  </a:ext>
                </a:extLst>
              </a:tr>
              <a:tr h="393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қорлардың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endParaRPr lang="ru-RU" sz="12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6 490,76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4 486,76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787347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670288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987125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Кезеңдік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2 613,59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1 675,91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643295"/>
                  </a:ext>
                </a:extLst>
              </a:tr>
              <a:tr h="306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2 613,59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1 675,91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7768630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28 634,67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16 885,42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631355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2 815,06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-8 718,46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9987561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31 449,73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8 166,96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57844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вагон-км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198 745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57 180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934521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тенге/ваг-км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142,83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142,83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6750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7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24"/>
          <p:cNvSpPr>
            <a:spLocks noChangeArrowheads="1"/>
          </p:cNvSpPr>
          <p:nvPr/>
        </p:nvSpPr>
        <p:spPr bwMode="auto">
          <a:xfrm>
            <a:off x="1224312" y="174309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8679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0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1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2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3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4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5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6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7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8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9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0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1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2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3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4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5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6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7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8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9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0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1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2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3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4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5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6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7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8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9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0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1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2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3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4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5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6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7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8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9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0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1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2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3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4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5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6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7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8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9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0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1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2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3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4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5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6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7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8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9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0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1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2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3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4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5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6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7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8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9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0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1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2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3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4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5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6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7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8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9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0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1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2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3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4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5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6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7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8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9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0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1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2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3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4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5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6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7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8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9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0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1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2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3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4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5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6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7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8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9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0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1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2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3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4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5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6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7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8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9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0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1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2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3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4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5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6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7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8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9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0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1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2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3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4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5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6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7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8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9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0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1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2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3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4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5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6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7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8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9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0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1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2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3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4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5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6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7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8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9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0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1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2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3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4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5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6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7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8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9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0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1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2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3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4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5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6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7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8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9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0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1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2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3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4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5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6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7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8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9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0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1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2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3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4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5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6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7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8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9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0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1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2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3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4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5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6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7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8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9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0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1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2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3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4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5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6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7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8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9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0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1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2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3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4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5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6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7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8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9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0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1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2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3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4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5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6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7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8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9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0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1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2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3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4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5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6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7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8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9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0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1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2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3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4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5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6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7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8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9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0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1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2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3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4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5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6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7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8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9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0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1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2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3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4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5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6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7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8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9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0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1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2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3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4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5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6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7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8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9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0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1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2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3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4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5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6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7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8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9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0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1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2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3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4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5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6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7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8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9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0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1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2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3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4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5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6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7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8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9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0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1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2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3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4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5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6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7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8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9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0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1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2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3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4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5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6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7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8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9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0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1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2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3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4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5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6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7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8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9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0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1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2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3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4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5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6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7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8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9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0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1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2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3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4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5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6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7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8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9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0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1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2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3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4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5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6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7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8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9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0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1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2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3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4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5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6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7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8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9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0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1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2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3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4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5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6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7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8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9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0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1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2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3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4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5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6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7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8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9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0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1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2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3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4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5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6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7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8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9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0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1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2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3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4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5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6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7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8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9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0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1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2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3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4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5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6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7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8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9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0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1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2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3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4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5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6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7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8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9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0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1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2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3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4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5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6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7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8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9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0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1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2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3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4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5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6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7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8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9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0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1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2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3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4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5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6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7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8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9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0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1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2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3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4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5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6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7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8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9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0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1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2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3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4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5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6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7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8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9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0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9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0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1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2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3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4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5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6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7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8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9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0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1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3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4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5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6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7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8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9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0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1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2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4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6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7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8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9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0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1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2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3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4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5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6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7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8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9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1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3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4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5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6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7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8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9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0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1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2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3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4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5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6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8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9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0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9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0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1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2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3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4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5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6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7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8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9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1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4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5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6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8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1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2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3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5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0" y="14888"/>
            <a:ext cx="9901749" cy="823063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   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ЖОЛДАРЫНЫҢ ҚЫЗМЕТТЕРІНЕ ТАРИФ СМЕТАСЫН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2023 ЖЫЛҒЫ 1 ЖАРТЫЖЫЛДЫҚ НӘТИЖЕЛЕРІ (2-ҚЫЗМЕТ)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0" name="Picture 9" descr="Логотип cop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A3291FB-27D8-4627-8722-19DA83B4ED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447011"/>
              </p:ext>
            </p:extLst>
          </p:nvPr>
        </p:nvGraphicFramePr>
        <p:xfrm>
          <a:off x="585590" y="914150"/>
          <a:ext cx="8957920" cy="5242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995">
                  <a:extLst>
                    <a:ext uri="{9D8B030D-6E8A-4147-A177-3AD203B41FA5}">
                      <a16:colId xmlns:a16="http://schemas.microsoft.com/office/drawing/2014/main" val="2959103266"/>
                    </a:ext>
                  </a:extLst>
                </a:gridCol>
                <a:gridCol w="3735415">
                  <a:extLst>
                    <a:ext uri="{9D8B030D-6E8A-4147-A177-3AD203B41FA5}">
                      <a16:colId xmlns:a16="http://schemas.microsoft.com/office/drawing/2014/main" val="327137544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94117313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077448200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1026106541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029330054"/>
                    </a:ext>
                  </a:extLst>
                </a:gridCol>
              </a:tblGrid>
              <a:tr h="603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1" hangingPunct="1"/>
                      <a:r>
                        <a:rPr lang="kk-KZ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Тарифтік сметаның көрсеткіштерінің атауы</a:t>
                      </a:r>
                      <a:endParaRPr lang="ru-RU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1" hangingPunct="1"/>
                      <a:r>
                        <a:rPr lang="kk-KZ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 өлшемдер</a:t>
                      </a:r>
                      <a:endParaRPr lang="ru-RU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</a:t>
                      </a: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65631"/>
                  </a:ext>
                </a:extLst>
              </a:tr>
              <a:tr h="451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endParaRPr lang="ru-RU" sz="12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тенге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24 019,47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14 039,54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8671212"/>
                  </a:ext>
                </a:extLst>
              </a:tr>
              <a:tr h="259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9 068,10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3 376,81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634637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9 068,10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3 376,81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617002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жанармай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967371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963984"/>
                  </a:ext>
                </a:extLst>
              </a:tr>
              <a:tr h="229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оплату труда, всего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8 939,00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6 521,11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405130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7 871,97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5 205,42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153980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1 258,25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766254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                  57,44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630677"/>
                  </a:ext>
                </a:extLst>
              </a:tr>
              <a:tr h="422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қорлардың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endParaRPr lang="ru-RU" sz="12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5 991,48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4 141,63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805135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64402"/>
                  </a:ext>
                </a:extLst>
              </a:tr>
              <a:tr h="279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296293"/>
                  </a:ext>
                </a:extLst>
              </a:tr>
              <a:tr h="220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Кезеңдік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2 412,55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1 547,00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468733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2 412,55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1 547,00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724618"/>
                  </a:ext>
                </a:extLst>
              </a:tr>
              <a:tr h="215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26 432,02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15 586,54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123787"/>
                  </a:ext>
                </a:extLst>
              </a:tr>
              <a:tr h="238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2 598,51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-644,13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423415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29 030,53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14 942,41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260503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вагоно-сағ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549 647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313 455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012226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тенге/ваг-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сағ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251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3" y="2"/>
            <a:ext cx="9905999" cy="908721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ИНВЕСТИЦИЯЛЫҚ БАҒДАРЛАМАНЫ ЖҮЗЕГЕ АСЫРУ БОЙЫНША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 ҚЫЗМЕТТЕРІНЕ 2023 ЖЫЛДЫҢ 1 ЖАРТЫЖЫЛДЫҒЫНДА ОРЫНДАЛУЫ</a:t>
            </a:r>
            <a:endParaRPr lang="ru-RU" altLang="ko-KR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 descr="Логотип cop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" name="Line 809"/>
          <p:cNvSpPr>
            <a:spLocks noChangeShapeType="1"/>
          </p:cNvSpPr>
          <p:nvPr/>
        </p:nvSpPr>
        <p:spPr bwMode="auto">
          <a:xfrm>
            <a:off x="585590" y="898950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58A8480-BD71-4A68-AD90-747912C10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85369"/>
              </p:ext>
            </p:extLst>
          </p:nvPr>
        </p:nvGraphicFramePr>
        <p:xfrm>
          <a:off x="585590" y="952632"/>
          <a:ext cx="8957918" cy="5006418"/>
        </p:xfrm>
        <a:graphic>
          <a:graphicData uri="http://schemas.openxmlformats.org/drawingml/2006/table">
            <a:tbl>
              <a:tblPr/>
              <a:tblGrid>
                <a:gridCol w="631995">
                  <a:extLst>
                    <a:ext uri="{9D8B030D-6E8A-4147-A177-3AD203B41FA5}">
                      <a16:colId xmlns:a16="http://schemas.microsoft.com/office/drawing/2014/main" val="365313699"/>
                    </a:ext>
                  </a:extLst>
                </a:gridCol>
                <a:gridCol w="2488177">
                  <a:extLst>
                    <a:ext uri="{9D8B030D-6E8A-4147-A177-3AD203B41FA5}">
                      <a16:colId xmlns:a16="http://schemas.microsoft.com/office/drawing/2014/main" val="1777123745"/>
                    </a:ext>
                  </a:extLst>
                </a:gridCol>
                <a:gridCol w="707178">
                  <a:extLst>
                    <a:ext uri="{9D8B030D-6E8A-4147-A177-3AD203B41FA5}">
                      <a16:colId xmlns:a16="http://schemas.microsoft.com/office/drawing/2014/main" val="1318325020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354908484"/>
                    </a:ext>
                  </a:extLst>
                </a:gridCol>
                <a:gridCol w="630070">
                  <a:extLst>
                    <a:ext uri="{9D8B030D-6E8A-4147-A177-3AD203B41FA5}">
                      <a16:colId xmlns:a16="http://schemas.microsoft.com/office/drawing/2014/main" val="1316065484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30172496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962590573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774851563"/>
                    </a:ext>
                  </a:extLst>
                </a:gridCol>
                <a:gridCol w="1080118">
                  <a:extLst>
                    <a:ext uri="{9D8B030D-6E8A-4147-A177-3AD203B41FA5}">
                      <a16:colId xmlns:a16="http://schemas.microsoft.com/office/drawing/2014/main" val="421949387"/>
                    </a:ext>
                  </a:extLst>
                </a:gridCol>
              </a:tblGrid>
              <a:tr h="229501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аутықуы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себептері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644322"/>
                  </a:ext>
                </a:extLst>
              </a:tr>
              <a:tr h="2295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06511"/>
                  </a:ext>
                </a:extLst>
              </a:tr>
              <a:tr h="3200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97352"/>
                  </a:ext>
                </a:extLst>
              </a:tr>
              <a:tr h="8135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«ҚТЖ» ҰК» АҚ МЖӘ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-1,193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-23 380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Жақсартылған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кестесіне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сәйкес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екінші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жартысында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аяқталады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күтілуде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19011"/>
                  </a:ext>
                </a:extLst>
              </a:tr>
              <a:tr h="455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Оскемен подъездной путь №53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-0,207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-4 118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64324066"/>
                  </a:ext>
                </a:extLst>
              </a:tr>
              <a:tr h="401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ст.Семей</a:t>
                      </a:r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подъездной путь №142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40615"/>
                  </a:ext>
                </a:extLst>
              </a:tr>
              <a:tr h="4004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ст.Семей</a:t>
                      </a:r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подъездной путь №44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-3 255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3072"/>
                  </a:ext>
                </a:extLst>
              </a:tr>
              <a:tr h="3980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ст.Семей</a:t>
                      </a:r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подъездной путь №146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-2 645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7187"/>
                  </a:ext>
                </a:extLst>
              </a:tr>
              <a:tr h="448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ст.Шар подъездной путь №18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-0,237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-4 565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76382"/>
                  </a:ext>
                </a:extLst>
              </a:tr>
              <a:tr h="448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ст.Аягоз подъездной путь №129А  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-1 660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827328"/>
                  </a:ext>
                </a:extLst>
              </a:tr>
              <a:tr h="457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ст.Шиели</a:t>
                      </a:r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подъездной путь №19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-2 856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71590"/>
                  </a:ext>
                </a:extLst>
              </a:tr>
              <a:tr h="4052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ст.Шиели подъездной путь №20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-2 780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67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722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251" y="2974975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9" descr="Логотип cop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86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86175" y="1538790"/>
            <a:ext cx="407362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магистральдық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желінің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12 филиалы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175" y="3113965"/>
            <a:ext cx="3254424" cy="16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Кәсіпорынның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бар: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- 12 314,8 км,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ТП, КТП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қуаты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– 1 164,6 (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кВт).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810411" y="1538789"/>
            <a:ext cx="366220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жартыжылдығында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661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358046" y="3113965"/>
            <a:ext cx="4287282" cy="2314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(ТС)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пакеттік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(КТП) – 7 031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2449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құрылғысы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4582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пакеттік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9" descr="Логотип cop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Line 809"/>
          <p:cNvSpPr>
            <a:spLocks noChangeShapeType="1"/>
          </p:cNvSpPr>
          <p:nvPr/>
        </p:nvSpPr>
        <p:spPr bwMode="auto">
          <a:xfrm>
            <a:off x="786175" y="837952"/>
            <a:ext cx="8757334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14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24"/>
          <p:cNvSpPr>
            <a:spLocks noChangeArrowheads="1"/>
          </p:cNvSpPr>
          <p:nvPr/>
        </p:nvSpPr>
        <p:spPr bwMode="auto">
          <a:xfrm>
            <a:off x="1238250" y="13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3800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1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2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3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4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5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6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7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8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9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0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1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2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3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4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5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6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7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8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9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0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2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3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4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5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6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7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8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9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0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1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2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3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4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5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6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7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8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9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0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1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2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3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4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5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6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7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8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9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0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1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2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3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4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5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6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7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8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9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0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1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2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3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4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5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6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7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8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9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0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1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2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3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4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5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6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7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8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9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0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1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2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3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4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5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6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7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8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9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0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1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2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3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4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5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6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7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8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9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0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1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2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3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4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5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6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7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8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9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0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1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2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3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4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5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6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7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8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9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0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1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2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3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4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5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6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7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8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9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0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1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2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3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4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5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6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7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8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9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0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1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2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3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4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5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6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7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8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9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0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1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2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3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4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5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6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7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8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9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0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1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2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3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4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5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6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7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8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9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0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1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2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3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4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5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6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7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8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9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0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1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2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3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4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5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6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7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8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9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0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1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2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3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4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5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6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7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8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9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0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1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2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3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4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5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6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7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8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9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0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1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2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3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4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5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6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7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8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9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0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1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2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3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4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5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6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7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8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9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0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1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2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3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4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5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6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7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8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9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0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1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2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3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4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5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6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7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8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9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0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1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2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3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4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5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6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7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8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9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0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1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2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3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4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5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6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7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8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9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0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1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2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3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4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5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6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7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8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9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0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1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2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3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4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5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6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7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8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9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0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1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2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3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4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5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6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7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8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9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0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1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2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3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4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5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6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7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8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9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0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1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2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3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4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5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6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7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8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9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0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1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2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3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4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5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6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7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8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9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0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1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2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3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4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5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6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7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8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9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0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1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2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3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4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5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6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7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8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9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0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1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2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3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4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5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6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7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8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9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0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1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2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3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4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5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6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7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8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9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0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1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2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3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4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5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6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7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8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9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0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1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2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3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4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5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6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7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8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9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0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1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2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3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4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5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6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7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8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9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0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1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2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3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4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5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6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7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8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9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0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1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2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3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4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5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6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7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8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9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0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1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2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3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4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5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6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7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8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9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0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1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2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3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4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5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6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7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8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9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0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1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2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3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4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5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6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7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8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9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0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1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2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3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4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5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6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7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8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9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0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1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2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3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4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5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6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7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8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9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0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1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2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3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4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5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6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7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8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9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0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1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2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3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4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5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6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7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8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9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0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1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2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3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4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5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6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7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8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9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0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1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0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1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2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3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4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5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6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7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8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9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0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1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3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5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6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7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9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0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1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2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3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4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5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6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7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8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0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2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3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4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5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6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7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8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9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0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1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2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3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4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5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7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9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0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1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0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1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2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3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4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5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6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7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8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9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0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1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3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6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7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8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0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3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4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5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7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718" name="Text Placeholder 1"/>
          <p:cNvSpPr txBox="1">
            <a:spLocks/>
          </p:cNvSpPr>
          <p:nvPr/>
        </p:nvSpPr>
        <p:spPr>
          <a:xfrm>
            <a:off x="273017" y="0"/>
            <a:ext cx="9628731" cy="86311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ӨТКІЗУ ҚЫЗМЕТТЕРІНІҢ ТАРИФ СМЕТАСЫН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ЖЫЛДЫҢ 1 ЖАРТЫЖЫЛДЫҒЫНДА ЭЛЕКТР ЭНЕРГИЯСЫ</a:t>
            </a:r>
          </a:p>
        </p:txBody>
      </p:sp>
      <p:pic>
        <p:nvPicPr>
          <p:cNvPr id="720" name="Picture 9" descr="Логотип cop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717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32455FE-A3AB-4257-90E0-72B804D37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619563"/>
              </p:ext>
            </p:extLst>
          </p:nvPr>
        </p:nvGraphicFramePr>
        <p:xfrm>
          <a:off x="585590" y="882161"/>
          <a:ext cx="8957920" cy="54797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990">
                  <a:extLst>
                    <a:ext uri="{9D8B030D-6E8A-4147-A177-3AD203B41FA5}">
                      <a16:colId xmlns:a16="http://schemas.microsoft.com/office/drawing/2014/main" val="4121431019"/>
                    </a:ext>
                  </a:extLst>
                </a:gridCol>
                <a:gridCol w="3621384">
                  <a:extLst>
                    <a:ext uri="{9D8B030D-6E8A-4147-A177-3AD203B41FA5}">
                      <a16:colId xmlns:a16="http://schemas.microsoft.com/office/drawing/2014/main" val="668944591"/>
                    </a:ext>
                  </a:extLst>
                </a:gridCol>
                <a:gridCol w="927725">
                  <a:extLst>
                    <a:ext uri="{9D8B030D-6E8A-4147-A177-3AD203B41FA5}">
                      <a16:colId xmlns:a16="http://schemas.microsoft.com/office/drawing/2014/main" val="3060769472"/>
                    </a:ext>
                  </a:extLst>
                </a:gridCol>
                <a:gridCol w="1320999">
                  <a:extLst>
                    <a:ext uri="{9D8B030D-6E8A-4147-A177-3AD203B41FA5}">
                      <a16:colId xmlns:a16="http://schemas.microsoft.com/office/drawing/2014/main" val="3417439655"/>
                    </a:ext>
                  </a:extLst>
                </a:gridCol>
                <a:gridCol w="1465707">
                  <a:extLst>
                    <a:ext uri="{9D8B030D-6E8A-4147-A177-3AD203B41FA5}">
                      <a16:colId xmlns:a16="http://schemas.microsoft.com/office/drawing/2014/main" val="3003667594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764658700"/>
                    </a:ext>
                  </a:extLst>
                </a:gridCol>
              </a:tblGrid>
              <a:tr h="4146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Көрсеткіштердің</a:t>
                      </a: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Бірлік</a:t>
                      </a:r>
                      <a:endParaRPr lang="ru-RU" sz="1200" b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өлшемдер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</a:t>
                      </a: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57241"/>
                  </a:ext>
                </a:extLst>
              </a:tr>
              <a:tr h="3759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кеткен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endParaRPr lang="ru-RU" sz="12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тенге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2 476 826,79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1 816 024,00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122735"/>
                  </a:ext>
                </a:extLst>
              </a:tr>
              <a:tr h="210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1 871 743,20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1 325 219,56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938957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21 825,70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10 847,30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50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52339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жанармай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15 149,88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7 395,52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49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871308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1 834 767,62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1 306 976,75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71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938868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оплату труда, всего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565 712,33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459 770,56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262131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507 137,90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408 749,40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81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928457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налог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43 360,29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38 783,56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89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390680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ОСМС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15 214,14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12 237,60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764733"/>
                  </a:ext>
                </a:extLst>
              </a:tr>
              <a:tr h="3759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қорлардың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endParaRPr lang="ru-RU" sz="12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37 392,00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29 690,17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738443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Бөгде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ұйымдардың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1 979,26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1 343,71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68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216392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1 671,79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1 280,94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5752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20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298340"/>
                  </a:ext>
                </a:extLst>
              </a:tr>
              <a:tr h="2919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2 075,85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2 175,57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252126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2 478 902,64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1 818 199,58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909763"/>
                  </a:ext>
                </a:extLst>
              </a:tr>
              <a:tr h="2587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-589 913,95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352330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кірістер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2 478 902,64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1 228 285,63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50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319998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1 018 207,99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562 989,85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55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163121"/>
                  </a:ext>
                </a:extLst>
              </a:tr>
              <a:tr h="1913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100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873483"/>
                  </a:ext>
                </a:extLst>
              </a:tr>
              <a:tr h="168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114 484,12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62 557,61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55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866513"/>
                  </a:ext>
                </a:extLst>
              </a:tr>
              <a:tr h="337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(ҚҚС-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сыз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 01.01 - 30.06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100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383809"/>
                  </a:ext>
                </a:extLst>
              </a:tr>
              <a:tr h="110516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ҚҚС-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сыз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 01.07 - 31.12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2,43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910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73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182471" y="0"/>
            <a:ext cx="9631070" cy="90872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2023 ЖЫЛДЫҢ  1 ЖАРТЫЖЫЛДЫҒЫНЫҢ ЭЛЕКТР ЭНЕРГИЯСЫН  БЕРУ ЖӨНІНДЕГІ ҚЫЗМЕТТЕРГЕ АРНАЛҒАН ИНВЕСТИЦИЯЛЫҚ БАҒДАРЛАМАНЫ ОРЫНДАУ ҚОРЫТЫНДЫСЫ</a:t>
            </a: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9" descr="Логотип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8" name="Line 809"/>
          <p:cNvSpPr>
            <a:spLocks noChangeShapeType="1"/>
          </p:cNvSpPr>
          <p:nvPr/>
        </p:nvSpPr>
        <p:spPr bwMode="auto">
          <a:xfrm>
            <a:off x="585590" y="88942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119923"/>
              </p:ext>
            </p:extLst>
          </p:nvPr>
        </p:nvGraphicFramePr>
        <p:xfrm>
          <a:off x="585590" y="953723"/>
          <a:ext cx="8957919" cy="49505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990">
                  <a:extLst>
                    <a:ext uri="{9D8B030D-6E8A-4147-A177-3AD203B41FA5}">
                      <a16:colId xmlns:a16="http://schemas.microsoft.com/office/drawing/2014/main" val="1779601790"/>
                    </a:ext>
                  </a:extLst>
                </a:gridCol>
                <a:gridCol w="307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32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6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3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9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7798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пп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Өлшем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бірлігі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Ауытқуы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Сумма,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мың.тенге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мың.тенге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мың.тенге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96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"ҚТЖ "ҰК"АҚ РПЭ </a:t>
                      </a:r>
                      <a:r>
                        <a:rPr lang="ru-RU" sz="12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қызметтеріне</a:t>
                      </a: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барлығы,оның</a:t>
                      </a: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37 367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16 722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-20 645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70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Толық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тарату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монтаждауы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бар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құрылғылар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(КСО)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комплект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8 530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-8 530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44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ТМ-400/10/0,4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кВ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трансформаторы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штука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13 721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-13 721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44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Трансформатор</a:t>
                      </a:r>
                      <a:b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ТМ-630/10/0,4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штука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2 944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4 987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2 043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95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Майлы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трансформатор </a:t>
                      </a: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ТМ-250/10/0,4кВ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штука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7 321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11 735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4 414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430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rgbClr val="082C5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Майлы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трансформатор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ТМЖ-400/27,5/0,4кВ 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штука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4 851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-4 851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457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415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67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-18095" y="-98354"/>
            <a:ext cx="9905999" cy="908720"/>
          </a:xfrm>
        </p:spPr>
        <p:txBody>
          <a:bodyPr/>
          <a:lstStyle/>
          <a:p>
            <a:pPr defTabSz="914400" latinLnBrk="0">
              <a:defRPr/>
            </a:pP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2023 ЖЫЛДЫҢ 1 ЖАРТЫЖЫЛДЫҒЫНДАҒЫ ҚЫЗМЕТТЕРДІ ТҰТЫНУШЫЛАРМЕН ЖҰМЫС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62490" y="1669806"/>
            <a:ext cx="9417296" cy="418576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жеделдетілген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қағидаты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өтінішті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беру;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вагондарды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актісін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айырысу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(такси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жөнелту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учаскелері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автоматтандырылған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құжаты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3. 2023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360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1. Электр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- 0,4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өлшеуді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ажыратқыштары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учаскесін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резервті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автоматика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зақымдануы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учаскені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2. 6 айда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661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9" descr="Логотип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/>
          <p:cNvSpPr txBox="1">
            <a:spLocks/>
          </p:cNvSpPr>
          <p:nvPr/>
        </p:nvSpPr>
        <p:spPr>
          <a:xfrm>
            <a:off x="9625012" y="63267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4" name="Line 809"/>
          <p:cNvSpPr>
            <a:spLocks noChangeShapeType="1"/>
          </p:cNvSpPr>
          <p:nvPr/>
        </p:nvSpPr>
        <p:spPr bwMode="auto">
          <a:xfrm>
            <a:off x="667094" y="757608"/>
            <a:ext cx="8805518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654916" y="1409961"/>
            <a:ext cx="7432545" cy="2273522"/>
          </a:xfrm>
          <a:custGeom>
            <a:avLst/>
            <a:gdLst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8339" h="761018">
                <a:moveTo>
                  <a:pt x="0" y="0"/>
                </a:moveTo>
                <a:lnTo>
                  <a:pt x="6498339" y="0"/>
                </a:lnTo>
                <a:lnTo>
                  <a:pt x="6498339" y="756000"/>
                </a:lnTo>
                <a:lnTo>
                  <a:pt x="392517" y="761018"/>
                </a:lnTo>
                <a:cubicBezTo>
                  <a:pt x="227992" y="745225"/>
                  <a:pt x="46092" y="759677"/>
                  <a:pt x="10649" y="744823"/>
                </a:cubicBezTo>
                <a:cubicBezTo>
                  <a:pt x="10649" y="550070"/>
                  <a:pt x="0" y="194753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28" name="Rectangle 27"/>
          <p:cNvSpPr/>
          <p:nvPr/>
        </p:nvSpPr>
        <p:spPr>
          <a:xfrm>
            <a:off x="1543362" y="3850410"/>
            <a:ext cx="7544098" cy="2080853"/>
          </a:xfrm>
          <a:custGeom>
            <a:avLst/>
            <a:gdLst/>
            <a:ahLst/>
            <a:cxnLst/>
            <a:rect l="l" t="t" r="r" b="b"/>
            <a:pathLst>
              <a:path w="6480000" h="756000">
                <a:moveTo>
                  <a:pt x="735360" y="0"/>
                </a:moveTo>
                <a:lnTo>
                  <a:pt x="6480000" y="0"/>
                </a:lnTo>
                <a:lnTo>
                  <a:pt x="6480000" y="756000"/>
                </a:lnTo>
                <a:lnTo>
                  <a:pt x="0" y="756000"/>
                </a:lnTo>
                <a:lnTo>
                  <a:pt x="0" y="650058"/>
                </a:lnTo>
                <a:cubicBezTo>
                  <a:pt x="360073" y="609245"/>
                  <a:pt x="652453" y="345514"/>
                  <a:pt x="73536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36" name="TextBox 35"/>
          <p:cNvSpPr txBox="1"/>
          <p:nvPr/>
        </p:nvSpPr>
        <p:spPr>
          <a:xfrm>
            <a:off x="796021" y="847466"/>
            <a:ext cx="8747487" cy="1836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қауіпсіздігін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23 380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сомасында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1,193 км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күшейтілген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жөндеуді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тозуын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0,3%-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төмендету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ережесінің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күтіп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ұстауды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көлемде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6" name="Текст 8"/>
          <p:cNvSpPr txBox="1">
            <a:spLocks/>
          </p:cNvSpPr>
          <p:nvPr/>
        </p:nvSpPr>
        <p:spPr bwMode="auto">
          <a:xfrm>
            <a:off x="5405" y="-67322"/>
            <a:ext cx="9906001" cy="90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endParaRPr lang="ru-RU" sz="2000" dirty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ЖЫЛҒА БОЛЖАМ</a:t>
            </a:r>
          </a:p>
        </p:txBody>
      </p:sp>
      <p:sp>
        <p:nvSpPr>
          <p:cNvPr id="29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9" descr="Логотип cop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sp>
        <p:nvSpPr>
          <p:cNvPr id="11" name="Line 809"/>
          <p:cNvSpPr>
            <a:spLocks noChangeShapeType="1"/>
          </p:cNvSpPr>
          <p:nvPr/>
        </p:nvSpPr>
        <p:spPr bwMode="auto">
          <a:xfrm>
            <a:off x="585589" y="757608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CF202-7A0D-4F73-A9A4-3CC4D84EE827}"/>
              </a:ext>
            </a:extLst>
          </p:cNvPr>
          <p:cNvSpPr txBox="1"/>
          <p:nvPr/>
        </p:nvSpPr>
        <p:spPr>
          <a:xfrm>
            <a:off x="808537" y="3113965"/>
            <a:ext cx="8682912" cy="2353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Күштік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трансформаторларды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стандартты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асатын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майлы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КСО-2-10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маркалы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ұяшықтармен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Реттелетін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кедергісіз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жеткізуді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өтініштерін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дистанцияларын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шарттарды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жалғастыру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894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0" y="2579706"/>
            <a:ext cx="990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 АУДАРҒАНЫҢЫЗҒА РАҚМЕТ</a:t>
            </a:r>
          </a:p>
        </p:txBody>
      </p:sp>
    </p:spTree>
    <p:extLst>
      <p:ext uri="{BB962C8B-B14F-4D97-AF65-F5344CB8AC3E}">
        <p14:creationId xmlns:p14="http://schemas.microsoft.com/office/powerpoint/2010/main" val="33753497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36804</TotalTime>
  <Words>1793</Words>
  <Application>Microsoft Office PowerPoint</Application>
  <PresentationFormat>Лист A4 (210x297 мм)</PresentationFormat>
  <Paragraphs>615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Section Break Slide Master</vt:lpstr>
      <vt:lpstr>Contents Slide Master</vt:lpstr>
      <vt:lpstr>1_Section Break Slide Master</vt:lpstr>
      <vt:lpstr>1_Contents Slide Master</vt:lpstr>
      <vt:lpstr>1_Тема Office</vt:lpstr>
      <vt:lpstr>«Қазақстан темір жолы» ҰК» АҚ    КІРМЕ ЖОЛДАРДЫ БЕРУ ЖӘНЕ ЭЛЕКТР ЭНЕРГИЯСЫН БЕРУ ҚЫЗМЕТТЕРІ БОЙЫНША 2023 ЖЫЛҒЫ                                                        1 ЖАРТЫЖЫЛДЫҚТАҒЫ ҚЫЗМЕТ ҚОРЫТЫНДЫЛАРЫ МЕН НЕГІЗГІ МІНДЕТТЕРІ        Астана қаласы 28.07.2023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ДЕЯТЕЛЬНОСТИ  АО «НК «ЌАЗАЌСТАН ТЕМIР ЖОЛЫ»  ЗА 2007 ГОД ПО ПРЕДОСТАВЛЕНИЮ РЕГУЛИРУЕМЫХ УСЛУГ</dc:title>
  <dc:creator>1</dc:creator>
  <cp:lastModifiedBy>Руслан С Калиев</cp:lastModifiedBy>
  <cp:revision>2741</cp:revision>
  <cp:lastPrinted>2023-07-28T04:00:04Z</cp:lastPrinted>
  <dcterms:created xsi:type="dcterms:W3CDTF">2008-04-18T14:55:38Z</dcterms:created>
  <dcterms:modified xsi:type="dcterms:W3CDTF">2023-12-07T11:30:16Z</dcterms:modified>
</cp:coreProperties>
</file>