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76" r:id="rId2"/>
    <p:sldMasterId id="2147483693" r:id="rId3"/>
    <p:sldMasterId id="2147483695" r:id="rId4"/>
    <p:sldMasterId id="2147483711" r:id="rId5"/>
    <p:sldMasterId id="2147483724" r:id="rId6"/>
  </p:sldMasterIdLst>
  <p:notesMasterIdLst>
    <p:notesMasterId r:id="rId21"/>
  </p:notesMasterIdLst>
  <p:handoutMasterIdLst>
    <p:handoutMasterId r:id="rId22"/>
  </p:handoutMasterIdLst>
  <p:sldIdLst>
    <p:sldId id="707" r:id="rId7"/>
    <p:sldId id="706" r:id="rId8"/>
    <p:sldId id="731" r:id="rId9"/>
    <p:sldId id="689" r:id="rId10"/>
    <p:sldId id="640" r:id="rId11"/>
    <p:sldId id="641" r:id="rId12"/>
    <p:sldId id="709" r:id="rId13"/>
    <p:sldId id="732" r:id="rId14"/>
    <p:sldId id="696" r:id="rId15"/>
    <p:sldId id="642" r:id="rId16"/>
    <p:sldId id="747" r:id="rId17"/>
    <p:sldId id="661" r:id="rId18"/>
    <p:sldId id="697" r:id="rId19"/>
    <p:sldId id="710" r:id="rId20"/>
  </p:sldIdLst>
  <p:sldSz cx="9906000" cy="6858000" type="A4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D5F5"/>
    <a:srgbClr val="336699"/>
    <a:srgbClr val="6699FF"/>
    <a:srgbClr val="0460AC"/>
    <a:srgbClr val="99BADF"/>
    <a:srgbClr val="A8A654"/>
    <a:srgbClr val="F8FBFE"/>
    <a:srgbClr val="B2B2B2"/>
    <a:srgbClr val="CCECFF"/>
    <a:srgbClr val="DAE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0" autoAdjust="0"/>
    <p:restoredTop sz="98224" autoAdjust="0"/>
  </p:normalViewPr>
  <p:slideViewPr>
    <p:cSldViewPr>
      <p:cViewPr>
        <p:scale>
          <a:sx n="70" d="100"/>
          <a:sy n="70" d="100"/>
        </p:scale>
        <p:origin x="-1044" y="-6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734" y="-102"/>
      </p:cViewPr>
      <p:guideLst>
        <p:guide orient="horz" pos="2141"/>
        <p:guide pos="3127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43003416982281E-2"/>
          <c:y val="0.10343002756361425"/>
          <c:w val="0.91375699658301768"/>
          <c:h val="0.623915721925608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 железобетонных шпалах, км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952-4D88-A7C4-2B490557AFC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z="1600" dirty="0" smtClean="0">
                        <a:latin typeface="Times New Roman" pitchFamily="18" charset="0"/>
                        <a:cs typeface="Times New Roman" pitchFamily="18" charset="0"/>
                      </a:rPr>
                      <a:t>,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952-4D88-A7C4-2B490557AFC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dirty="0" smtClean="0">
                        <a:latin typeface="Times New Roman" pitchFamily="18" charset="0"/>
                        <a:cs typeface="Times New Roman" pitchFamily="18" charset="0"/>
                      </a:rPr>
                      <a:t>76,7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52-4D88-A7C4-2B490557A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 железобетонных шпалах, км </c:v>
                </c:pt>
                <c:pt idx="1">
                  <c:v>на деревянных шпалах, км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52-4D88-A7C4-2B490557AFC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на деревянных шпалах, км </c:v>
                </c:pt>
              </c:strCache>
            </c:strRef>
          </c:tx>
          <c:spPr>
            <a:solidFill>
              <a:srgbClr val="B1D5F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63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9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Лист1!$B$3</c:f>
              <c:numCache>
                <c:formatCode>General</c:formatCode>
                <c:ptCount val="1"/>
                <c:pt idx="0">
                  <c:v>76.7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952-4D88-A7C4-2B490557AF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5915776"/>
        <c:axId val="119059200"/>
      </c:barChart>
      <c:catAx>
        <c:axId val="115915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9059200"/>
        <c:crosses val="autoZero"/>
        <c:auto val="1"/>
        <c:lblAlgn val="ctr"/>
        <c:lblOffset val="100"/>
        <c:noMultiLvlLbl val="0"/>
      </c:catAx>
      <c:valAx>
        <c:axId val="119059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591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114503435229302"/>
          <c:y val="0.68779568484823339"/>
          <c:w val="0.59537958119425838"/>
          <c:h val="0.199327931550435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345573287937942E-2"/>
          <c:y val="0"/>
          <c:w val="0.91375700450529984"/>
          <c:h val="0.623915721925608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распределительные устройства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952-4D88-A7C4-2B490557AFC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 sz="1600" baseline="0" dirty="0" smtClean="0">
                        <a:latin typeface="Times New Roman" pitchFamily="18" charset="0"/>
                        <a:cs typeface="Times New Roman" pitchFamily="18" charset="0"/>
                      </a:rPr>
                      <a:t> 449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952-4D88-A7C4-2B490557AFC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dirty="0" smtClean="0">
                        <a:latin typeface="Times New Roman" pitchFamily="18" charset="0"/>
                        <a:cs typeface="Times New Roman" pitchFamily="18" charset="0"/>
                      </a:rPr>
                      <a:t>76,7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52-4D88-A7C4-2B490557A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распределительные устройства</c:v>
                </c:pt>
                <c:pt idx="1">
                  <c:v>трансформаторные подстанции, комплектно-трансформаторные подстанции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52-4D88-A7C4-2B490557AFC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трансформаторные подстанции, комплектно-трансформаторные подстанции</c:v>
                </c:pt>
              </c:strCache>
            </c:strRef>
          </c:tx>
          <c:spPr>
            <a:solidFill>
              <a:srgbClr val="B1D5F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</a:t>
                    </a:r>
                    <a:r>
                      <a:rPr lang="ru-RU" baseline="0" dirty="0" smtClean="0">
                        <a:solidFill>
                          <a:schemeClr val="bg1"/>
                        </a:solidFill>
                      </a:rPr>
                      <a:t> 582</a:t>
                    </a:r>
                    <a:endParaRPr lang="ru-RU" baseline="0" dirty="0" smtClean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Лист1!$B$3</c:f>
              <c:numCache>
                <c:formatCode>General</c:formatCode>
                <c:ptCount val="1"/>
                <c:pt idx="0">
                  <c:v>4528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952-4D88-A7C4-2B490557AF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9521920"/>
        <c:axId val="129527808"/>
      </c:barChart>
      <c:catAx>
        <c:axId val="129521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9527808"/>
        <c:crosses val="autoZero"/>
        <c:auto val="1"/>
        <c:lblAlgn val="ctr"/>
        <c:lblOffset val="100"/>
        <c:noMultiLvlLbl val="0"/>
      </c:catAx>
      <c:valAx>
        <c:axId val="129527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952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571936828092784E-2"/>
          <c:y val="0.56874663015224336"/>
          <c:w val="0.90203460991097029"/>
          <c:h val="0.276930399819742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0.36935</cdr:x>
      <cdr:y>0.45316</cdr:y>
    </cdr:from>
    <cdr:to>
      <cdr:x>0.514</cdr:x>
      <cdr:y>0.50875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869699" y="3116258"/>
          <a:ext cx="1515543" cy="382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04287" tIns="52144" rIns="104287" bIns="52144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indent="409183" algn="ctr"/>
          <a:endParaRPr lang="ru-RU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0.36935</cdr:x>
      <cdr:y>0.45316</cdr:y>
    </cdr:from>
    <cdr:to>
      <cdr:x>0.514</cdr:x>
      <cdr:y>0.50875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869699" y="3116258"/>
          <a:ext cx="1515543" cy="382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04287" tIns="52144" rIns="104287" bIns="52144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indent="409183" algn="ctr"/>
          <a:endParaRPr lang="ru-RU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9C2CA-5FFD-4A38-A30E-3FE1AA38487F}" type="datetimeFigureOut">
              <a:rPr lang="ru-RU" smtClean="0"/>
              <a:t>29.07.2021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DB93C-AEBB-4D4F-932C-EE2A7767A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132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4303089" cy="34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797" y="3"/>
            <a:ext cx="4303088" cy="34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4200" y="509588"/>
            <a:ext cx="3681413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21" y="3228759"/>
            <a:ext cx="7943985" cy="305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456425"/>
            <a:ext cx="4303089" cy="34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797" y="6456425"/>
            <a:ext cx="4303088" cy="34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FC28381-0009-4736-8C0C-BCAFB8B7C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305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48EFA-47DC-4E98-965E-B1764BF6721D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90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4200" y="509588"/>
            <a:ext cx="36814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C28381-0009-4736-8C0C-BCAFB8B7C46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1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C28381-0009-4736-8C0C-BCAFB8B7C46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46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24200" y="509588"/>
            <a:ext cx="3681413" cy="2549525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38418" indent="-284007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36028" indent="-227206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590439" indent="-227206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44850" indent="-227206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499261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53672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08083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62494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3C341B-53A8-441A-9C12-B98EFCBE94F5}" type="slidenum">
              <a:rPr lang="ru-RU" sz="1200"/>
              <a:pPr eaLnBrk="1" hangingPunct="1"/>
              <a:t>12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16896" y="2948952"/>
            <a:ext cx="5889104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16896" y="3717037"/>
            <a:ext cx="5889104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838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5265037" y="1508788"/>
            <a:ext cx="4640965" cy="3840427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77098" y="0"/>
            <a:ext cx="361684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436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30135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0270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6164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79636" y="32234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178622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6575333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79636" y="2421000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79636" y="451965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6621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H="1"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153539" h="5143500">
                <a:moveTo>
                  <a:pt x="8820472" y="267494"/>
                </a:moveTo>
                <a:lnTo>
                  <a:pt x="8820472" y="4948014"/>
                </a:lnTo>
                <a:lnTo>
                  <a:pt x="5553076" y="4948014"/>
                </a:lnTo>
                <a:lnTo>
                  <a:pt x="5553076" y="267494"/>
                </a:lnTo>
                <a:close/>
                <a:moveTo>
                  <a:pt x="9153539" y="0"/>
                </a:moveTo>
                <a:lnTo>
                  <a:pt x="0" y="0"/>
                </a:lnTo>
                <a:lnTo>
                  <a:pt x="0" y="5143500"/>
                </a:lnTo>
                <a:lnTo>
                  <a:pt x="9153539" y="5143500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0479" y="356659"/>
            <a:ext cx="3568621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917511" y="2468893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221100" y="4581128"/>
            <a:ext cx="3334413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90477" y="2468895"/>
            <a:ext cx="1872208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221098" y="2468132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917511" y="356659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09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868" y="123479"/>
            <a:ext cx="94032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681978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83511" y="1508786"/>
            <a:ext cx="308732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76262" y="1796670"/>
            <a:ext cx="11756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45907" y="1713728"/>
            <a:ext cx="669775" cy="544192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22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2729753" y="692696"/>
            <a:ext cx="4446494" cy="5472608"/>
          </a:xfrm>
          <a:prstGeom prst="ellipse">
            <a:avLst/>
          </a:pr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29753" y="2822457"/>
            <a:ext cx="4446494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729593" y="3621024"/>
            <a:ext cx="4446494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3445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46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1038" y="6356405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81371" y="6356405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96113" y="6356405"/>
            <a:ext cx="2228850" cy="365125"/>
          </a:xfrm>
          <a:prstGeom prst="rect">
            <a:avLst/>
          </a:prstGeom>
        </p:spPr>
        <p:txBody>
          <a:bodyPr/>
          <a:lstStyle/>
          <a:p>
            <a:fld id="{C9B229C6-4CB7-4715-9D33-C1CA5325DE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303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81038" y="6356405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281371" y="6356405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6113" y="6356405"/>
            <a:ext cx="2228850" cy="365125"/>
          </a:xfrm>
          <a:prstGeom prst="rect">
            <a:avLst/>
          </a:prstGeom>
        </p:spPr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16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16896" y="2948952"/>
            <a:ext cx="5889104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16896" y="3717037"/>
            <a:ext cx="5889104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3826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246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725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2" y="0"/>
            <a:ext cx="3470835" cy="68580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12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7421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0" y="4965176"/>
            <a:ext cx="9906000" cy="189282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12229" y="4053453"/>
            <a:ext cx="1481546" cy="18234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3557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1967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72749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43531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466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3072344"/>
            <a:ext cx="9906000" cy="1892829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pic>
        <p:nvPicPr>
          <p:cNvPr id="10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87" y="2030429"/>
            <a:ext cx="3042338" cy="45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68490" y="2214627"/>
            <a:ext cx="1754577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5126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21055" y="2372882"/>
            <a:ext cx="3467133" cy="3214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3125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56321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5265037" y="1508788"/>
            <a:ext cx="4640965" cy="3840427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77098" y="0"/>
            <a:ext cx="361684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5850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30135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0270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848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2" y="0"/>
            <a:ext cx="3470835" cy="68580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</p:spTree>
    <p:extLst>
      <p:ext uri="{BB962C8B-B14F-4D97-AF65-F5344CB8AC3E}">
        <p14:creationId xmlns:p14="http://schemas.microsoft.com/office/powerpoint/2010/main" val="49849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79636" y="32234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178622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flipH="1">
            <a:off x="6575333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79636" y="2421000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79636" y="451965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8750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H="1"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153539" h="5143500">
                <a:moveTo>
                  <a:pt x="8820472" y="267494"/>
                </a:moveTo>
                <a:lnTo>
                  <a:pt x="8820472" y="4948014"/>
                </a:lnTo>
                <a:lnTo>
                  <a:pt x="5553076" y="4948014"/>
                </a:lnTo>
                <a:lnTo>
                  <a:pt x="5553076" y="267494"/>
                </a:lnTo>
                <a:close/>
                <a:moveTo>
                  <a:pt x="9153539" y="0"/>
                </a:moveTo>
                <a:lnTo>
                  <a:pt x="0" y="0"/>
                </a:lnTo>
                <a:lnTo>
                  <a:pt x="0" y="5143500"/>
                </a:lnTo>
                <a:lnTo>
                  <a:pt x="9153539" y="5143500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0479" y="356659"/>
            <a:ext cx="3568621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917511" y="2468893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221100" y="4581128"/>
            <a:ext cx="3334413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90477" y="2468895"/>
            <a:ext cx="1872208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221098" y="2468132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917511" y="356659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9155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868" y="123479"/>
            <a:ext cx="94032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010451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83511" y="1508786"/>
            <a:ext cx="308732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576262" y="1796670"/>
            <a:ext cx="11756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45907" y="1713728"/>
            <a:ext cx="669775" cy="544192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923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267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67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85" y="1709767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85" y="4589522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952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09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3" y="365129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221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12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55750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66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4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4" y="987451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4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673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4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4" y="987451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4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065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262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9008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64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925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58"/>
            <a:ext cx="89154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1F56F-C712-4B28-9A2C-A96C353C48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358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937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875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85" y="1709766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85" y="4589518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46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1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0" y="4965176"/>
            <a:ext cx="9906000" cy="189282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12229" y="4053453"/>
            <a:ext cx="1481546" cy="18234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17085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3" y="365129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945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18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400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4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2" y="987451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4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800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4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2" y="987451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4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236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219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9008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64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633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58"/>
            <a:ext cx="89154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1F56F-C712-4B28-9A2C-A96C353C48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7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1967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72749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43531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028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3072344"/>
            <a:ext cx="9906000" cy="1892829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pic>
        <p:nvPicPr>
          <p:cNvPr id="10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87" y="2030429"/>
            <a:ext cx="3042338" cy="45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68490" y="2214627"/>
            <a:ext cx="1754577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097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21055" y="2372882"/>
            <a:ext cx="3467133" cy="3214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82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2755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74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37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737" r:id="rId16"/>
    <p:sldLayoutId id="2147483738" r:id="rId17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52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07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46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46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40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71" y="635640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40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575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46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46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4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71" y="6356405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4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797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465" y="1958788"/>
            <a:ext cx="9906000" cy="460648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АО «НК «</a:t>
            </a:r>
            <a:r>
              <a:rPr lang="kk-KZ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Қазақстан темір жолы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ИТОГИ ДЕЯТЕЛЬНОСТИ ЗА 1 ПОЛУГОДИЕ 2021 ГОДА 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ОСНОВНЫЕ ЗАДАЧИ 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УСЛУГАМ ПРЕДОСТАВЛЕНИЯ ПОДЪЕЗДНЫХ ПУТЕЙ 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ПЕРЕДАЧЕ ЭЛЕКТРИЧЕСКОЙ ЭНЕРГИИ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г.Нур-Султан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29.07.2021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9271003" y="6483412"/>
            <a:ext cx="63132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D:\For prezentations\kz_icons\Map1 copy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679" r="3432"/>
          <a:stretch/>
        </p:blipFill>
        <p:spPr bwMode="auto">
          <a:xfrm>
            <a:off x="5345714" y="4472440"/>
            <a:ext cx="4320480" cy="211102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732251" y="2904722"/>
            <a:ext cx="2327517" cy="27905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  <a:softEdge rad="635000"/>
          </a:effectLst>
          <a:scene3d>
            <a:camera prst="obliqueTopRight"/>
            <a:lightRig rig="threePt" dir="t"/>
          </a:scene3d>
          <a:extLst/>
        </p:spPr>
      </p:pic>
    </p:spTree>
    <p:extLst>
      <p:ext uri="{BB962C8B-B14F-4D97-AF65-F5344CB8AC3E}">
        <p14:creationId xmlns:p14="http://schemas.microsoft.com/office/powerpoint/2010/main" val="7635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4"/>
          <p:cNvSpPr>
            <a:spLocks noChangeArrowheads="1"/>
          </p:cNvSpPr>
          <p:nvPr/>
        </p:nvSpPr>
        <p:spPr bwMode="auto">
          <a:xfrm>
            <a:off x="1238250" y="13"/>
            <a:ext cx="74295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33800" name="Text Box 1193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1" name="Text Box 864"/>
          <p:cNvSpPr txBox="1">
            <a:spLocks noChangeArrowheads="1"/>
          </p:cNvSpPr>
          <p:nvPr/>
        </p:nvSpPr>
        <p:spPr bwMode="auto">
          <a:xfrm>
            <a:off x="7248927" y="4702181"/>
            <a:ext cx="41017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2" name="Text Box 87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3" name="Text Box 87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4" name="Text Box 87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5" name="Text Box 87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6" name="Text Box 87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7" name="Text Box 88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8" name="Text Box 88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9" name="Text Box 88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0" name="Text Box 88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1" name="Text Box 88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2" name="Text Box 88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3" name="Text Box 88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4" name="Text Box 89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5" name="Text Box 89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6" name="Text Box 897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7" name="Text Box 90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8" name="Text Box 90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9" name="Text Box 90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0" name="Text Box 90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1" name="Text Box 90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2" name="Text Box 90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3" name="Text Box 90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4" name="Text Box 91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5" name="Text Box 91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6" name="Text Box 91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7" name="Text Box 91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8" name="Text Box 91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9" name="Text Box 91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0" name="Text Box 92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1" name="Text Box 92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2" name="Text Box 92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3" name="Text Box 92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4" name="Text Box 93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5" name="Text Box 93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6" name="Text Box 93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7" name="Text Box 93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8" name="Text Box 93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9" name="Text Box 93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0" name="Text Box 93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1" name="Text Box 94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2" name="Text Box 94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3" name="Text Box 94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4" name="Text Box 945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5" name="Text Box 94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6" name="Text Box 95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7" name="Text Box 96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8" name="Text Box 96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9" name="Text Box 971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0" name="Text Box 972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1" name="Text Box 974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2" name="Text Box 975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3" name="Text Box 97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4" name="Text Box 97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5" name="Text Box 98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6" name="Text Box 98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7" name="Text Box 1053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8" name="Text Box 1054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9" name="Text Box 1055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0" name="Text Box 1056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1" name="Text Box 1065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2" name="Text Box 1068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3" name="Text Box 1071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4" name="Text Box 107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5" name="Text Box 107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6" name="Text Box 107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7" name="Text Box 107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8" name="Text Box 108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9" name="Text Box 108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0" name="Text Box 108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1" name="Text Box 108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2" name="Text Box 108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3" name="Text Box 108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4" name="Text Box 108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5" name="Text Box 109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6" name="Text Box 109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7" name="Text Box 109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8" name="Text Box 1098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9" name="Text Box 110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0" name="Text Box 110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1" name="Text Box 110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2" name="Text Box 110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3" name="Text Box 110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4" name="Text Box 110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5" name="Text Box 111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6" name="Text Box 111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7" name="Text Box 111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8" name="Text Box 111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9" name="Text Box 111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0" name="Text Box 111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1" name="Text Box 111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2" name="Text Box 112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3" name="Text Box 112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4" name="Text Box 112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5" name="Text Box 112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6" name="Text Box 113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7" name="Text Box 113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8" name="Text Box 113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9" name="Text Box 113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0" name="Text Box 113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1" name="Text Box 113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2" name="Text Box 114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3" name="Text Box 114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4" name="Text Box 114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5" name="Text Box 114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6" name="Text Box 1146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7" name="Text Box 114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8" name="Text Box 115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9" name="Text Box 116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0" name="Text Box 117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1" name="Text Box 1172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2" name="Text Box 1173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3" name="Text Box 1175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4" name="Text Box 1176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5" name="Text Box 117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6" name="Text Box 117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7" name="Text Box 118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8" name="Text Box 118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9" name="Text Box 118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0" name="Text Box 118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1" name="Text Box 1187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2" name="Text Box 1190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3" name="Text Box 57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4" name="Text Box 58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5" name="Text Box 585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6" name="Text Box 58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7" name="Text Box 58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8" name="Text Box 59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9" name="Text Box 59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0" name="Text Box 59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1" name="Text Box 59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2" name="Text Box 59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3" name="Text Box 59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4" name="Text Box 60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5" name="Text Box 60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6" name="Text Box 60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7" name="Text Box 60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8" name="Text Box 60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9" name="Text Box 60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0" name="Text Box 612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1" name="Text Box 61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2" name="Text Box 61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3" name="Text Box 61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4" name="Text Box 61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5" name="Text Box 62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6" name="Text Box 62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7" name="Text Box 62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8" name="Text Box 62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9" name="Text Box 62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0" name="Text Box 62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1" name="Text Box 63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2" name="Text Box 63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3" name="Text Box 63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4" name="Text Box 63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5" name="Text Box 63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6" name="Text Box 64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7" name="Text Box 64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8" name="Text Box 64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9" name="Text Box 64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0" name="Text Box 64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1" name="Text Box 64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2" name="Text Box 65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3" name="Text Box 65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4" name="Text Box 65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5" name="Text Box 65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6" name="Text Box 65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7" name="Text Box 65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8" name="Text Box 66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9" name="Text Box 66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0" name="Text Box 66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1" name="Text Box 68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2" name="Text Box 68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3" name="Text Box 68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4" name="Text Box 68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5" name="Text Box 68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6" name="Text Box 69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7" name="Text Box 69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8" name="Text Box 69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9" name="Text Box 69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0" name="Text Box 69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1" name="Text Box 69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2" name="Text Box 69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3" name="Text Box 70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4" name="Text Box 70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5" name="Text Box 70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6" name="Text Box 766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7" name="Text Box 76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8" name="Text Box 77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9" name="Text Box 77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0" name="Text Box 77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1" name="Text Box 77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2" name="Text Box 77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3" name="Text Box 78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4" name="Text Box 78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5" name="Text Box 78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6" name="Text Box 78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7" name="Text Box 78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8" name="Text Box 78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9" name="Text Box 79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0" name="Text Box 79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1" name="Text Box 79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2" name="Text Box 79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3" name="Text Box 79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4" name="Text Box 80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5" name="Text Box 80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6" name="Text Box 80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7" name="Text Box 80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8" name="Text Box 80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9" name="Text Box 80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0" name="Text Box 81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1" name="Text Box 81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2" name="Text Box 81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3" name="Text Box 81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4" name="Text Box 81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5" name="Text Box 81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6" name="Text Box 82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7" name="Text Box 82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8" name="Text Box 82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9" name="Text Box 82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0" name="Text Box 83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1" name="Text Box 83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2" name="Text Box 83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3" name="Text Box 83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4" name="Text Box 83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5" name="Text Box 83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6" name="Text Box 83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7" name="Text Box 84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8" name="Text Box 84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9" name="Text Box 84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0" name="Text Box 84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1" name="Text Box 84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2" name="Text Box 85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3" name="Text Box 85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4" name="Text Box 87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5" name="Text Box 87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6" name="Text Box 87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7" name="Text Box 87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8" name="Text Box 87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9" name="Text Box 87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0" name="Text Box 87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1" name="Text Box 88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2" name="Text Box 88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3" name="Text Box 88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4" name="Text Box 88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5" name="Text Box 88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6" name="Text Box 888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7" name="Text Box 89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8" name="Text Box 89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9" name="Text Box 56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0" name="Text Box 56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1" name="Text Box 568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2" name="Text Box 57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3" name="Text Box 57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4" name="Text Box 57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5" name="Text Box 57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6" name="Text Box 57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7" name="Text Box 57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8" name="Text Box 58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9" name="Text Box 58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0" name="Text Box 58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1" name="Text Box 58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2" name="Text Box 58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3" name="Text Box 58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4" name="Text Box 58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5" name="Text Box 59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6" name="Text Box 595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7" name="Text Box 59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8" name="Text Box 59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9" name="Text Box 60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0" name="Text Box 60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1" name="Text Box 60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2" name="Text Box 60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3" name="Text Box 60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4" name="Text Box 60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5" name="Text Box 61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6" name="Text Box 61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7" name="Text Box 61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8" name="Text Box 61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9" name="Text Box 61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0" name="Text Box 61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1" name="Text Box 62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2" name="Text Box 62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3" name="Text Box 62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4" name="Text Box 62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5" name="Text Box 62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6" name="Text Box 63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7" name="Text Box 63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8" name="Text Box 63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9" name="Text Box 63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0" name="Text Box 63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1" name="Text Box 63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2" name="Text Box 64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3" name="Text Box 64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4" name="Text Box 64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5" name="Text Box 64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6" name="Text Box 64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7" name="Text Box 66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8" name="Text Box 66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9" name="Text Box 66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0" name="Text Box 67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1" name="Text Box 67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2" name="Text Box 67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3" name="Text Box 67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4" name="Text Box 67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5" name="Text Box 67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6" name="Text Box 67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7" name="Text Box 68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8" name="Text Box 68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9" name="Text Box 68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0" name="Text Box 68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1" name="Text Box 69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2" name="Text Box 749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3" name="Text Box 75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4" name="Text Box 75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5" name="Text Box 75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6" name="Text Box 75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7" name="Text Box 76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8" name="Text Box 76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9" name="Text Box 76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0" name="Text Box 76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1" name="Text Box 76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2" name="Text Box 76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3" name="Text Box 77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4" name="Text Box 77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5" name="Text Box 77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6" name="Text Box 77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7" name="Text Box 77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8" name="Text Box 77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9" name="Text Box 78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0" name="Text Box 78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1" name="Text Box 78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2" name="Text Box 78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3" name="Text Box 78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4" name="Text Box 79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5" name="Text Box 79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6" name="Text Box 79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7" name="Text Box 79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8" name="Text Box 79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9" name="Text Box 79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0" name="Text Box 80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1" name="Text Box 80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2" name="Text Box 80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3" name="Text Box 80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4" name="Text Box 80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5" name="Text Box 81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6" name="Text Box 81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7" name="Text Box 81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8" name="Text Box 81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9" name="Text Box 81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0" name="Text Box 81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1" name="Text Box 82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2" name="Text Box 82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3" name="Text Box 82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4" name="Text Box 82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5" name="Text Box 82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6" name="Text Box 82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7" name="Text Box 83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8" name="Text Box 83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9" name="Text Box 83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0" name="Text Box 85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1" name="Text Box 85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2" name="Text Box 85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3" name="Text Box 85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4" name="Text Box 85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5" name="Text Box 86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6" name="Text Box 86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7" name="Text Box 86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8" name="Text Box 86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9" name="Text Box 86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0" name="Text Box 86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1" name="Text Box 86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2" name="Text Box 871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3" name="Text Box 87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4" name="Text Box 87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5" name="Text Box 56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6" name="Text Box 56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7" name="Text Box 568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8" name="Text Box 57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9" name="Text Box 57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0" name="Text Box 57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1" name="Text Box 57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2" name="Text Box 57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3" name="Text Box 57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4" name="Text Box 58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5" name="Text Box 58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6" name="Text Box 58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7" name="Text Box 58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8" name="Text Box 58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9" name="Text Box 58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0" name="Text Box 58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1" name="Text Box 59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2" name="Text Box 595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3" name="Text Box 59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4" name="Text Box 59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5" name="Text Box 60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6" name="Text Box 60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7" name="Text Box 60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8" name="Text Box 60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9" name="Text Box 60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0" name="Text Box 60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1" name="Text Box 61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2" name="Text Box 61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3" name="Text Box 61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4" name="Text Box 61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5" name="Text Box 61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6" name="Text Box 61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7" name="Text Box 62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8" name="Text Box 62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9" name="Text Box 62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0" name="Text Box 62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1" name="Text Box 62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2" name="Text Box 63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3" name="Text Box 63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4" name="Text Box 63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5" name="Text Box 63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6" name="Text Box 63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7" name="Text Box 63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8" name="Text Box 64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9" name="Text Box 64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0" name="Text Box 64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1" name="Text Box 64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2" name="Text Box 64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3" name="Text Box 66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4" name="Text Box 66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5" name="Text Box 66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6" name="Text Box 67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7" name="Text Box 67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8" name="Text Box 67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9" name="Text Box 67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0" name="Text Box 67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1" name="Text Box 67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2" name="Text Box 67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3" name="Text Box 68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4" name="Text Box 68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5" name="Text Box 68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6" name="Text Box 687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7" name="Text Box 69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8" name="Text Box 749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9" name="Text Box 75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0" name="Text Box 75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1" name="Text Box 75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2" name="Text Box 75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3" name="Text Box 76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4" name="Text Box 76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5" name="Text Box 76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6" name="Text Box 76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7" name="Text Box 76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8" name="Text Box 76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9" name="Text Box 77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0" name="Text Box 77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1" name="Text Box 77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2" name="Text Box 77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3" name="Text Box 77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4" name="Text Box 77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5" name="Text Box 78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6" name="Text Box 78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7" name="Text Box 78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8" name="Text Box 78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9" name="Text Box 78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0" name="Text Box 79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1" name="Text Box 79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2" name="Text Box 79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3" name="Text Box 79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4" name="Text Box 79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5" name="Text Box 79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6" name="Text Box 80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7" name="Text Box 80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8" name="Text Box 80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9" name="Text Box 80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0" name="Text Box 80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1" name="Text Box 81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2" name="Text Box 81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3" name="Text Box 81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4" name="Text Box 81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5" name="Text Box 81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6" name="Text Box 81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7" name="Text Box 82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8" name="Text Box 82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9" name="Text Box 82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0" name="Text Box 82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1" name="Text Box 82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2" name="Text Box 82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3" name="Text Box 83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4" name="Text Box 83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5" name="Text Box 83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6" name="Text Box 85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7" name="Text Box 85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8" name="Text Box 85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9" name="Text Box 85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0" name="Text Box 85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1" name="Text Box 86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2" name="Text Box 86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3" name="Text Box 86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4" name="Text Box 86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5" name="Text Box 86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6" name="Text Box 86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7" name="Text Box 871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8" name="Text Box 87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9" name="Text Box 544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0" name="Text Box 547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1" name="Text Box 550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2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3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4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5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6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7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8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9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0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1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2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3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4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5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6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7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8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9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0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1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2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3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4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5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6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7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8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9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0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1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2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3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4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5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6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7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8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9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0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1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2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3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4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5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6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7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8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9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0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1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2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3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4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5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6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7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8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9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0" name="Text Box 66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1" name="Text Box 67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2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3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4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5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6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7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8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9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0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1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2" name="Text Box 75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3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4" name="Text Box 75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5" name="Text Box 76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6" name="Text Box 76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7" name="Text Box 76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8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9" name="Text Box 77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0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1" name="Text Box 77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2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3" name="Text Box 77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4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5" name="Text Box 77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6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7" name="Text Box 78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8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9" name="Text Box 78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0" name="Text Box 78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1" name="Text Box 79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2" name="Text Box 79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3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4" name="Text Box 79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5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6" name="Text Box 80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7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8" name="Text Box 80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9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0" name="Text Box 80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1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2" name="Text Box 80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3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4" name="Text Box 81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5" name="Text Box 81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6" name="Text Box 81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7" name="Text Box 83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8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9" name="Text Box 83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0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1" name="Text Box 84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2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3" name="Text Box 84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4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5" name="Text Box 84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6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7" name="Text Box 85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8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9" name="Text Box 853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0" name="Text Box 85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1" name="Text Box 85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2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3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4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5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6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7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8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9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0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1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2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3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4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5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6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7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8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9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0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1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2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3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4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5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6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7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8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9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0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1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2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3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4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5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6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7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8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9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0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1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2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3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4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5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6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7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8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9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0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1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2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3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4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5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6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7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8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9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0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1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2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3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4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5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6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7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8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9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0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1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2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3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4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5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6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7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8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9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0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1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2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3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4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5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6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7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8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898697"/>
              </p:ext>
            </p:extLst>
          </p:nvPr>
        </p:nvGraphicFramePr>
        <p:xfrm>
          <a:off x="232491" y="748141"/>
          <a:ext cx="9311019" cy="606041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4629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048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52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78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34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266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49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lang="ru-RU" sz="1600" b="1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 </a:t>
                      </a:r>
                      <a:endParaRPr lang="ru-RU" sz="1600" b="1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2021 год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6 месяцев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Исполнение,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3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endParaRPr lang="ru-RU" sz="14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Затраты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производство товаров и </a:t>
                      </a:r>
                      <a:endParaRPr lang="ru-RU" sz="14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услуг,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1 858 802,93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308 300,70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Материальные затраты,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1 533 575,48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1 038 796,25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20 179,09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топливо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14 006,92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1 499 389,48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1 025 906,25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8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Затраты на оплату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труда, всего: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282 702,52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238 196,45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8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255 723,66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212 501,73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8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социальный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21 864,39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21 444,68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8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ОСМС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5 114,47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4 250,03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4178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Амортизация основных средств и </a:t>
                      </a:r>
                    </a:p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нематериальных активов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78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 сторонних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организаций,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1829,93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коммунальные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1 545,66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667,22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связи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284,27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159,78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en-US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периода,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(налоги)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2 372,87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1 769,80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985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en-US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затрат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1 861 175,80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310 070,50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625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en-US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Прибыль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-312 640,50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1 861 175,80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997 430,00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86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endParaRPr lang="en-US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оказанных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кВтч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1 018 207,99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545 044,51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2164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</a:t>
                      </a:r>
                      <a:endParaRPr lang="en-US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Нормативные потери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10,11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10,21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216400"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кВтч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114 484,12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61 984,89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2760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VIII</a:t>
                      </a:r>
                      <a:endParaRPr lang="en-US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Тариф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 НДС)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тенге/</a:t>
                      </a:r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</a:tbl>
          </a:graphicData>
        </a:graphic>
      </p:graphicFrame>
      <p:sp>
        <p:nvSpPr>
          <p:cNvPr id="718" name="Text Placeholder 1"/>
          <p:cNvSpPr txBox="1">
            <a:spLocks/>
          </p:cNvSpPr>
          <p:nvPr/>
        </p:nvSpPr>
        <p:spPr>
          <a:xfrm>
            <a:off x="407495" y="-90615"/>
            <a:ext cx="9498508" cy="953725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ru-RU" altLang="ko-KR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 ИСПОЛНЕНИИ ТАРИФНОЙ СМЕТЫ НА УСЛУГИ </a:t>
            </a:r>
            <a:r>
              <a:rPr lang="ru-RU" altLang="ko-K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ko-KR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ПЕРЕДАЧЕ </a:t>
            </a:r>
            <a:endParaRPr lang="ru-RU" altLang="ko-KR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auto">
              <a:spcAft>
                <a:spcPts val="0"/>
              </a:spcAft>
            </a:pPr>
            <a:r>
              <a:rPr lang="ru-RU" altLang="ko-K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ЭЛЕКТРИЧЕСКОЙ </a:t>
            </a:r>
            <a:r>
              <a:rPr lang="ru-RU" altLang="ko-KR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ЭНЕРГИИ  ПО ИТОГАМ </a:t>
            </a:r>
            <a:r>
              <a:rPr lang="ru-RU" altLang="ko-K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ПОЛУГОДИЯ 2021 </a:t>
            </a:r>
            <a:r>
              <a:rPr lang="ru-RU" altLang="ko-KR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pic>
        <p:nvPicPr>
          <p:cNvPr id="720" name="Picture 9" descr="Логотип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88"/>
            <a:ext cx="546037" cy="7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2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7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722094"/>
              </p:ext>
            </p:extLst>
          </p:nvPr>
        </p:nvGraphicFramePr>
        <p:xfrm>
          <a:off x="407496" y="908720"/>
          <a:ext cx="9247625" cy="5001670"/>
        </p:xfrm>
        <a:graphic>
          <a:graphicData uri="http://schemas.openxmlformats.org/drawingml/2006/table">
            <a:tbl>
              <a:tblPr/>
              <a:tblGrid>
                <a:gridCol w="405046"/>
                <a:gridCol w="2565282"/>
                <a:gridCol w="945105"/>
                <a:gridCol w="900100"/>
                <a:gridCol w="1080120"/>
                <a:gridCol w="675076"/>
                <a:gridCol w="945104"/>
                <a:gridCol w="855096"/>
                <a:gridCol w="876696"/>
              </a:tblGrid>
              <a:tr h="2390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1" i="0" u="none" strike="noStrike" kern="1200" dirty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1" i="0" u="none" strike="noStrike" kern="1200" dirty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1" i="0" u="none" strike="noStrike" kern="1200" dirty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</a:t>
                      </a:r>
                      <a:r>
                        <a:rPr lang="ru-RU" sz="14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тыс.тенге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021">
                <a:tc rowSpan="2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ru-RU" sz="1600" b="1" i="0" u="none" strike="noStrike" kern="1200" dirty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проекта</a:t>
                      </a: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Ед. изм.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Утверждено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2021 год</a:t>
                      </a: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 за 6 месяцев</a:t>
                      </a: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отклонение</a:t>
                      </a: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550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</a:tr>
              <a:tr h="492967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694,33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-40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694,33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771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Комплектное распределительное устройствоКСО-2-10 с вакуумным выключателем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комплект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7 898,40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-7 898,40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2991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Комплектная трансформаторная подстанция КТПН-400кВа, 10/0,4 </a:t>
                      </a:r>
                      <a:r>
                        <a:rPr lang="ru-RU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комплект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12700" cmpd="sng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000,02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-10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000,02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5823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Трансформатор масляный ТМ-250/10/0,4кВ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штука</a:t>
                      </a:r>
                    </a:p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12700" cmpd="sng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2 711,66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-2 711,66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2991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Трансформатор масляный ТМ-400/10/0,4кВ</a:t>
                      </a:r>
                    </a:p>
                    <a:p>
                      <a:pPr marL="0" algn="l" defTabSz="914400" rtl="0" eaLnBrk="1" fontAlgn="ctr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штука</a:t>
                      </a: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1 812,25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-1 812,25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7839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Трансформатор масляный ТМЖ-1600/27,5/0,4 </a:t>
                      </a:r>
                      <a:r>
                        <a:rPr lang="ru-RU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штука</a:t>
                      </a: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18 272,00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-18 272,00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Placeholder 1"/>
          <p:cNvSpPr txBox="1">
            <a:spLocks/>
          </p:cNvSpPr>
          <p:nvPr/>
        </p:nvSpPr>
        <p:spPr>
          <a:xfrm>
            <a:off x="3" y="0"/>
            <a:ext cx="9905999" cy="908720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ru-RU" altLang="ko-K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ИСПОЛНЕНИЕ </a:t>
            </a:r>
            <a:r>
              <a:rPr lang="ru-RU" altLang="ko-KR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ИНВЕСТИЦИОННОЙ ПРОГРАММЫ  НА </a:t>
            </a:r>
            <a:r>
              <a:rPr lang="ru-RU" altLang="ko-K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УСЛУГИ ПО </a:t>
            </a:r>
            <a:r>
              <a:rPr lang="ru-RU" altLang="ko-KR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ПЕРЕДАЧЕ ЭЛЕКТРИЧЕСКОЙ ЭНЕРГИИ  ПО ИТОГАМ </a:t>
            </a:r>
            <a:r>
              <a:rPr lang="ru-RU" altLang="ko-K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ПОЛУГОДИЯ 2021 </a:t>
            </a:r>
            <a:r>
              <a:rPr lang="ru-RU" altLang="ko-KR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</a:p>
        </p:txBody>
      </p:sp>
      <p:pic>
        <p:nvPicPr>
          <p:cNvPr id="4" name="Picture 9" descr="Логотип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88"/>
            <a:ext cx="546037" cy="7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7494" y="5996783"/>
            <a:ext cx="9247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 настоящее время заключены договоры с  АО «</a:t>
            </a:r>
            <a:r>
              <a:rPr lang="ru-RU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Кентауский</a:t>
            </a:r>
            <a:r>
              <a:rPr lang="ru-RU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трансформаторный завод» №558651/2021/1 от 04.05.21г., №562903/2021/1 от 12.05.2021г</a:t>
            </a:r>
            <a:r>
              <a:rPr lang="ru-RU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., №</a:t>
            </a:r>
            <a:r>
              <a:rPr lang="ru-RU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562720/2021/1 от 13.05.2021г.</a:t>
            </a: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9383866" y="6297582"/>
            <a:ext cx="542510" cy="60730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23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5288" y="-104704"/>
            <a:ext cx="9905999" cy="908720"/>
          </a:xfrm>
        </p:spPr>
        <p:txBody>
          <a:bodyPr/>
          <a:lstStyle/>
          <a:p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1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С ПОТРЕБИТЕЛЯМИ УСЛУГ </a:t>
            </a:r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 1 ПОЛУГОДИЕ 2021 ГОДА</a:t>
            </a:r>
            <a:endParaRPr lang="ru-RU" sz="1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2205" y="827592"/>
            <a:ext cx="9387581" cy="54784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услугам подъездных путей: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1. Обеспечена оперативная (ускоренная) работа с потребителями услуг по принципу одного окна: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- принятие заявки;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выдача подписанного договора;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оформление ведомости подачи и уборки вагонов;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проведение расчета (таксировка услуг) и принятие оплаты за услуги.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2.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итогам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месяцев 2021 года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заключено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498  договора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потребителями услуг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 передаче электрической энергии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1. Для улучшения </a:t>
            </a:r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качеств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оказания услуги по передаче электрической энергии, в части повышения надежности электроснабжения постоянно проводятся следующие работы: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проведение замеров  нагрузки по линиям 0,4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обеспечение равномерного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пофазного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распределения загрузки линий</a:t>
            </a:r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применение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распределительных устройств с вакуумными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выключателями, современными защитами и устройствами автоматики, которые обеспечивают повышение надежности электроснабжения за счет селективного отключения поврежденного участка линии и автоматического включения резерва или автоматического повторного включения участка линии с неустойчивым кратковременным повреждением линии.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2. За 6 месяцев заключено 624 договора с потребителями услуг.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155332" y="6473448"/>
            <a:ext cx="173355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ru-RU" dirty="0"/>
          </a:p>
          <a:p>
            <a:pPr algn="r">
              <a:defRPr/>
            </a:pPr>
            <a:endParaRPr lang="ru-RU" dirty="0"/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9011889" y="6174308"/>
            <a:ext cx="894112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9" descr="Логотип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88"/>
            <a:ext cx="546037" cy="7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2"/>
          <p:cNvSpPr txBox="1">
            <a:spLocks/>
          </p:cNvSpPr>
          <p:nvPr/>
        </p:nvSpPr>
        <p:spPr>
          <a:xfrm>
            <a:off x="9625012" y="63267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654916" y="1409961"/>
            <a:ext cx="7432545" cy="2273522"/>
          </a:xfrm>
          <a:custGeom>
            <a:avLst/>
            <a:gdLst>
              <a:gd name="connsiteX0" fmla="*/ 0 w 6498339"/>
              <a:gd name="connsiteY0" fmla="*/ 0 h 756000"/>
              <a:gd name="connsiteX1" fmla="*/ 6498339 w 6498339"/>
              <a:gd name="connsiteY1" fmla="*/ 0 h 756000"/>
              <a:gd name="connsiteX2" fmla="*/ 6498339 w 6498339"/>
              <a:gd name="connsiteY2" fmla="*/ 756000 h 756000"/>
              <a:gd name="connsiteX3" fmla="*/ 435112 w 6498339"/>
              <a:gd name="connsiteY3" fmla="*/ 756000 h 756000"/>
              <a:gd name="connsiteX4" fmla="*/ 10649 w 6498339"/>
              <a:gd name="connsiteY4" fmla="*/ 744823 h 756000"/>
              <a:gd name="connsiteX5" fmla="*/ 0 w 6498339"/>
              <a:gd name="connsiteY5" fmla="*/ 0 h 756000"/>
              <a:gd name="connsiteX0" fmla="*/ 0 w 6498339"/>
              <a:gd name="connsiteY0" fmla="*/ 0 h 756000"/>
              <a:gd name="connsiteX1" fmla="*/ 6498339 w 6498339"/>
              <a:gd name="connsiteY1" fmla="*/ 0 h 756000"/>
              <a:gd name="connsiteX2" fmla="*/ 6498339 w 6498339"/>
              <a:gd name="connsiteY2" fmla="*/ 756000 h 756000"/>
              <a:gd name="connsiteX3" fmla="*/ 435112 w 6498339"/>
              <a:gd name="connsiteY3" fmla="*/ 756000 h 756000"/>
              <a:gd name="connsiteX4" fmla="*/ 10649 w 6498339"/>
              <a:gd name="connsiteY4" fmla="*/ 744823 h 756000"/>
              <a:gd name="connsiteX5" fmla="*/ 0 w 6498339"/>
              <a:gd name="connsiteY5" fmla="*/ 0 h 756000"/>
              <a:gd name="connsiteX0" fmla="*/ 0 w 6498339"/>
              <a:gd name="connsiteY0" fmla="*/ 0 h 761018"/>
              <a:gd name="connsiteX1" fmla="*/ 6498339 w 6498339"/>
              <a:gd name="connsiteY1" fmla="*/ 0 h 761018"/>
              <a:gd name="connsiteX2" fmla="*/ 6498339 w 6498339"/>
              <a:gd name="connsiteY2" fmla="*/ 756000 h 761018"/>
              <a:gd name="connsiteX3" fmla="*/ 392517 w 6498339"/>
              <a:gd name="connsiteY3" fmla="*/ 761018 h 761018"/>
              <a:gd name="connsiteX4" fmla="*/ 10649 w 6498339"/>
              <a:gd name="connsiteY4" fmla="*/ 744823 h 761018"/>
              <a:gd name="connsiteX5" fmla="*/ 0 w 6498339"/>
              <a:gd name="connsiteY5" fmla="*/ 0 h 761018"/>
              <a:gd name="connsiteX0" fmla="*/ 0 w 6498339"/>
              <a:gd name="connsiteY0" fmla="*/ 0 h 761018"/>
              <a:gd name="connsiteX1" fmla="*/ 6498339 w 6498339"/>
              <a:gd name="connsiteY1" fmla="*/ 0 h 761018"/>
              <a:gd name="connsiteX2" fmla="*/ 6498339 w 6498339"/>
              <a:gd name="connsiteY2" fmla="*/ 756000 h 761018"/>
              <a:gd name="connsiteX3" fmla="*/ 392517 w 6498339"/>
              <a:gd name="connsiteY3" fmla="*/ 761018 h 761018"/>
              <a:gd name="connsiteX4" fmla="*/ 10649 w 6498339"/>
              <a:gd name="connsiteY4" fmla="*/ 744823 h 761018"/>
              <a:gd name="connsiteX5" fmla="*/ 0 w 6498339"/>
              <a:gd name="connsiteY5" fmla="*/ 0 h 76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98339" h="761018">
                <a:moveTo>
                  <a:pt x="0" y="0"/>
                </a:moveTo>
                <a:lnTo>
                  <a:pt x="6498339" y="0"/>
                </a:lnTo>
                <a:lnTo>
                  <a:pt x="6498339" y="756000"/>
                </a:lnTo>
                <a:lnTo>
                  <a:pt x="392517" y="761018"/>
                </a:lnTo>
                <a:cubicBezTo>
                  <a:pt x="227992" y="745225"/>
                  <a:pt x="46092" y="759677"/>
                  <a:pt x="10649" y="744823"/>
                </a:cubicBezTo>
                <a:cubicBezTo>
                  <a:pt x="10649" y="550070"/>
                  <a:pt x="0" y="194753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67"/>
          </a:p>
        </p:txBody>
      </p:sp>
      <p:sp>
        <p:nvSpPr>
          <p:cNvPr id="28" name="Rectangle 27"/>
          <p:cNvSpPr/>
          <p:nvPr/>
        </p:nvSpPr>
        <p:spPr>
          <a:xfrm>
            <a:off x="1543362" y="3850410"/>
            <a:ext cx="7544098" cy="2080853"/>
          </a:xfrm>
          <a:custGeom>
            <a:avLst/>
            <a:gdLst/>
            <a:ahLst/>
            <a:cxnLst/>
            <a:rect l="l" t="t" r="r" b="b"/>
            <a:pathLst>
              <a:path w="6480000" h="756000">
                <a:moveTo>
                  <a:pt x="735360" y="0"/>
                </a:moveTo>
                <a:lnTo>
                  <a:pt x="6480000" y="0"/>
                </a:lnTo>
                <a:lnTo>
                  <a:pt x="6480000" y="756000"/>
                </a:lnTo>
                <a:lnTo>
                  <a:pt x="0" y="756000"/>
                </a:lnTo>
                <a:lnTo>
                  <a:pt x="0" y="650058"/>
                </a:lnTo>
                <a:cubicBezTo>
                  <a:pt x="360073" y="609245"/>
                  <a:pt x="652453" y="345514"/>
                  <a:pt x="73536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67"/>
          </a:p>
        </p:txBody>
      </p:sp>
      <p:sp>
        <p:nvSpPr>
          <p:cNvPr id="36" name="TextBox 35"/>
          <p:cNvSpPr txBox="1"/>
          <p:nvPr/>
        </p:nvSpPr>
        <p:spPr>
          <a:xfrm>
            <a:off x="1040379" y="953725"/>
            <a:ext cx="74465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ko-KR" sz="1600" b="1" u="sng" dirty="0">
                <a:latin typeface="Times New Roman" pitchFamily="18" charset="0"/>
                <a:cs typeface="Times New Roman" pitchFamily="18" charset="0"/>
              </a:rPr>
              <a:t>по услугам подъездных путей: </a:t>
            </a:r>
            <a:endParaRPr lang="ru-RU" altLang="ko-KR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ko-KR" sz="1600" dirty="0">
                <a:latin typeface="Times New Roman" pitchFamily="18" charset="0"/>
                <a:cs typeface="Times New Roman" pitchFamily="18" charset="0"/>
              </a:rPr>
              <a:t>Обеспечение безопасности движения;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ko-KR" sz="1600" dirty="0">
                <a:latin typeface="Times New Roman" pitchFamily="18" charset="0"/>
                <a:cs typeface="Times New Roman" pitchFamily="18" charset="0"/>
              </a:rPr>
              <a:t>Выполнение капитального ремонта подъездных путей в утвержденном объеме;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ko-KR" sz="16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altLang="ko-KR" sz="1600" dirty="0">
                <a:latin typeface="Times New Roman" pitchFamily="18" charset="0"/>
                <a:cs typeface="Times New Roman" pitchFamily="18" charset="0"/>
              </a:rPr>
              <a:t>текущего содержания подъездных путей в соответствии с требованиями Правил технической эксплуатации;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ko-KR" sz="1600" dirty="0">
                <a:latin typeface="Times New Roman" pitchFamily="18" charset="0"/>
                <a:cs typeface="Times New Roman" pitchFamily="18" charset="0"/>
              </a:rPr>
              <a:t>Качественное предоставление услуг </a:t>
            </a:r>
            <a:r>
              <a:rPr lang="ru-RU" altLang="ko-KR" sz="1600" dirty="0" smtClean="0">
                <a:latin typeface="Times New Roman" pitchFamily="18" charset="0"/>
                <a:cs typeface="Times New Roman" pitchFamily="18" charset="0"/>
              </a:rPr>
              <a:t>потребителям.</a:t>
            </a:r>
            <a:endParaRPr lang="ru-RU" altLang="ko-K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40380" y="4054476"/>
            <a:ext cx="727025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ko-KR" sz="1600" b="1" u="sng" dirty="0">
                <a:latin typeface="Times New Roman" pitchFamily="18" charset="0"/>
                <a:cs typeface="Times New Roman" pitchFamily="18" charset="0"/>
              </a:rPr>
              <a:t>по передаче электрической энергии</a:t>
            </a:r>
            <a:r>
              <a:rPr lang="ru-RU" altLang="ko-KR" sz="16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ko-KR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ko-KR" sz="1600" dirty="0">
                <a:latin typeface="Times New Roman" pitchFamily="18" charset="0"/>
                <a:cs typeface="Times New Roman" pitchFamily="18" charset="0"/>
              </a:rPr>
              <a:t>Повышение надежности распределительных сетей Компании;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ko-KR" sz="1600" dirty="0">
                <a:latin typeface="Times New Roman" pitchFamily="18" charset="0"/>
                <a:cs typeface="Times New Roman" pitchFamily="18" charset="0"/>
              </a:rPr>
              <a:t>Модернизация устройств электроснабжения Компании;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ko-KR" sz="1600" dirty="0">
                <a:latin typeface="Times New Roman" pitchFamily="18" charset="0"/>
                <a:cs typeface="Times New Roman" pitchFamily="18" charset="0"/>
              </a:rPr>
              <a:t>Обеспечение беспрепятственного доступа к регулируемой услуге;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ko-KR" sz="1600" dirty="0">
                <a:latin typeface="Times New Roman" pitchFamily="18" charset="0"/>
                <a:cs typeface="Times New Roman" pitchFamily="18" charset="0"/>
              </a:rPr>
              <a:t>Обеспечение качественного предоставления услуг </a:t>
            </a:r>
            <a:r>
              <a:rPr lang="ru-RU" altLang="ko-KR" sz="1600" dirty="0" smtClean="0">
                <a:latin typeface="Times New Roman" pitchFamily="18" charset="0"/>
                <a:cs typeface="Times New Roman" pitchFamily="18" charset="0"/>
              </a:rPr>
              <a:t>потребителям.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ko-K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Текст 8"/>
          <p:cNvSpPr txBox="1">
            <a:spLocks/>
          </p:cNvSpPr>
          <p:nvPr/>
        </p:nvSpPr>
        <p:spPr bwMode="auto">
          <a:xfrm>
            <a:off x="-1" y="1580"/>
            <a:ext cx="9906001" cy="90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endParaRPr lang="ru-RU" sz="2000" dirty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ТЕКУЩИЕ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ПЕРСПЕКТИВНЫЕ ЗАДАЧИ</a:t>
            </a:r>
            <a:endParaRPr lang="ru-RU" sz="1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Номер слайда 1"/>
          <p:cNvSpPr txBox="1">
            <a:spLocks/>
          </p:cNvSpPr>
          <p:nvPr/>
        </p:nvSpPr>
        <p:spPr>
          <a:xfrm>
            <a:off x="8155332" y="6473448"/>
            <a:ext cx="173355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ru-RU" dirty="0"/>
          </a:p>
          <a:p>
            <a:pPr algn="r">
              <a:defRPr/>
            </a:pPr>
            <a:endParaRPr lang="ru-RU" dirty="0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9" descr="Логотип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88"/>
            <a:ext cx="546037" cy="7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93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0" y="2579706"/>
            <a:ext cx="990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4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24"/>
          <p:cNvSpPr>
            <a:spLocks noChangeArrowheads="1"/>
          </p:cNvSpPr>
          <p:nvPr/>
        </p:nvSpPr>
        <p:spPr bwMode="auto">
          <a:xfrm>
            <a:off x="39555" y="238922"/>
            <a:ext cx="9906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455" name="Rectangle 759"/>
          <p:cNvSpPr>
            <a:spLocks noChangeArrowheads="1"/>
          </p:cNvSpPr>
          <p:nvPr/>
        </p:nvSpPr>
        <p:spPr bwMode="auto">
          <a:xfrm>
            <a:off x="54173" y="238918"/>
            <a:ext cx="9906000" cy="4875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СОДЕРЖАНИЕ ОТЧЕТА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809"/>
          <p:cNvSpPr>
            <a:spLocks noChangeShapeType="1"/>
          </p:cNvSpPr>
          <p:nvPr/>
        </p:nvSpPr>
        <p:spPr bwMode="auto">
          <a:xfrm>
            <a:off x="585591" y="837952"/>
            <a:ext cx="8813932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6629" name="Picture 9" descr="Логотип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88"/>
            <a:ext cx="546037" cy="7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1193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3" name="Text Box 864"/>
          <p:cNvSpPr txBox="1">
            <a:spLocks noChangeArrowheads="1"/>
          </p:cNvSpPr>
          <p:nvPr/>
        </p:nvSpPr>
        <p:spPr bwMode="auto">
          <a:xfrm>
            <a:off x="8014234" y="4702190"/>
            <a:ext cx="54689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4" name="Text Box 87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5" name="Text Box 87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6" name="Text Box 87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7" name="Text Box 87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8" name="Text Box 87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9" name="Text Box 88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0" name="Text Box 88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1" name="Text Box 88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2" name="Text Box 885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3" name="Text Box 886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4" name="Text Box 888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5" name="Text Box 889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6" name="Text Box 89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7" name="Text Box 894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8" name="Text Box 897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9" name="Text Box 900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0" name="Text Box 90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1" name="Text Box 90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2" name="Text Box 90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3" name="Text Box 90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4" name="Text Box 90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5" name="Text Box 90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6" name="Text Box 91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7" name="Text Box 91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8" name="Text Box 91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9" name="Text Box 915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0" name="Text Box 916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1" name="Text Box 918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2" name="Text Box 92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3" name="Text Box 924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4" name="Text Box 927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5" name="Text Box 928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6" name="Text Box 930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7" name="Text Box 93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8" name="Text Box 93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9" name="Text Box 93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0" name="Text Box 93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1" name="Text Box 93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2" name="Text Box 93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3" name="Text Box 94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4" name="Text Box 94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5" name="Text Box 94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6" name="Text Box 945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7" name="Text Box 948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8" name="Text Box 95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9" name="Text Box 968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0" name="Text Box 969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1" name="Text Box 971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2" name="Text Box 972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3" name="Text Box 974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4" name="Text Box 975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5" name="Text Box 977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6" name="Text Box 978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7" name="Text Box 98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8" name="Text Box 98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9" name="Text Box 1053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0" name="Text Box 1054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1" name="Text Box 1055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2" name="Text Box 1056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3" name="Text Box 1065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4" name="Text Box 1068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5" name="Text Box 1071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6" name="Text Box 107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7" name="Text Box 107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8" name="Text Box 107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9" name="Text Box 107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0" name="Text Box 108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1" name="Text Box 108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2" name="Text Box 108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3" name="Text Box 108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4" name="Text Box 1086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5" name="Text Box 1087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6" name="Text Box 1089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7" name="Text Box 1090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8" name="Text Box 109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9" name="Text Box 1095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0" name="Text Box 1098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1" name="Text Box 110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2" name="Text Box 110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3" name="Text Box 110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4" name="Text Box 110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5" name="Text Box 110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6" name="Text Box 110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7" name="Text Box 111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8" name="Text Box 111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9" name="Text Box 111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0" name="Text Box 111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1" name="Text Box 1116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2" name="Text Box 1117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3" name="Text Box 1119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4" name="Text Box 112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5" name="Text Box 1125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6" name="Text Box 1128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7" name="Text Box 1129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8" name="Text Box 113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9" name="Text Box 113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0" name="Text Box 113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1" name="Text Box 113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2" name="Text Box 113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3" name="Text Box 113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4" name="Text Box 114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5" name="Text Box 114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6" name="Text Box 114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7" name="Text Box 114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8" name="Text Box 1146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9" name="Text Box 1149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0" name="Text Box 115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1" name="Text Box 1169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2" name="Text Box 1170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3" name="Text Box 1172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4" name="Text Box 1173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5" name="Text Box 1175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6" name="Text Box 1176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7" name="Text Box 1178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8" name="Text Box 1179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9" name="Text Box 118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0" name="Text Box 118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1" name="Text Box 118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2" name="Text Box 118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3" name="Text Box 1187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4" name="Text Box 1190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5" name="Text Box 579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6" name="Text Box 582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7" name="Text Box 585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8" name="Text Box 58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9" name="Text Box 58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0" name="Text Box 59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1" name="Text Box 59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2" name="Text Box 59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3" name="Text Box 59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4" name="Text Box 59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5" name="Text Box 59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6" name="Text Box 60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7" name="Text Box 60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8" name="Text Box 60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9" name="Text Box 60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0" name="Text Box 60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1" name="Text Box 60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2" name="Text Box 612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3" name="Text Box 61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4" name="Text Box 61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5" name="Text Box 61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6" name="Text Box 61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7" name="Text Box 62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8" name="Text Box 62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9" name="Text Box 62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0" name="Text Box 62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1" name="Text Box 62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2" name="Text Box 62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3" name="Text Box 63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4" name="Text Box 63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5" name="Text Box 63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6" name="Text Box 63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7" name="Text Box 63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8" name="Text Box 64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9" name="Text Box 64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0" name="Text Box 64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1" name="Text Box 64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2" name="Text Box 64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3" name="Text Box 64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4" name="Text Box 65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5" name="Text Box 65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6" name="Text Box 65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7" name="Text Box 65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8" name="Text Box 65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9" name="Text Box 65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0" name="Text Box 66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1" name="Text Box 66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2" name="Text Box 66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3" name="Text Box 68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4" name="Text Box 68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5" name="Text Box 686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6" name="Text Box 687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7" name="Text Box 68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8" name="Text Box 69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9" name="Text Box 69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0" name="Text Box 69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1" name="Text Box 69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2" name="Text Box 69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3" name="Text Box 69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4" name="Text Box 69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5" name="Text Box 701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6" name="Text Box 704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7" name="Text Box 707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8" name="Text Box 766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9" name="Text Box 769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0" name="Text Box 772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1" name="Text Box 77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2" name="Text Box 77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3" name="Text Box 77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4" name="Text Box 77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5" name="Text Box 78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6" name="Text Box 78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7" name="Text Box 78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8" name="Text Box 78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9" name="Text Box 78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0" name="Text Box 78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1" name="Text Box 79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2" name="Text Box 79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3" name="Text Box 79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4" name="Text Box 79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5" name="Text Box 79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6" name="Text Box 80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7" name="Text Box 80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8" name="Text Box 80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9" name="Text Box 80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0" name="Text Box 80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1" name="Text Box 80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2" name="Text Box 81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3" name="Text Box 81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4" name="Text Box 81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5" name="Text Box 81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6" name="Text Box 81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7" name="Text Box 81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8" name="Text Box 82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9" name="Text Box 82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0" name="Text Box 82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1" name="Text Box 82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2" name="Text Box 83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3" name="Text Box 83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4" name="Text Box 83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5" name="Text Box 83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6" name="Text Box 83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7" name="Text Box 83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8" name="Text Box 83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9" name="Text Box 84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0" name="Text Box 84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1" name="Text Box 84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2" name="Text Box 84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3" name="Text Box 847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4" name="Text Box 85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5" name="Text Box 85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6" name="Text Box 87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7" name="Text Box 87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8" name="Text Box 87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9" name="Text Box 87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0" name="Text Box 876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1" name="Text Box 877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2" name="Text Box 87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3" name="Text Box 88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4" name="Text Box 88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5" name="Text Box 88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6" name="Text Box 88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7" name="Text Box 88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8" name="Text Box 888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9" name="Text Box 891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0" name="Text Box 894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1" name="Text Box 562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2" name="Text Box 565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3" name="Text Box 568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4" name="Text Box 57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5" name="Text Box 57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6" name="Text Box 57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7" name="Text Box 57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8" name="Text Box 57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9" name="Text Box 57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0" name="Text Box 58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1" name="Text Box 58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2" name="Text Box 58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3" name="Text Box 58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4" name="Text Box 58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5" name="Text Box 58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6" name="Text Box 58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7" name="Text Box 59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8" name="Text Box 595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9" name="Text Box 59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0" name="Text Box 59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1" name="Text Box 60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2" name="Text Box 60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3" name="Text Box 60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4" name="Text Box 60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5" name="Text Box 60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6" name="Text Box 60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7" name="Text Box 61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8" name="Text Box 61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9" name="Text Box 61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0" name="Text Box 61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1" name="Text Box 61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2" name="Text Box 61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3" name="Text Box 62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4" name="Text Box 62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5" name="Text Box 62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6" name="Text Box 62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7" name="Text Box 62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8" name="Text Box 63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9" name="Text Box 63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0" name="Text Box 63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1" name="Text Box 63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2" name="Text Box 63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3" name="Text Box 63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4" name="Text Box 64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5" name="Text Box 64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6" name="Text Box 64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7" name="Text Box 64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8" name="Text Box 64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9" name="Text Box 66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0" name="Text Box 66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1" name="Text Box 669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2" name="Text Box 670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3" name="Text Box 67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4" name="Text Box 67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5" name="Text Box 67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6" name="Text Box 67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7" name="Text Box 67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8" name="Text Box 67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9" name="Text Box 68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0" name="Text Box 68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1" name="Text Box 684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2" name="Text Box 687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3" name="Text Box 690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4" name="Text Box 749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5" name="Text Box 752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6" name="Text Box 755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7" name="Text Box 75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8" name="Text Box 75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9" name="Text Box 76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0" name="Text Box 76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1" name="Text Box 76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2" name="Text Box 76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3" name="Text Box 76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4" name="Text Box 76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5" name="Text Box 77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6" name="Text Box 77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7" name="Text Box 77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8" name="Text Box 77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9" name="Text Box 77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0" name="Text Box 77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1" name="Text Box 78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2" name="Text Box 78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3" name="Text Box 78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4" name="Text Box 78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5" name="Text Box 78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6" name="Text Box 79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7" name="Text Box 79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8" name="Text Box 79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9" name="Text Box 79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0" name="Text Box 79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1" name="Text Box 79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2" name="Text Box 80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3" name="Text Box 80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4" name="Text Box 80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5" name="Text Box 80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6" name="Text Box 80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7" name="Text Box 81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8" name="Text Box 81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9" name="Text Box 81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0" name="Text Box 81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1" name="Text Box 81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2" name="Text Box 81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3" name="Text Box 82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4" name="Text Box 82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5" name="Text Box 82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6" name="Text Box 82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7" name="Text Box 82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8" name="Text Box 82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9" name="Text Box 830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0" name="Text Box 83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1" name="Text Box 83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2" name="Text Box 85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3" name="Text Box 85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4" name="Text Box 85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5" name="Text Box 85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6" name="Text Box 859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7" name="Text Box 860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8" name="Text Box 86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9" name="Text Box 86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0" name="Text Box 86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1" name="Text Box 86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2" name="Text Box 86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3" name="Text Box 86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4" name="Text Box 871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5" name="Text Box 874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6" name="Text Box 877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7" name="Text Box 562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8" name="Text Box 565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9" name="Text Box 568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0" name="Text Box 57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1" name="Text Box 57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2" name="Text Box 57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3" name="Text Box 57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4" name="Text Box 57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5" name="Text Box 57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6" name="Text Box 58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7" name="Text Box 58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8" name="Text Box 58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9" name="Text Box 58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0" name="Text Box 58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1" name="Text Box 58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2" name="Text Box 58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3" name="Text Box 59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4" name="Text Box 595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5" name="Text Box 59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6" name="Text Box 59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7" name="Text Box 60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8" name="Text Box 60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9" name="Text Box 60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0" name="Text Box 60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1" name="Text Box 60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2" name="Text Box 60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3" name="Text Box 61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4" name="Text Box 61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5" name="Text Box 61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6" name="Text Box 61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7" name="Text Box 61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8" name="Text Box 61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9" name="Text Box 62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0" name="Text Box 62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1" name="Text Box 62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2" name="Text Box 62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3" name="Text Box 62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4" name="Text Box 63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5" name="Text Box 63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6" name="Text Box 63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7" name="Text Box 63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8" name="Text Box 63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9" name="Text Box 63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0" name="Text Box 64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1" name="Text Box 64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2" name="Text Box 64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3" name="Text Box 64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4" name="Text Box 64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5" name="Text Box 66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6" name="Text Box 66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7" name="Text Box 669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8" name="Text Box 670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9" name="Text Box 67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0" name="Text Box 67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1" name="Text Box 67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2" name="Text Box 67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3" name="Text Box 67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4" name="Text Box 67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5" name="Text Box 68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6" name="Text Box 68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7" name="Text Box 684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8" name="Text Box 687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9" name="Text Box 690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0" name="Text Box 749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1" name="Text Box 752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2" name="Text Box 755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3" name="Text Box 75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4" name="Text Box 75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5" name="Text Box 76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6" name="Text Box 76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7" name="Text Box 76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8" name="Text Box 76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9" name="Text Box 76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0" name="Text Box 76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1" name="Text Box 77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2" name="Text Box 77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3" name="Text Box 77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4" name="Text Box 77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5" name="Text Box 77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6" name="Text Box 77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7" name="Text Box 78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8" name="Text Box 78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9" name="Text Box 78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0" name="Text Box 78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1" name="Text Box 78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2" name="Text Box 79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3" name="Text Box 79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4" name="Text Box 79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5" name="Text Box 79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6" name="Text Box 79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7" name="Text Box 79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8" name="Text Box 80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9" name="Text Box 80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0" name="Text Box 80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1" name="Text Box 80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2" name="Text Box 80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3" name="Text Box 81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4" name="Text Box 81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5" name="Text Box 81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6" name="Text Box 81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7" name="Text Box 81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8" name="Text Box 81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9" name="Text Box 82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0" name="Text Box 82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1" name="Text Box 82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2" name="Text Box 82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3" name="Text Box 82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4" name="Text Box 82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5" name="Text Box 830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6" name="Text Box 83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7" name="Text Box 83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8" name="Text Box 85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9" name="Text Box 85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0" name="Text Box 85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1" name="Text Box 85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2" name="Text Box 859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3" name="Text Box 860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4" name="Text Box 86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5" name="Text Box 86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6" name="Text Box 86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7" name="Text Box 86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8" name="Text Box 86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9" name="Text Box 871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0" name="Text Box 874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1" name="Text Box 544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2" name="Text Box 547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3" name="Text Box 550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4" name="Text Box 55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5" name="Text Box 55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6" name="Text Box 55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7" name="Text Box 55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8" name="Text Box 55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9" name="Text Box 56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0" name="Text Box 56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1" name="Text Box 56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2" name="Text Box 56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3" name="Text Box 56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4" name="Text Box 56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5" name="Text Box 56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6" name="Text Box 57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7" name="Text Box 57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8" name="Text Box 577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9" name="Text Box 58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0" name="Text Box 58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1" name="Text Box 58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2" name="Text Box 58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3" name="Text Box 58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4" name="Text Box 58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5" name="Text Box 58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6" name="Text Box 59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7" name="Text Box 59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8" name="Text Box 59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9" name="Text Box 59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0" name="Text Box 59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1" name="Text Box 59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2" name="Text Box 60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3" name="Text Box 60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4" name="Text Box 60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5" name="Text Box 60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6" name="Text Box 61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7" name="Text Box 61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8" name="Text Box 61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9" name="Text Box 61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0" name="Text Box 61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1" name="Text Box 61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2" name="Text Box 61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3" name="Text Box 62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4" name="Text Box 62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5" name="Text Box 62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6" name="Text Box 62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7" name="Text Box 62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8" name="Text Box 63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9" name="Text Box 64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0" name="Text Box 64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1" name="Text Box 65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2" name="Text Box 65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3" name="Text Box 65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4" name="Text Box 65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5" name="Text Box 65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6" name="Text Box 65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7" name="Text Box 66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8" name="Text Box 66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9" name="Text Box 66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0" name="Text Box 66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1" name="Text Box 66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2" name="Text Box 669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3" name="Text Box 672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4" name="Text Box 74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5" name="Text Box 74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6" name="Text Box 74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7" name="Text Box 74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8" name="Text Box 74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9" name="Text Box 74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0" name="Text Box 74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1" name="Text Box 75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2" name="Text Box 75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3" name="Text Box 75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4" name="Text Box 75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5" name="Text Box 75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6" name="Text Box 75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7" name="Text Box 76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8" name="Text Box 76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9" name="Text Box 76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0" name="Text Box 76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1" name="Text Box 77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2" name="Text Box 77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3" name="Text Box 77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4" name="Text Box 77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5" name="Text Box 77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6" name="Text Box 77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7" name="Text Box 77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8" name="Text Box 78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9" name="Text Box 78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0" name="Text Box 78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1" name="Text Box 78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2" name="Text Box 78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3" name="Text Box 79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4" name="Text Box 79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5" name="Text Box 79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6" name="Text Box 79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7" name="Text Box 79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8" name="Text Box 80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9" name="Text Box 80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0" name="Text Box 80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1" name="Text Box 80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2" name="Text Box 80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3" name="Text Box 80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4" name="Text Box 80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5" name="Text Box 81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6" name="Text Box 812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7" name="Text Box 81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8" name="Text Box 81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9" name="Text Box 83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0" name="Text Box 83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1" name="Text Box 83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2" name="Text Box 83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3" name="Text Box 84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4" name="Text Box 84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5" name="Text Box 84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6" name="Text Box 84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7" name="Text Box 84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8" name="Text Box 84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9" name="Text Box 85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0" name="Text Box 85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1" name="Text Box 853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2" name="Text Box 85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3" name="Text Box 859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4" name="Text Box 55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5" name="Text Box 55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6" name="Text Box 55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7" name="Text Box 55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8" name="Text Box 55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9" name="Text Box 56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0" name="Text Box 56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1" name="Text Box 56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2" name="Text Box 56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3" name="Text Box 56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4" name="Text Box 56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5" name="Text Box 56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6" name="Text Box 57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7" name="Text Box 57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8" name="Text Box 577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9" name="Text Box 58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0" name="Text Box 58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1" name="Text Box 58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2" name="Text Box 58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3" name="Text Box 58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4" name="Text Box 58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5" name="Text Box 58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6" name="Text Box 59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7" name="Text Box 59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8" name="Text Box 59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9" name="Text Box 59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0" name="Text Box 59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1" name="Text Box 59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2" name="Text Box 60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3" name="Text Box 60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4" name="Text Box 60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5" name="Text Box 60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6" name="Text Box 61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7" name="Text Box 61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8" name="Text Box 61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9" name="Text Box 61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0" name="Text Box 61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1" name="Text Box 61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2" name="Text Box 61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3" name="Text Box 62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4" name="Text Box 62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5" name="Text Box 62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6" name="Text Box 62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7" name="Text Box 62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8" name="Text Box 63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9" name="Text Box 64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0" name="Text Box 64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1" name="Text Box 65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2" name="Text Box 65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3" name="Text Box 65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4" name="Text Box 65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5" name="Text Box 65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6" name="Text Box 65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7" name="Text Box 66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8" name="Text Box 66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9" name="Text Box 66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0" name="Text Box 66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1" name="Text Box 66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2" name="Text Box 74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3" name="Text Box 74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4" name="Text Box 74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5" name="Text Box 74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6" name="Text Box 74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7" name="Text Box 74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8" name="Text Box 74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9" name="Text Box 75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0" name="Text Box 75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1" name="Text Box 75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2" name="Text Box 75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3" name="Text Box 76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4" name="Text Box 77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5" name="Text Box 77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6" name="Text Box 77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7" name="Text Box 78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8" name="Text Box 78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9" name="Text Box 79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0" name="Text Box 79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1" name="Text Box 80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2" name="Text Box 80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3" name="Text Box 80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4" name="Text Box 81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5" name="Text Box 83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6" name="Text Box 83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7" name="Text Box 84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8" name="Text Box 84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9" name="Text Box 84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40" name="Text Box 85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6507" y="859635"/>
            <a:ext cx="9125940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35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объемах предоставленных регулируемых услуг </a:t>
            </a:r>
            <a:endParaRPr lang="ru-RU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основных финансово-экономических показателях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деятельности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постатейном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исполнении утвержденных тарифных смет  за 1полугодие 2021 года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 исполнении инвестиционной программы за 1полугодие 2021 года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проводимой работе с потребителями регулируемых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услуг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перспективах деятельности </a:t>
            </a:r>
          </a:p>
        </p:txBody>
      </p:sp>
      <p:sp>
        <p:nvSpPr>
          <p:cNvPr id="717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6092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884367"/>
            <a:ext cx="5694633" cy="720080"/>
          </a:xfrm>
        </p:spPr>
        <p:txBody>
          <a:bodyPr/>
          <a:lstStyle/>
          <a:p>
            <a:pPr algn="ctr"/>
            <a:endParaRPr lang="ru-RU" altLang="ko-K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ko-K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ko-K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0" y="5259306"/>
            <a:ext cx="6483170" cy="6902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 latinLnBrk="1">
              <a:spcBef>
                <a:spcPts val="0"/>
              </a:spcBef>
              <a:spcAft>
                <a:spcPts val="0"/>
              </a:spcAft>
            </a:pPr>
            <a:r>
              <a:rPr lang="ru-RU" altLang="ko-KR" sz="2400" dirty="0" smtClean="0">
                <a:solidFill>
                  <a:srgbClr val="0460AC"/>
                </a:solidFill>
                <a:latin typeface="Times New Roman" pitchFamily="18" charset="0"/>
                <a:cs typeface="Times New Roman" pitchFamily="18" charset="0"/>
              </a:rPr>
              <a:t>УСЛУГИ ПОДЪЕЗДНЫХ ПУТЕЙ</a:t>
            </a:r>
            <a:endParaRPr lang="ko-KR" altLang="en-US" sz="2400" dirty="0">
              <a:solidFill>
                <a:srgbClr val="0460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0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906000" cy="953725"/>
          </a:xfrm>
        </p:spPr>
        <p:txBody>
          <a:bodyPr/>
          <a:lstStyle/>
          <a:p>
            <a:r>
              <a:rPr lang="ru-RU" altLang="ko-K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УСЛУГИ  ПОДЪЕЗДНЫХ  ПУТЕЙ </a:t>
            </a:r>
            <a:endParaRPr lang="ko-KR" altLang="en-US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228" y="1718812"/>
            <a:ext cx="3938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Услуга 1 -  для проезда подвижного </a:t>
            </a: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состава.</a:t>
            </a:r>
            <a:endParaRPr lang="ru-RU" altLang="ko-KR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228" y="2373112"/>
            <a:ext cx="3953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Услуга 2 -  для маневровых работ, погрузки выгрузки, а также для стоянки подвижного состава, непредусмотренной </a:t>
            </a: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технологическими операциями 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перевозочного процесса.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8145" y="4217425"/>
            <a:ext cx="4132832" cy="78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За 6  месяцев 2021 года оказаны услуги 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подъездных путей </a:t>
            </a: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498  потребителям.</a:t>
            </a:r>
            <a:endParaRPr lang="ru-RU" altLang="ko-KR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1762" y="1628801"/>
            <a:ext cx="4132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На балансе филиалов Компании числится </a:t>
            </a: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170 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подъездных путей общей протяженностью </a:t>
            </a: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86,3 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км</a:t>
            </a:r>
          </a:p>
        </p:txBody>
      </p:sp>
      <p:graphicFrame>
        <p:nvGraphicFramePr>
          <p:cNvPr id="2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749605"/>
              </p:ext>
            </p:extLst>
          </p:nvPr>
        </p:nvGraphicFramePr>
        <p:xfrm>
          <a:off x="4879868" y="2534960"/>
          <a:ext cx="4762682" cy="2700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12" name="Picture 9" descr="Логотип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88"/>
            <a:ext cx="546037" cy="7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24"/>
          <p:cNvSpPr>
            <a:spLocks noChangeArrowheads="1"/>
          </p:cNvSpPr>
          <p:nvPr/>
        </p:nvSpPr>
        <p:spPr bwMode="auto">
          <a:xfrm>
            <a:off x="1267916" y="238922"/>
            <a:ext cx="74295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800"/>
          </a:p>
        </p:txBody>
      </p:sp>
      <p:sp>
        <p:nvSpPr>
          <p:cNvPr id="26632" name="Text Box 1193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3" name="Text Box 864"/>
          <p:cNvSpPr txBox="1">
            <a:spLocks noChangeArrowheads="1"/>
          </p:cNvSpPr>
          <p:nvPr/>
        </p:nvSpPr>
        <p:spPr bwMode="auto">
          <a:xfrm>
            <a:off x="7248927" y="4702181"/>
            <a:ext cx="41017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4" name="Text Box 87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5" name="Text Box 87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6" name="Text Box 87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7" name="Text Box 87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8" name="Text Box 87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9" name="Text Box 88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0" name="Text Box 88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1" name="Text Box 88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2" name="Text Box 88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3" name="Text Box 88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4" name="Text Box 88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5" name="Text Box 88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6" name="Text Box 89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7" name="Text Box 89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8" name="Text Box 897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9" name="Text Box 90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0" name="Text Box 90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1" name="Text Box 90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2" name="Text Box 90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3" name="Text Box 90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4" name="Text Box 90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5" name="Text Box 90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6" name="Text Box 91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7" name="Text Box 91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8" name="Text Box 91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9" name="Text Box 91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0" name="Text Box 91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1" name="Text Box 91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2" name="Text Box 92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3" name="Text Box 92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4" name="Text Box 92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5" name="Text Box 92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6" name="Text Box 93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7" name="Text Box 93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8" name="Text Box 93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9" name="Text Box 93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0" name="Text Box 93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1" name="Text Box 93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2" name="Text Box 93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3" name="Text Box 94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4" name="Text Box 94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5" name="Text Box 94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6" name="Text Box 945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7" name="Text Box 94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8" name="Text Box 95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9" name="Text Box 96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0" name="Text Box 96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1" name="Text Box 971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2" name="Text Box 972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3" name="Text Box 974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4" name="Text Box 975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5" name="Text Box 97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6" name="Text Box 97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7" name="Text Box 98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8" name="Text Box 98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9" name="Text Box 1053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0" name="Text Box 1054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1" name="Text Box 1055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2" name="Text Box 1056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3" name="Text Box 1065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4" name="Text Box 1068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5" name="Text Box 1071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6" name="Text Box 107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7" name="Text Box 107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8" name="Text Box 107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9" name="Text Box 107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0" name="Text Box 108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1" name="Text Box 108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2" name="Text Box 108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3" name="Text Box 108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4" name="Text Box 108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5" name="Text Box 108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6" name="Text Box 108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7" name="Text Box 109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8" name="Text Box 109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9" name="Text Box 109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0" name="Text Box 1098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1" name="Text Box 110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2" name="Text Box 110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3" name="Text Box 110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4" name="Text Box 110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5" name="Text Box 110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6" name="Text Box 110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7" name="Text Box 111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8" name="Text Box 111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9" name="Text Box 111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0" name="Text Box 111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1" name="Text Box 111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2" name="Text Box 111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3" name="Text Box 111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4" name="Text Box 112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5" name="Text Box 112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6" name="Text Box 112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7" name="Text Box 112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8" name="Text Box 113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9" name="Text Box 113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0" name="Text Box 113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1" name="Text Box 113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2" name="Text Box 113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3" name="Text Box 113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4" name="Text Box 114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5" name="Text Box 114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6" name="Text Box 114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7" name="Text Box 114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8" name="Text Box 1146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9" name="Text Box 114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0" name="Text Box 115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1" name="Text Box 116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2" name="Text Box 117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3" name="Text Box 1172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4" name="Text Box 1173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5" name="Text Box 1175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6" name="Text Box 1176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7" name="Text Box 117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8" name="Text Box 117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9" name="Text Box 118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0" name="Text Box 118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1" name="Text Box 118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2" name="Text Box 118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3" name="Text Box 1187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4" name="Text Box 1190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5" name="Text Box 57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6" name="Text Box 58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7" name="Text Box 585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8" name="Text Box 58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9" name="Text Box 58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0" name="Text Box 59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1" name="Text Box 59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2" name="Text Box 59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3" name="Text Box 59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4" name="Text Box 59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5" name="Text Box 59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6" name="Text Box 60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7" name="Text Box 60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8" name="Text Box 60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9" name="Text Box 60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0" name="Text Box 60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1" name="Text Box 60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2" name="Text Box 612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3" name="Text Box 61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4" name="Text Box 61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5" name="Text Box 61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6" name="Text Box 61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7" name="Text Box 62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8" name="Text Box 62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9" name="Text Box 62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0" name="Text Box 62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1" name="Text Box 62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2" name="Text Box 62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3" name="Text Box 63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4" name="Text Box 63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5" name="Text Box 63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6" name="Text Box 63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7" name="Text Box 63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8" name="Text Box 64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9" name="Text Box 64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0" name="Text Box 64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1" name="Text Box 64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2" name="Text Box 64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3" name="Text Box 64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4" name="Text Box 65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5" name="Text Box 65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6" name="Text Box 65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7" name="Text Box 65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8" name="Text Box 65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9" name="Text Box 65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0" name="Text Box 66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1" name="Text Box 66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2" name="Text Box 66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3" name="Text Box 68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4" name="Text Box 68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5" name="Text Box 68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6" name="Text Box 68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7" name="Text Box 68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8" name="Text Box 69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9" name="Text Box 69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0" name="Text Box 69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1" name="Text Box 69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2" name="Text Box 69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3" name="Text Box 69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4" name="Text Box 69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5" name="Text Box 70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6" name="Text Box 70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7" name="Text Box 70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8" name="Text Box 766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9" name="Text Box 76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0" name="Text Box 77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1" name="Text Box 77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2" name="Text Box 77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3" name="Text Box 77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4" name="Text Box 77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5" name="Text Box 78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6" name="Text Box 78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7" name="Text Box 78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8" name="Text Box 78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9" name="Text Box 78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0" name="Text Box 78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1" name="Text Box 79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2" name="Text Box 79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3" name="Text Box 79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4" name="Text Box 79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5" name="Text Box 79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6" name="Text Box 80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7" name="Text Box 80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8" name="Text Box 80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9" name="Text Box 80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0" name="Text Box 80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1" name="Text Box 80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2" name="Text Box 81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3" name="Text Box 81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4" name="Text Box 81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5" name="Text Box 81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6" name="Text Box 81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7" name="Text Box 81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8" name="Text Box 82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9" name="Text Box 82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0" name="Text Box 82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1" name="Text Box 82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2" name="Text Box 83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3" name="Text Box 83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4" name="Text Box 83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5" name="Text Box 83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6" name="Text Box 83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7" name="Text Box 83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8" name="Text Box 83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9" name="Text Box 84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0" name="Text Box 84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1" name="Text Box 84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2" name="Text Box 84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3" name="Text Box 84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4" name="Text Box 85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5" name="Text Box 85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6" name="Text Box 87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7" name="Text Box 87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8" name="Text Box 87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9" name="Text Box 87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0" name="Text Box 87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1" name="Text Box 87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2" name="Text Box 87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3" name="Text Box 88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4" name="Text Box 88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5" name="Text Box 88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6" name="Text Box 88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7" name="Text Box 88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8" name="Text Box 888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9" name="Text Box 89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0" name="Text Box 89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1" name="Text Box 56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2" name="Text Box 56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3" name="Text Box 568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4" name="Text Box 57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5" name="Text Box 57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6" name="Text Box 57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7" name="Text Box 57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8" name="Text Box 57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9" name="Text Box 57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0" name="Text Box 58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1" name="Text Box 58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2" name="Text Box 58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3" name="Text Box 58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4" name="Text Box 58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5" name="Text Box 58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6" name="Text Box 58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7" name="Text Box 59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8" name="Text Box 595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9" name="Text Box 59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0" name="Text Box 59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1" name="Text Box 60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2" name="Text Box 60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3" name="Text Box 60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4" name="Text Box 60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5" name="Text Box 60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6" name="Text Box 60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7" name="Text Box 61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8" name="Text Box 61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9" name="Text Box 61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0" name="Text Box 61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1" name="Text Box 61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2" name="Text Box 61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3" name="Text Box 62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4" name="Text Box 62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5" name="Text Box 62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6" name="Text Box 62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7" name="Text Box 62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8" name="Text Box 63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9" name="Text Box 63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0" name="Text Box 63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1" name="Text Box 63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2" name="Text Box 63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3" name="Text Box 63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4" name="Text Box 64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5" name="Text Box 64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6" name="Text Box 64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7" name="Text Box 64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8" name="Text Box 64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9" name="Text Box 66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0" name="Text Box 66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1" name="Text Box 66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2" name="Text Box 67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3" name="Text Box 67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4" name="Text Box 67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5" name="Text Box 67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6" name="Text Box 67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7" name="Text Box 67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8" name="Text Box 67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9" name="Text Box 68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0" name="Text Box 68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1" name="Text Box 68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2" name="Text Box 68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3" name="Text Box 69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4" name="Text Box 749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5" name="Text Box 75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6" name="Text Box 75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7" name="Text Box 75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8" name="Text Box 75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9" name="Text Box 76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0" name="Text Box 76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1" name="Text Box 76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2" name="Text Box 76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3" name="Text Box 76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4" name="Text Box 76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5" name="Text Box 77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6" name="Text Box 77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7" name="Text Box 77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8" name="Text Box 77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9" name="Text Box 77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0" name="Text Box 77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1" name="Text Box 78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2" name="Text Box 78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3" name="Text Box 78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4" name="Text Box 78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5" name="Text Box 78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6" name="Text Box 79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7" name="Text Box 79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8" name="Text Box 79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9" name="Text Box 79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0" name="Text Box 79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1" name="Text Box 79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2" name="Text Box 80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3" name="Text Box 80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4" name="Text Box 80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5" name="Text Box 80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6" name="Text Box 80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7" name="Text Box 81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8" name="Text Box 81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9" name="Text Box 81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0" name="Text Box 81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1" name="Text Box 81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2" name="Text Box 81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3" name="Text Box 82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4" name="Text Box 82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5" name="Text Box 82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6" name="Text Box 82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7" name="Text Box 82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8" name="Text Box 82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9" name="Text Box 83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0" name="Text Box 83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1" name="Text Box 83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2" name="Text Box 85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3" name="Text Box 85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4" name="Text Box 85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5" name="Text Box 85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6" name="Text Box 85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7" name="Text Box 86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8" name="Text Box 86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9" name="Text Box 86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0" name="Text Box 86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1" name="Text Box 86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2" name="Text Box 86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3" name="Text Box 86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4" name="Text Box 871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5" name="Text Box 87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6" name="Text Box 87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7" name="Text Box 56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8" name="Text Box 56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9" name="Text Box 568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0" name="Text Box 57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1" name="Text Box 57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2" name="Text Box 57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3" name="Text Box 57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4" name="Text Box 57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5" name="Text Box 57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6" name="Text Box 58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7" name="Text Box 58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8" name="Text Box 58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9" name="Text Box 58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0" name="Text Box 58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1" name="Text Box 58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2" name="Text Box 58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3" name="Text Box 59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4" name="Text Box 595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5" name="Text Box 59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6" name="Text Box 59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7" name="Text Box 60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8" name="Text Box 60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9" name="Text Box 60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0" name="Text Box 60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1" name="Text Box 60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2" name="Text Box 60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3" name="Text Box 61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4" name="Text Box 61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5" name="Text Box 61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6" name="Text Box 61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7" name="Text Box 61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8" name="Text Box 61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9" name="Text Box 62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0" name="Text Box 62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1" name="Text Box 62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2" name="Text Box 62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3" name="Text Box 62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4" name="Text Box 63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5" name="Text Box 63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6" name="Text Box 63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7" name="Text Box 63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8" name="Text Box 63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9" name="Text Box 63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0" name="Text Box 64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1" name="Text Box 64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2" name="Text Box 64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3" name="Text Box 64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4" name="Text Box 64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5" name="Text Box 66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6" name="Text Box 66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7" name="Text Box 66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8" name="Text Box 67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9" name="Text Box 67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0" name="Text Box 67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1" name="Text Box 67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2" name="Text Box 67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3" name="Text Box 67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4" name="Text Box 67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5" name="Text Box 68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6" name="Text Box 68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7" name="Text Box 68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8" name="Text Box 687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9" name="Text Box 69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0" name="Text Box 749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1" name="Text Box 75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2" name="Text Box 75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3" name="Text Box 75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4" name="Text Box 75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5" name="Text Box 76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6" name="Text Box 76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7" name="Text Box 76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8" name="Text Box 76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9" name="Text Box 76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0" name="Text Box 76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1" name="Text Box 77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2" name="Text Box 77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3" name="Text Box 77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4" name="Text Box 77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5" name="Text Box 77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6" name="Text Box 77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7" name="Text Box 78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8" name="Text Box 78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9" name="Text Box 78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0" name="Text Box 78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1" name="Text Box 78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2" name="Text Box 79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3" name="Text Box 79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4" name="Text Box 79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5" name="Text Box 79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6" name="Text Box 79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7" name="Text Box 79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8" name="Text Box 80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9" name="Text Box 80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0" name="Text Box 80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1" name="Text Box 80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2" name="Text Box 80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3" name="Text Box 81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4" name="Text Box 81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5" name="Text Box 81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6" name="Text Box 81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7" name="Text Box 81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8" name="Text Box 81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9" name="Text Box 82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0" name="Text Box 82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1" name="Text Box 82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2" name="Text Box 82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3" name="Text Box 82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4" name="Text Box 82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5" name="Text Box 83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6" name="Text Box 83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7" name="Text Box 83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8" name="Text Box 85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9" name="Text Box 85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0" name="Text Box 85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1" name="Text Box 85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2" name="Text Box 85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3" name="Text Box 86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4" name="Text Box 86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5" name="Text Box 86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6" name="Text Box 86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7" name="Text Box 86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8" name="Text Box 86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9" name="Text Box 871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0" name="Text Box 87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1" name="Text Box 544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2" name="Text Box 547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3" name="Text Box 550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4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5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6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7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8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9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0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1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2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3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4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5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6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7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8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9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0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1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2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3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4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5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6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7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8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9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0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1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2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3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4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5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6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7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8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9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0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1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2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3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4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5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6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7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8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9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0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1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2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3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4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5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6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7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8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9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0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1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2" name="Text Box 66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3" name="Text Box 67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4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5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6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7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8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9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0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1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2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3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4" name="Text Box 75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5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6" name="Text Box 75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7" name="Text Box 76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8" name="Text Box 76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9" name="Text Box 76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0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1" name="Text Box 77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2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3" name="Text Box 77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4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5" name="Text Box 77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6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7" name="Text Box 77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8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9" name="Text Box 78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0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1" name="Text Box 78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2" name="Text Box 78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3" name="Text Box 79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4" name="Text Box 79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5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6" name="Text Box 79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7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8" name="Text Box 80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9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0" name="Text Box 80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1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2" name="Text Box 80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3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4" name="Text Box 80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5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6" name="Text Box 81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7" name="Text Box 81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8" name="Text Box 81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9" name="Text Box 83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0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1" name="Text Box 83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2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3" name="Text Box 84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4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5" name="Text Box 84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6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7" name="Text Box 84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8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9" name="Text Box 85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0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1" name="Text Box 853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2" name="Text Box 85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3" name="Text Box 85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4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5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6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7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8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9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0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1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2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3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4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5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6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7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8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9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0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1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2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3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4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5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6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7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8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9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0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1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2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3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4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5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6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7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8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9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0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1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2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3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4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5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6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7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8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9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0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1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2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3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4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5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6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7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8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9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0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1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2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3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4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5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6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7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8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9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0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1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2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3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4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5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6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7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8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9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0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1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2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3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4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5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6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7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8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9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40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19" name="Text Placeholder 1"/>
          <p:cNvSpPr txBox="1">
            <a:spLocks/>
          </p:cNvSpPr>
          <p:nvPr/>
        </p:nvSpPr>
        <p:spPr>
          <a:xfrm>
            <a:off x="3" y="0"/>
            <a:ext cx="9905999" cy="953725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ru-RU" altLang="ko-KR" sz="2400" dirty="0" smtClean="0">
                <a:solidFill>
                  <a:srgbClr val="0070C0"/>
                </a:solidFill>
              </a:rPr>
              <a:t>     </a:t>
            </a:r>
            <a:r>
              <a:rPr lang="ru-RU" altLang="ko-K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altLang="ko-KR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ИСПОЛНЕНИИ ТАРИФНОЙ СМЕТЫ НА УСЛУГИ ПОДЪЕЗДНЫХ ПУТЕЙ </a:t>
            </a:r>
            <a:r>
              <a:rPr lang="ru-RU" altLang="ko-K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lvl="0" fontAlgn="auto">
              <a:spcAft>
                <a:spcPts val="0"/>
              </a:spcAft>
            </a:pPr>
            <a:r>
              <a:rPr lang="ru-RU" altLang="ko-K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ПО </a:t>
            </a:r>
            <a:r>
              <a:rPr lang="ru-RU" altLang="ko-KR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ИТОГАМ </a:t>
            </a:r>
            <a:r>
              <a:rPr lang="ru-RU" altLang="ko-K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ПОЛУГОДИЯ 2021 </a:t>
            </a:r>
            <a:r>
              <a:rPr lang="ru-RU" altLang="ko-KR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ГОДА  (УСЛУГА 1</a:t>
            </a:r>
            <a:r>
              <a:rPr lang="ru-RU" altLang="ko-K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8" name="Picture 9" descr="Логотип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88"/>
            <a:ext cx="546037" cy="7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1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421785"/>
              </p:ext>
            </p:extLst>
          </p:nvPr>
        </p:nvGraphicFramePr>
        <p:xfrm>
          <a:off x="182468" y="960707"/>
          <a:ext cx="9496057" cy="5613681"/>
        </p:xfrm>
        <a:graphic>
          <a:graphicData uri="http://schemas.openxmlformats.org/drawingml/2006/table">
            <a:tbl>
              <a:tblPr/>
              <a:tblGrid>
                <a:gridCol w="630072"/>
                <a:gridCol w="3555395"/>
                <a:gridCol w="1215135"/>
                <a:gridCol w="1440160"/>
                <a:gridCol w="1440160"/>
                <a:gridCol w="1215135"/>
              </a:tblGrid>
              <a:tr h="86583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п/п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показателей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Ед. изм.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Утверждено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2021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 </a:t>
                      </a:r>
                      <a:endParaRPr lang="ru-RU" sz="1600" b="1" i="0" u="none" strike="noStrike" kern="1200" dirty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</a:t>
                      </a:r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месяцев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Исполнение,  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(%)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</a:tr>
              <a:tr h="5893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ctr" latinLnBrk="1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Затраты на производство товаров </a:t>
                      </a:r>
                    </a:p>
                    <a:p>
                      <a:pPr marL="0" algn="l" defTabSz="1219170" rtl="0" eaLnBrk="1" fontAlgn="ctr" latinLnBrk="1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 предоставление услуг,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всего: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24 337,00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9 899,46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2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Материальные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затраты, всего: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9 083,00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1 822,02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1.1.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материалы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9 083,00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1 822,02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2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Затраты на оплату труда,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8 953,32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4 685,07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2.1.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заработная плата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7 884,58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3 776,51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2.2.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социальный налог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967,55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874,71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2.3.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ОСМС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101,19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33,85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Амортизация основных средств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</a:t>
                      </a:r>
                    </a:p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нематериальных активов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6 280,12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3 392,37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2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затраты (медицинские услуги)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20,92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периода, всего  (налоги)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2 416,41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1 379,83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III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затрат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26 753,41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11 279,29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IY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Прибыль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2 715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-476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29 469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10 803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3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YI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оказанных услуг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вагоно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-км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198 745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72 860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3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YII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Тариф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тенге/ваг-км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148,27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148,27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7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24"/>
          <p:cNvSpPr>
            <a:spLocks noChangeArrowheads="1"/>
          </p:cNvSpPr>
          <p:nvPr/>
        </p:nvSpPr>
        <p:spPr bwMode="auto">
          <a:xfrm>
            <a:off x="1224312" y="174309"/>
            <a:ext cx="74295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800"/>
          </a:p>
        </p:txBody>
      </p:sp>
      <p:sp>
        <p:nvSpPr>
          <p:cNvPr id="28679" name="Text Box 1193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0" name="Text Box 864"/>
          <p:cNvSpPr txBox="1">
            <a:spLocks noChangeArrowheads="1"/>
          </p:cNvSpPr>
          <p:nvPr/>
        </p:nvSpPr>
        <p:spPr bwMode="auto">
          <a:xfrm>
            <a:off x="7248927" y="4702181"/>
            <a:ext cx="41017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1" name="Text Box 87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2" name="Text Box 87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3" name="Text Box 87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4" name="Text Box 87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5" name="Text Box 87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6" name="Text Box 88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7" name="Text Box 88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8" name="Text Box 88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9" name="Text Box 88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0" name="Text Box 88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1" name="Text Box 88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2" name="Text Box 88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3" name="Text Box 89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4" name="Text Box 89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5" name="Text Box 897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6" name="Text Box 90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7" name="Text Box 90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8" name="Text Box 90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9" name="Text Box 90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0" name="Text Box 90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1" name="Text Box 90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2" name="Text Box 90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3" name="Text Box 91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4" name="Text Box 91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5" name="Text Box 91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6" name="Text Box 91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7" name="Text Box 91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8" name="Text Box 91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9" name="Text Box 92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0" name="Text Box 92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1" name="Text Box 92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2" name="Text Box 92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3" name="Text Box 93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4" name="Text Box 93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5" name="Text Box 93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6" name="Text Box 93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7" name="Text Box 93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8" name="Text Box 93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9" name="Text Box 93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0" name="Text Box 94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1" name="Text Box 94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2" name="Text Box 94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3" name="Text Box 945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4" name="Text Box 94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5" name="Text Box 95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6" name="Text Box 96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7" name="Text Box 96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8" name="Text Box 971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9" name="Text Box 972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0" name="Text Box 974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1" name="Text Box 975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2" name="Text Box 97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3" name="Text Box 97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4" name="Text Box 98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5" name="Text Box 98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6" name="Text Box 1053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7" name="Text Box 1054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8" name="Text Box 1055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9" name="Text Box 1056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0" name="Text Box 1065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1" name="Text Box 1068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2" name="Text Box 1071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3" name="Text Box 107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4" name="Text Box 107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5" name="Text Box 107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6" name="Text Box 107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7" name="Text Box 108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8" name="Text Box 108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9" name="Text Box 108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0" name="Text Box 108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1" name="Text Box 108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2" name="Text Box 108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3" name="Text Box 108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4" name="Text Box 109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5" name="Text Box 109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6" name="Text Box 109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7" name="Text Box 1098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8" name="Text Box 110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9" name="Text Box 110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0" name="Text Box 110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1" name="Text Box 110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2" name="Text Box 110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3" name="Text Box 110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4" name="Text Box 111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5" name="Text Box 111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6" name="Text Box 111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7" name="Text Box 111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8" name="Text Box 111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9" name="Text Box 111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0" name="Text Box 111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1" name="Text Box 112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2" name="Text Box 112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3" name="Text Box 112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4" name="Text Box 112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5" name="Text Box 113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6" name="Text Box 113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7" name="Text Box 113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8" name="Text Box 113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9" name="Text Box 113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0" name="Text Box 113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1" name="Text Box 114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2" name="Text Box 114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3" name="Text Box 114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4" name="Text Box 114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5" name="Text Box 1146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6" name="Text Box 114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7" name="Text Box 115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8" name="Text Box 116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9" name="Text Box 117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0" name="Text Box 1172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1" name="Text Box 1173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2" name="Text Box 1175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3" name="Text Box 1176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4" name="Text Box 117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5" name="Text Box 117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6" name="Text Box 118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7" name="Text Box 118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8" name="Text Box 118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9" name="Text Box 118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0" name="Text Box 1187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1" name="Text Box 1190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2" name="Text Box 57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3" name="Text Box 58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4" name="Text Box 585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5" name="Text Box 58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6" name="Text Box 58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7" name="Text Box 59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8" name="Text Box 59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9" name="Text Box 59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0" name="Text Box 59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1" name="Text Box 59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2" name="Text Box 59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3" name="Text Box 60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4" name="Text Box 60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5" name="Text Box 60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6" name="Text Box 60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7" name="Text Box 60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8" name="Text Box 60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9" name="Text Box 612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0" name="Text Box 61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1" name="Text Box 61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2" name="Text Box 61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3" name="Text Box 61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4" name="Text Box 62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5" name="Text Box 62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6" name="Text Box 62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7" name="Text Box 62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8" name="Text Box 62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9" name="Text Box 62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0" name="Text Box 63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1" name="Text Box 63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2" name="Text Box 63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3" name="Text Box 63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4" name="Text Box 63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5" name="Text Box 64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6" name="Text Box 64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7" name="Text Box 64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8" name="Text Box 64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9" name="Text Box 64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0" name="Text Box 64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1" name="Text Box 65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2" name="Text Box 65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3" name="Text Box 65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4" name="Text Box 65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5" name="Text Box 65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6" name="Text Box 65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7" name="Text Box 66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8" name="Text Box 66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9" name="Text Box 66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0" name="Text Box 68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1" name="Text Box 68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2" name="Text Box 68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3" name="Text Box 68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4" name="Text Box 68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5" name="Text Box 69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6" name="Text Box 69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7" name="Text Box 69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8" name="Text Box 69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9" name="Text Box 69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0" name="Text Box 69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1" name="Text Box 69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2" name="Text Box 70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3" name="Text Box 70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4" name="Text Box 70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5" name="Text Box 766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6" name="Text Box 76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7" name="Text Box 77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8" name="Text Box 77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9" name="Text Box 77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0" name="Text Box 77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1" name="Text Box 77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2" name="Text Box 78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3" name="Text Box 78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4" name="Text Box 78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5" name="Text Box 78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6" name="Text Box 78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7" name="Text Box 78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8" name="Text Box 79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9" name="Text Box 79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0" name="Text Box 79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1" name="Text Box 79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2" name="Text Box 79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3" name="Text Box 80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4" name="Text Box 80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5" name="Text Box 80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6" name="Text Box 80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7" name="Text Box 80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8" name="Text Box 80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9" name="Text Box 81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0" name="Text Box 81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1" name="Text Box 81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2" name="Text Box 81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3" name="Text Box 81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4" name="Text Box 81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5" name="Text Box 82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6" name="Text Box 82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7" name="Text Box 82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8" name="Text Box 82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9" name="Text Box 83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0" name="Text Box 83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1" name="Text Box 83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2" name="Text Box 83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3" name="Text Box 83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4" name="Text Box 83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5" name="Text Box 83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6" name="Text Box 84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7" name="Text Box 84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8" name="Text Box 84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9" name="Text Box 84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0" name="Text Box 84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1" name="Text Box 85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2" name="Text Box 85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3" name="Text Box 87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4" name="Text Box 87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5" name="Text Box 87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6" name="Text Box 87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7" name="Text Box 87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8" name="Text Box 87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9" name="Text Box 87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0" name="Text Box 88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1" name="Text Box 88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2" name="Text Box 88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3" name="Text Box 88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4" name="Text Box 88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5" name="Text Box 888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6" name="Text Box 89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7" name="Text Box 89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8" name="Text Box 56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9" name="Text Box 56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0" name="Text Box 568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1" name="Text Box 57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2" name="Text Box 57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3" name="Text Box 57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4" name="Text Box 57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5" name="Text Box 57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6" name="Text Box 57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7" name="Text Box 58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8" name="Text Box 58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9" name="Text Box 58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0" name="Text Box 58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1" name="Text Box 58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2" name="Text Box 58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3" name="Text Box 58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4" name="Text Box 59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5" name="Text Box 595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6" name="Text Box 59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7" name="Text Box 59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8" name="Text Box 60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9" name="Text Box 60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0" name="Text Box 60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1" name="Text Box 60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2" name="Text Box 60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3" name="Text Box 60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4" name="Text Box 61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5" name="Text Box 61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6" name="Text Box 61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7" name="Text Box 61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8" name="Text Box 61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9" name="Text Box 61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0" name="Text Box 62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1" name="Text Box 62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2" name="Text Box 62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3" name="Text Box 62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4" name="Text Box 62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5" name="Text Box 63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6" name="Text Box 63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7" name="Text Box 63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8" name="Text Box 63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9" name="Text Box 63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0" name="Text Box 63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1" name="Text Box 64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2" name="Text Box 64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3" name="Text Box 64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4" name="Text Box 64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5" name="Text Box 64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6" name="Text Box 66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7" name="Text Box 66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8" name="Text Box 66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9" name="Text Box 67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0" name="Text Box 67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1" name="Text Box 67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2" name="Text Box 67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3" name="Text Box 67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4" name="Text Box 67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5" name="Text Box 67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6" name="Text Box 68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7" name="Text Box 68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8" name="Text Box 68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9" name="Text Box 68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0" name="Text Box 69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1" name="Text Box 749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2" name="Text Box 75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3" name="Text Box 75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4" name="Text Box 75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5" name="Text Box 75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6" name="Text Box 76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7" name="Text Box 76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8" name="Text Box 76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9" name="Text Box 76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0" name="Text Box 76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1" name="Text Box 76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2" name="Text Box 77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3" name="Text Box 77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4" name="Text Box 77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5" name="Text Box 77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6" name="Text Box 77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7" name="Text Box 77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8" name="Text Box 78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9" name="Text Box 78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0" name="Text Box 78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1" name="Text Box 78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2" name="Text Box 78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3" name="Text Box 79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4" name="Text Box 79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5" name="Text Box 79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6" name="Text Box 79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7" name="Text Box 79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8" name="Text Box 79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9" name="Text Box 80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0" name="Text Box 80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1" name="Text Box 80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2" name="Text Box 80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3" name="Text Box 80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4" name="Text Box 81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5" name="Text Box 81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6" name="Text Box 81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7" name="Text Box 81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8" name="Text Box 81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9" name="Text Box 81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0" name="Text Box 82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1" name="Text Box 82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2" name="Text Box 82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3" name="Text Box 82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4" name="Text Box 82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5" name="Text Box 82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6" name="Text Box 83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7" name="Text Box 83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8" name="Text Box 83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9" name="Text Box 85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0" name="Text Box 85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1" name="Text Box 85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2" name="Text Box 85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3" name="Text Box 85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4" name="Text Box 86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5" name="Text Box 86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6" name="Text Box 86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7" name="Text Box 86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8" name="Text Box 86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9" name="Text Box 86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0" name="Text Box 86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1" name="Text Box 871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2" name="Text Box 87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3" name="Text Box 87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4" name="Text Box 56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5" name="Text Box 56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6" name="Text Box 568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7" name="Text Box 57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8" name="Text Box 57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9" name="Text Box 57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0" name="Text Box 57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1" name="Text Box 57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2" name="Text Box 57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3" name="Text Box 58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4" name="Text Box 58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5" name="Text Box 58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6" name="Text Box 58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7" name="Text Box 58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8" name="Text Box 58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9" name="Text Box 58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0" name="Text Box 59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1" name="Text Box 595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2" name="Text Box 59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3" name="Text Box 59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4" name="Text Box 60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5" name="Text Box 60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6" name="Text Box 60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7" name="Text Box 60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8" name="Text Box 60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9" name="Text Box 60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0" name="Text Box 61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1" name="Text Box 61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2" name="Text Box 61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3" name="Text Box 61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4" name="Text Box 61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5" name="Text Box 61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6" name="Text Box 62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7" name="Text Box 62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8" name="Text Box 62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9" name="Text Box 62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0" name="Text Box 62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1" name="Text Box 63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2" name="Text Box 63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3" name="Text Box 63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4" name="Text Box 63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5" name="Text Box 63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6" name="Text Box 63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7" name="Text Box 64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8" name="Text Box 64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9" name="Text Box 64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0" name="Text Box 64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1" name="Text Box 64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2" name="Text Box 66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3" name="Text Box 66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4" name="Text Box 66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5" name="Text Box 67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6" name="Text Box 67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7" name="Text Box 67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8" name="Text Box 67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9" name="Text Box 67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0" name="Text Box 67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1" name="Text Box 67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2" name="Text Box 68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3" name="Text Box 68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4" name="Text Box 68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5" name="Text Box 687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6" name="Text Box 69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7" name="Text Box 749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8" name="Text Box 75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9" name="Text Box 75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0" name="Text Box 75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1" name="Text Box 75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2" name="Text Box 76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3" name="Text Box 76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4" name="Text Box 76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5" name="Text Box 76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6" name="Text Box 76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7" name="Text Box 76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8" name="Text Box 77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9" name="Text Box 77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0" name="Text Box 77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1" name="Text Box 77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2" name="Text Box 77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3" name="Text Box 77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4" name="Text Box 78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5" name="Text Box 78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6" name="Text Box 78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7" name="Text Box 78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8" name="Text Box 78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9" name="Text Box 79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0" name="Text Box 79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1" name="Text Box 79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2" name="Text Box 79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3" name="Text Box 79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4" name="Text Box 79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5" name="Text Box 80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6" name="Text Box 80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7" name="Text Box 80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8" name="Text Box 80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9" name="Text Box 80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0" name="Text Box 81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1" name="Text Box 81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2" name="Text Box 81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3" name="Text Box 81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4" name="Text Box 81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5" name="Text Box 81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6" name="Text Box 82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7" name="Text Box 82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8" name="Text Box 82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9" name="Text Box 82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0" name="Text Box 82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1" name="Text Box 82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2" name="Text Box 83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3" name="Text Box 83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4" name="Text Box 83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5" name="Text Box 85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6" name="Text Box 85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7" name="Text Box 85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8" name="Text Box 85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9" name="Text Box 85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0" name="Text Box 86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1" name="Text Box 86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2" name="Text Box 86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3" name="Text Box 86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4" name="Text Box 86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5" name="Text Box 86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6" name="Text Box 871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7" name="Text Box 87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8" name="Text Box 544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9" name="Text Box 547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0" name="Text Box 550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1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2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3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4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5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6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7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8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9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0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1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2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3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4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5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6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7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8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9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0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1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2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3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4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5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6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7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8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9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0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1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2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3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4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5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6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7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8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9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0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1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2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3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4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5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6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7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8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9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0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1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2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3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4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5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6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7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8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9" name="Text Box 66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0" name="Text Box 67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1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2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3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4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5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6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7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8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9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0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1" name="Text Box 75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2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3" name="Text Box 75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4" name="Text Box 76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5" name="Text Box 76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6" name="Text Box 76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7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8" name="Text Box 77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9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0" name="Text Box 77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1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2" name="Text Box 77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3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4" name="Text Box 77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5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6" name="Text Box 78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7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8" name="Text Box 78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9" name="Text Box 78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0" name="Text Box 79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1" name="Text Box 79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2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3" name="Text Box 79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4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5" name="Text Box 80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6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7" name="Text Box 80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8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9" name="Text Box 80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0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1" name="Text Box 80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2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3" name="Text Box 81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4" name="Text Box 81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5" name="Text Box 81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6" name="Text Box 83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7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8" name="Text Box 83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9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0" name="Text Box 84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1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2" name="Text Box 84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3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4" name="Text Box 84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5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6" name="Text Box 85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7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8" name="Text Box 853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9" name="Text Box 85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0" name="Text Box 85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1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2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3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4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5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6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7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8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9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0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1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2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3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4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5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6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7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8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9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0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1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2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3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4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5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6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7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8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9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0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1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2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3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4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5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6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7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8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9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0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1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2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3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4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5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6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7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8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9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0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1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2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3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4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5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6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7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8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9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0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1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2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3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4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5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6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7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8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9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0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1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2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3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4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5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6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7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8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9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0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1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2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3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4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5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6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7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19" name="Text Placeholder 1"/>
          <p:cNvSpPr txBox="1">
            <a:spLocks/>
          </p:cNvSpPr>
          <p:nvPr/>
        </p:nvSpPr>
        <p:spPr>
          <a:xfrm>
            <a:off x="3" y="53625"/>
            <a:ext cx="9905999" cy="932723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ru-RU" altLang="ko-K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ОБ </a:t>
            </a:r>
            <a:r>
              <a:rPr lang="ru-RU" altLang="ko-KR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ИСПОЛНЕНИИ ТАРИФНОЙ СМЕТЫ НА УСЛУГИ ПОДЪЕЗДНЫХ </a:t>
            </a:r>
            <a:r>
              <a:rPr lang="ru-RU" altLang="ko-K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ПУТЕЙ</a:t>
            </a:r>
          </a:p>
          <a:p>
            <a:pPr lvl="0" fontAlgn="auto">
              <a:spcAft>
                <a:spcPts val="0"/>
              </a:spcAft>
            </a:pPr>
            <a:r>
              <a:rPr lang="ru-RU" altLang="ko-K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ИТОГАМ 1 ПОЛУГОДИЯ 2021 ГОДА (УСЛУГА </a:t>
            </a:r>
            <a:r>
              <a:rPr lang="ru-RU" altLang="ko-K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kumimoji="0" lang="ru-RU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0" name="Picture 9" descr="Логотип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88"/>
            <a:ext cx="546037" cy="7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1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131337"/>
              </p:ext>
            </p:extLst>
          </p:nvPr>
        </p:nvGraphicFramePr>
        <p:xfrm>
          <a:off x="182471" y="977632"/>
          <a:ext cx="9472651" cy="5582518"/>
        </p:xfrm>
        <a:graphic>
          <a:graphicData uri="http://schemas.openxmlformats.org/drawingml/2006/table">
            <a:tbl>
              <a:tblPr/>
              <a:tblGrid>
                <a:gridCol w="615011"/>
                <a:gridCol w="3534001"/>
                <a:gridCol w="1198603"/>
                <a:gridCol w="1429103"/>
                <a:gridCol w="1475203"/>
                <a:gridCol w="1220730"/>
              </a:tblGrid>
              <a:tr h="82942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п/п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показателей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err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Утверждено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2021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  </a:t>
                      </a:r>
                      <a:endParaRPr lang="ru-RU" sz="1600" b="1" i="0" u="none" strike="noStrike" kern="1200" dirty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месяцев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Исполнение,  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(%)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</a:tr>
              <a:tr h="590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Затраты на производство товаров </a:t>
                      </a:r>
                    </a:p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предоставление услуг,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22 464,60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9 137,96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Материальные затраты,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8 384,00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1 681,86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материалы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8 384,00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1 681,86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Затраты на оплату труда,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8 264,61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4 324,68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заработная плата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7 278,08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3 486,01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социальный налог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893,12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807,43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ОСМС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3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Амортизация основных средств и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нематериальных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активов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5 797,03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3 131,42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затраты (медицинские услуги)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периода, всего  (налоги)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2 230,54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1 273,69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затрат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24 695,14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10 411,65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Прибыль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27 202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13 617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3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оказанных услуг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вагоно-час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549 647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275 145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3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Тариф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тенге/ваг-час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4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3" y="135014"/>
            <a:ext cx="9905999" cy="908721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ru-RU" altLang="ko-KR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ИСПОЛНЕНИЕ ИНВЕСТИЦИОННОЙ ПРОГРАММЫ  </a:t>
            </a:r>
          </a:p>
          <a:p>
            <a:pPr lvl="0" fontAlgn="auto">
              <a:spcAft>
                <a:spcPts val="0"/>
              </a:spcAft>
            </a:pPr>
            <a:r>
              <a:rPr lang="ru-RU" altLang="ko-KR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УСЛУГИ ПОДЪЕЗДНЫХ ПУТЕЙ ПО </a:t>
            </a:r>
            <a:r>
              <a:rPr lang="ru-RU" altLang="ko-K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ИТОГАМ 1 ПОЛУГОДИЯ  2021 </a:t>
            </a:r>
            <a:r>
              <a:rPr lang="ru-RU" altLang="ko-KR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Логотип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88"/>
            <a:ext cx="546037" cy="7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902931"/>
              </p:ext>
            </p:extLst>
          </p:nvPr>
        </p:nvGraphicFramePr>
        <p:xfrm>
          <a:off x="362492" y="1493785"/>
          <a:ext cx="9292630" cy="3118302"/>
        </p:xfrm>
        <a:graphic>
          <a:graphicData uri="http://schemas.openxmlformats.org/drawingml/2006/table">
            <a:tbl>
              <a:tblPr/>
              <a:tblGrid>
                <a:gridCol w="2052027"/>
                <a:gridCol w="978976"/>
                <a:gridCol w="685283"/>
                <a:gridCol w="734232"/>
                <a:gridCol w="783181"/>
                <a:gridCol w="832129"/>
                <a:gridCol w="734232"/>
                <a:gridCol w="783181"/>
                <a:gridCol w="1709389"/>
              </a:tblGrid>
              <a:tr h="661630">
                <a:tc rowSpan="2">
                  <a:txBody>
                    <a:bodyPr/>
                    <a:lstStyle/>
                    <a:p>
                      <a:pPr marL="0" algn="ctr" defTabSz="1219170" rtl="0" eaLnBrk="1" fontAlgn="ctr" latinLnBrk="1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Наименование </a:t>
                      </a:r>
                      <a:endParaRPr lang="ru-RU" sz="1600" b="1" i="0" u="none" strike="noStrike" kern="1200" dirty="0" smtClean="0">
                        <a:solidFill>
                          <a:srgbClr val="FFFFFF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algn="ctr" defTabSz="1219170" rtl="0" eaLnBrk="1" fontAlgn="ctr" latinLnBrk="1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проекта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1219170" rtl="0" eaLnBrk="1" fontAlgn="ctr" latinLnBrk="1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Ед. изм.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1219170" rtl="0" eaLnBrk="1" fontAlgn="ctr" latinLnBrk="1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План</a:t>
                      </a:r>
                    </a:p>
                    <a:p>
                      <a:pPr marL="0" algn="ctr" defTabSz="1219170" rtl="0" eaLnBrk="1" fontAlgn="ctr" latinLnBrk="1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 2021 год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1219170" rtl="0" eaLnBrk="1" fontAlgn="ctr" latinLnBrk="1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Факт</a:t>
                      </a:r>
                    </a:p>
                    <a:p>
                      <a:pPr marL="0" algn="ctr" defTabSz="1219170" rtl="0" eaLnBrk="1" fontAlgn="ctr" latinLnBrk="1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за 6 месяцев 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1219170" rtl="0" eaLnBrk="1" fontAlgn="ctr" latinLnBrk="1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1219170" rtl="0" eaLnBrk="1" fontAlgn="ctr" latinLnBrk="1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Причины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</a:tr>
              <a:tr h="505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1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объем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1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сумма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1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объем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1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сумма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1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объем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1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сумма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76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Усиленный средний ремонт пути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</a:t>
                      </a:r>
                    </a:p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ст. К-Боровое РСП-1,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подъездной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путь </a:t>
                      </a:r>
                    </a:p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6,7,8,9,10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-1,493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-17 300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Ожидается исполнение  во втором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полугодии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года, согласно графика проведения усиленного среднего ремонта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Номер слайда 2"/>
          <p:cNvSpPr txBox="1">
            <a:spLocks/>
          </p:cNvSpPr>
          <p:nvPr/>
        </p:nvSpPr>
        <p:spPr>
          <a:xfrm>
            <a:off x="8649466" y="1010488"/>
            <a:ext cx="1215135" cy="20252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тыс.тенге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 descr="C:\Users\Myrzalieva_A\Desktop\Слайды 2021 на публичку\1491980794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0"/>
            <a:ext cx="9906000" cy="685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/>
          <p:nvPr/>
        </p:nvSpPr>
        <p:spPr>
          <a:xfrm>
            <a:off x="0" y="5259306"/>
            <a:ext cx="6483170" cy="6902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 latinLnBrk="1">
              <a:spcBef>
                <a:spcPts val="0"/>
              </a:spcBef>
              <a:spcAft>
                <a:spcPts val="0"/>
              </a:spcAft>
            </a:pPr>
            <a:r>
              <a:rPr lang="ru-RU" altLang="ko-KR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УСЛУГИ ПО ПЕРЕДАЧЕ ЭЛЕКТРИЧЕСКОЙ ЭНЕРГИИ</a:t>
            </a:r>
            <a:endParaRPr lang="ko-KR" alt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81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9906000" cy="9080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ru-RU" altLang="ko-KR" sz="1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altLang="ko-KR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УСЛУГИ </a:t>
            </a:r>
            <a:r>
              <a:rPr lang="ru-RU" altLang="ko-KR" sz="1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 ПЕРЕДАЧЕ ЭЛЕКТРИЧЕСКОЙ ЭНЕРГИИ</a:t>
            </a:r>
            <a:endParaRPr lang="ko-KR" altLang="en-US" sz="1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9420" y="1250322"/>
            <a:ext cx="3588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В состав Компании входит 12 отделений магистральной сети, оказывающие у</a:t>
            </a:r>
            <a:r>
              <a:rPr lang="ru-RU" altLang="ko-KR" sz="1600" b="1" dirty="0">
                <a:solidFill>
                  <a:srgbClr val="5A5A5A"/>
                </a:solidFill>
                <a:latin typeface="Times New Roman" pitchFamily="18" charset="0"/>
                <a:cs typeface="Times New Roman" pitchFamily="18" charset="0"/>
              </a:rPr>
              <a:t>сл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уги по передаче электрической энергии.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9419" y="3199925"/>
            <a:ext cx="4038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Компания имеет электросетевые объекты: </a:t>
            </a: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линий электропередачи </a:t>
            </a:r>
            <a:endParaRPr lang="ru-RU" altLang="ko-KR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12 314,8 </a:t>
            </a: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км,</a:t>
            </a:r>
            <a:endParaRPr lang="ru-RU" altLang="ko-KR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установленная мощность ТП, КТП – </a:t>
            </a:r>
            <a:endParaRPr lang="ru-RU" altLang="ko-KR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164,6 (</a:t>
            </a:r>
            <a:r>
              <a:rPr lang="ru-RU" altLang="ko-KR" sz="1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тыс.кВт</a:t>
            </a: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altLang="ko-KR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918817" y="1250322"/>
            <a:ext cx="4736305" cy="1525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распределительных устройств, трансформаторных подстанций (ТП) и комплектных трансформаторных подстанций (КТП) – 7 031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единиц. 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9" descr="Логотип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88"/>
            <a:ext cx="546037" cy="7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graphicFrame>
        <p:nvGraphicFramePr>
          <p:cNvPr id="2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453531"/>
              </p:ext>
            </p:extLst>
          </p:nvPr>
        </p:nvGraphicFramePr>
        <p:xfrm>
          <a:off x="4772980" y="2819982"/>
          <a:ext cx="4381062" cy="3159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314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ion Break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2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Section Break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tents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2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34367</TotalTime>
  <Words>1359</Words>
  <Application>Microsoft Office PowerPoint</Application>
  <PresentationFormat>Лист A4 (210x297 мм)</PresentationFormat>
  <Paragraphs>519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Section Break Slide Master</vt:lpstr>
      <vt:lpstr>Contents Slide Master</vt:lpstr>
      <vt:lpstr>1_Section Break Slide Master</vt:lpstr>
      <vt:lpstr>1_Contents Slide Master</vt:lpstr>
      <vt:lpstr>Тема Office</vt:lpstr>
      <vt:lpstr>1_Тема Office</vt:lpstr>
      <vt:lpstr>            АО «НК «Қазақстан темір жолы»   ИТОГИ ДЕЯТЕЛЬНОСТИ ЗА 1 ПОЛУГОДИЕ 2021 ГОДА  И ОСНОВНЫЕ ЗАДАЧИ  ПО УСЛУГАМ ПРЕДОСТАВЛЕНИЯ ПОДЪЕЗДНЫХ ПУТЕЙ  И ПЕРЕДАЧЕ ЭЛЕКТРИЧЕСКОЙ ЭНЕРГИИ        г.Нур-Султан 29.07.2021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ДЕЯТЕЛЬНОСТИ  АО «НК «ЌАЗАЌСТАН ТЕМIР ЖОЛЫ»  ЗА 2007 ГОД ПО ПРЕДОСТАВЛЕНИЮ РЕГУЛИРУЕМЫХ УСЛУГ</dc:title>
  <dc:creator>1</dc:creator>
  <cp:lastModifiedBy>Айгуль Мырзалиева</cp:lastModifiedBy>
  <cp:revision>2652</cp:revision>
  <cp:lastPrinted>2021-07-28T03:53:27Z</cp:lastPrinted>
  <dcterms:created xsi:type="dcterms:W3CDTF">2008-04-18T14:55:38Z</dcterms:created>
  <dcterms:modified xsi:type="dcterms:W3CDTF">2021-07-29T11:54:59Z</dcterms:modified>
</cp:coreProperties>
</file>