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charts/chart1.xml" ContentType="application/vnd.openxmlformats-officedocument.drawingml.chart+xml"/>
  <Override PartName="/ppt/drawings/drawing1.xml" ContentType="application/vnd.openxmlformats-officedocument.drawingml.chartshape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648" r:id="rId4"/>
    <p:sldMasterId id="2147483915" r:id="rId5"/>
  </p:sldMasterIdLst>
  <p:notesMasterIdLst>
    <p:notesMasterId r:id="rId24"/>
  </p:notesMasterIdLst>
  <p:handoutMasterIdLst>
    <p:handoutMasterId r:id="rId25"/>
  </p:handoutMasterIdLst>
  <p:sldIdLst>
    <p:sldId id="985" r:id="rId6"/>
    <p:sldId id="971" r:id="rId7"/>
    <p:sldId id="330" r:id="rId8"/>
    <p:sldId id="972" r:id="rId9"/>
    <p:sldId id="973" r:id="rId10"/>
    <p:sldId id="993" r:id="rId11"/>
    <p:sldId id="332" r:id="rId12"/>
    <p:sldId id="987" r:id="rId13"/>
    <p:sldId id="370" r:id="rId14"/>
    <p:sldId id="988" r:id="rId15"/>
    <p:sldId id="386" r:id="rId16"/>
    <p:sldId id="995" r:id="rId17"/>
    <p:sldId id="996" r:id="rId18"/>
    <p:sldId id="970" r:id="rId19"/>
    <p:sldId id="986" r:id="rId20"/>
    <p:sldId id="997" r:id="rId21"/>
    <p:sldId id="998" r:id="rId22"/>
    <p:sldId id="365" r:id="rId23"/>
  </p:sldIdLst>
  <p:sldSz cx="9906000" cy="6858000" type="A4"/>
  <p:notesSz cx="6797675" cy="9926638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12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1919"/>
    <a:srgbClr val="F9401B"/>
    <a:srgbClr val="CCCCFF"/>
    <a:srgbClr val="5DBEE9"/>
    <a:srgbClr val="FFCC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—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Нет стиля, нет сетки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71" autoAdjust="0"/>
    <p:restoredTop sz="99072" autoAdjust="0"/>
  </p:normalViewPr>
  <p:slideViewPr>
    <p:cSldViewPr snapToGrid="0">
      <p:cViewPr varScale="1">
        <p:scale>
          <a:sx n="114" d="100"/>
          <a:sy n="114" d="100"/>
        </p:scale>
        <p:origin x="1248" y="-312"/>
      </p:cViewPr>
      <p:guideLst>
        <p:guide orient="horz" pos="2160"/>
        <p:guide pos="312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78" d="100"/>
          <a:sy n="78" d="100"/>
        </p:scale>
        <p:origin x="3996" y="9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presProps" Target="presProps.xml"/><Relationship Id="rId3" Type="http://schemas.openxmlformats.org/officeDocument/2006/relationships/customXml" Target="../customXml/item3.xml"/><Relationship Id="rId21" Type="http://schemas.openxmlformats.org/officeDocument/2006/relationships/slide" Target="slides/slide16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handoutMaster" Target="handoutMasters/handoutMaster1.xml"/><Relationship Id="rId2" Type="http://schemas.openxmlformats.org/officeDocument/2006/relationships/customXml" Target="../customXml/item2.xml"/><Relationship Id="rId16" Type="http://schemas.openxmlformats.org/officeDocument/2006/relationships/slide" Target="slides/slide11.xml"/><Relationship Id="rId20" Type="http://schemas.openxmlformats.org/officeDocument/2006/relationships/slide" Target="slides/slide15.xml"/><Relationship Id="rId29" Type="http://schemas.openxmlformats.org/officeDocument/2006/relationships/tableStyles" Target="tableStyles.xml"/><Relationship Id="rId1" Type="http://schemas.openxmlformats.org/officeDocument/2006/relationships/customXml" Target="../customXml/item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notesMaster" Target="notesMasters/notesMaster1.xml"/><Relationship Id="rId5" Type="http://schemas.openxmlformats.org/officeDocument/2006/relationships/slideMaster" Target="slideMasters/slideMaster2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theme" Target="theme/theme1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viewProps" Target="viewProps.xml"/></Relationships>
</file>

<file path=ppt/charts/_rels/chart1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.xml"/><Relationship Id="rId1" Type="http://schemas.openxmlformats.org/officeDocument/2006/relationships/package" Target="../embeddings/Microsoft_Excel_Worksheet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ru-RU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5.5402453565273303E-3"/>
          <c:y val="0.19462167328844915"/>
          <c:w val="0.9883226241917431"/>
          <c:h val="0.69945793203511653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Лист1!$B$1</c:f>
              <c:strCache>
                <c:ptCount val="1"/>
                <c:pt idx="0">
                  <c:v>Крушение</c:v>
                </c:pt>
              </c:strCache>
            </c:strRef>
          </c:tx>
          <c:spPr>
            <a:solidFill>
              <a:srgbClr val="7030A0"/>
            </a:solidFill>
            <a:scene3d>
              <a:camera prst="orthographicFront"/>
              <a:lightRig rig="threePt" dir="t"/>
            </a:scene3d>
            <a:sp3d prstMaterial="metal"/>
          </c:spPr>
          <c:invertIfNegative val="0"/>
          <c:dLbls>
            <c:dLbl>
              <c:idx val="0"/>
              <c:layout>
                <c:manualLayout>
                  <c:x val="1.4025254735069565E-3"/>
                  <c:y val="2.662194738497012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9D3F-4C3D-9C43-29829019E447}"/>
                </c:ext>
              </c:extLst>
            </c:dLbl>
            <c:dLbl>
              <c:idx val="1"/>
              <c:layout>
                <c:manualLayout>
                  <c:x val="-5.1425339958672901E-17"/>
                  <c:y val="2.3294203961848864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1-9D3F-4C3D-9C43-29829019E447}"/>
                </c:ext>
              </c:extLst>
            </c:dLbl>
            <c:dLbl>
              <c:idx val="2"/>
              <c:layout>
                <c:manualLayout>
                  <c:x val="0"/>
                  <c:y val="2.6621947384970129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2-9D3F-4C3D-9C43-29829019E447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fld id="{455B237B-1BA3-4ED5-88B3-316E56E57150}" type="VALUE">
                      <a:rPr lang="en-US"/>
                      <a:pPr/>
                      <a:t>[ЗНАЧЕНИЕ]</a:t>
                    </a:fld>
                    <a:endParaRPr lang="ru-RU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1-97E1-4C46-B504-45CE520303F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Лист1!$A$2:$A$8</c:f>
              <c:strCache>
                <c:ptCount val="7"/>
                <c:pt idx="0">
                  <c:v>2018 год</c:v>
                </c:pt>
                <c:pt idx="1">
                  <c:v>2019 год</c:v>
                </c:pt>
                <c:pt idx="2">
                  <c:v>2020 год</c:v>
                </c:pt>
                <c:pt idx="3">
                  <c:v>2021 год</c:v>
                </c:pt>
                <c:pt idx="4">
                  <c:v>2022 год</c:v>
                </c:pt>
                <c:pt idx="5">
                  <c:v>2023 год</c:v>
                </c:pt>
                <c:pt idx="6">
                  <c:v>6 месяцев 2024 года</c:v>
                </c:pt>
              </c:strCache>
            </c:strRef>
          </c:cat>
          <c:val>
            <c:numRef>
              <c:f>Лист1!$B$2:$B$8</c:f>
              <c:numCache>
                <c:formatCode>General</c:formatCode>
                <c:ptCount val="7"/>
                <c:pt idx="0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3-9D3F-4C3D-9C43-29829019E447}"/>
            </c:ext>
          </c:extLst>
        </c:ser>
        <c:ser>
          <c:idx val="1"/>
          <c:order val="1"/>
          <c:tx>
            <c:strRef>
              <c:f>Лист1!$C$1</c:f>
              <c:strCache>
                <c:ptCount val="1"/>
                <c:pt idx="0">
                  <c:v>События</c:v>
                </c:pt>
              </c:strCache>
            </c:strRef>
          </c:tx>
          <c:spPr>
            <a:solidFill>
              <a:srgbClr val="0070C0"/>
            </a:solidFill>
            <a:scene3d>
              <a:camera prst="orthographicFront"/>
              <a:lightRig rig="threePt" dir="t"/>
            </a:scene3d>
            <a:sp3d prstMaterial="metal"/>
          </c:spPr>
          <c:invertIfNegative val="0"/>
          <c:dLbls>
            <c:dLbl>
              <c:idx val="0"/>
              <c:layout>
                <c:manualLayout>
                  <c:x val="-1.4983831200427074E-3"/>
                  <c:y val="3.8286958754806715E-3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4-9D3F-4C3D-9C43-29829019E447}"/>
                </c:ext>
              </c:extLst>
            </c:dLbl>
            <c:dLbl>
              <c:idx val="1"/>
              <c:layout>
                <c:manualLayout>
                  <c:x val="0"/>
                  <c:y val="1.461969288167173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5-9D3F-4C3D-9C43-29829019E447}"/>
                </c:ext>
              </c:extLst>
            </c:dLbl>
            <c:dLbl>
              <c:idx val="2"/>
              <c:layout>
                <c:manualLayout>
                  <c:x val="0"/>
                  <c:y val="1.42158677432372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6-9D3F-4C3D-9C43-29829019E447}"/>
                </c:ext>
              </c:extLst>
            </c:dLbl>
            <c:dLbl>
              <c:idx val="4"/>
              <c:tx>
                <c:rich>
                  <a:bodyPr/>
                  <a:lstStyle/>
                  <a:p>
                    <a:r>
                      <a:rPr lang="en-US" dirty="0"/>
                      <a:t>11</a:t>
                    </a:r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0-97E1-4C46-B504-45CE520303F1}"/>
                </c:ext>
              </c:extLst>
            </c:dLbl>
            <c:dLbl>
              <c:idx val="5"/>
              <c:tx>
                <c:rich>
                  <a:bodyPr/>
                  <a:lstStyle/>
                  <a:p>
                    <a:fld id="{633420C0-55CA-4406-B34C-810300F9D1F2}" type="VALUE">
                      <a:rPr lang="en-US"/>
                      <a:pPr/>
                      <a:t>[ЗНАЧЕНИЕ]</a:t>
                    </a:fld>
                    <a:endParaRPr lang="ru-RU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dlblFieldTable/>
                  <c15:showDataLabelsRange val="0"/>
                </c:ext>
                <c:ext xmlns:c16="http://schemas.microsoft.com/office/drawing/2014/chart" uri="{C3380CC4-5D6E-409C-BE32-E72D297353CC}">
                  <c16:uniqueId val="{00000002-97E1-4C46-B504-45CE520303F1}"/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 wrap="square" lIns="38100" tIns="19050" rIns="38100" bIns="19050" anchor="ctr">
                <a:spAutoFit/>
              </a:bodyPr>
              <a:lstStyle/>
              <a:p>
                <a:pPr>
                  <a:defRPr/>
                </a:pPr>
                <a:endParaRPr lang="ru-RU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Лист1!$A$2:$A$8</c:f>
              <c:strCache>
                <c:ptCount val="7"/>
                <c:pt idx="0">
                  <c:v>2018 год</c:v>
                </c:pt>
                <c:pt idx="1">
                  <c:v>2019 год</c:v>
                </c:pt>
                <c:pt idx="2">
                  <c:v>2020 год</c:v>
                </c:pt>
                <c:pt idx="3">
                  <c:v>2021 год</c:v>
                </c:pt>
                <c:pt idx="4">
                  <c:v>2022 год</c:v>
                </c:pt>
                <c:pt idx="5">
                  <c:v>2023 год</c:v>
                </c:pt>
                <c:pt idx="6">
                  <c:v>6 месяцев 2024 года</c:v>
                </c:pt>
              </c:strCache>
            </c:strRef>
          </c:cat>
          <c:val>
            <c:numRef>
              <c:f>Лист1!$C$2:$C$8</c:f>
              <c:numCache>
                <c:formatCode>General</c:formatCode>
                <c:ptCount val="7"/>
                <c:pt idx="0">
                  <c:v>7</c:v>
                </c:pt>
                <c:pt idx="1">
                  <c:v>8</c:v>
                </c:pt>
                <c:pt idx="2">
                  <c:v>10</c:v>
                </c:pt>
                <c:pt idx="3">
                  <c:v>10</c:v>
                </c:pt>
                <c:pt idx="4">
                  <c:v>8</c:v>
                </c:pt>
                <c:pt idx="5">
                  <c:v>10</c:v>
                </c:pt>
                <c:pt idx="6">
                  <c:v>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7-9D3F-4C3D-9C43-29829019E447}"/>
            </c:ext>
          </c:extLst>
        </c:ser>
        <c:ser>
          <c:idx val="2"/>
          <c:order val="2"/>
          <c:tx>
            <c:strRef>
              <c:f>Лист1!$D$1</c:f>
              <c:strCache>
                <c:ptCount val="1"/>
                <c:pt idx="0">
                  <c:v>Инцидент</c:v>
                </c:pt>
              </c:strCache>
            </c:strRef>
          </c:tx>
          <c:spPr>
            <a:solidFill>
              <a:schemeClr val="accent5">
                <a:lumMod val="60000"/>
                <a:lumOff val="40000"/>
              </a:schemeClr>
            </a:solidFill>
            <a:scene3d>
              <a:camera prst="orthographicFront"/>
              <a:lightRig rig="threePt" dir="t"/>
            </a:scene3d>
            <a:sp3d prstMaterial="metal"/>
          </c:spPr>
          <c:invertIfNegative val="0"/>
          <c:dLbls>
            <c:dLbl>
              <c:idx val="0"/>
              <c:layout>
                <c:manualLayout>
                  <c:x val="8.3753962134462657E-4"/>
                  <c:y val="1.451435927708352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8-9D3F-4C3D-9C43-29829019E447}"/>
                </c:ext>
              </c:extLst>
            </c:dLbl>
            <c:dLbl>
              <c:idx val="1"/>
              <c:layout>
                <c:manualLayout>
                  <c:x val="2.053319380229515E-3"/>
                  <c:y val="1.6667166931807257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9-9D3F-4C3D-9C43-29829019E447}"/>
                </c:ext>
              </c:extLst>
            </c:dLbl>
            <c:dLbl>
              <c:idx val="2"/>
              <c:layout>
                <c:manualLayout>
                  <c:x val="2.1037882102604346E-3"/>
                  <c:y val="1.3303717637014285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A-9D3F-4C3D-9C43-29829019E447}"/>
                </c:ext>
              </c:extLst>
            </c:dLbl>
            <c:dLbl>
              <c:idx val="3"/>
              <c:layout>
                <c:manualLayout>
                  <c:x val="2.8050509470139129E-3"/>
                  <c:y val="1.7647964532313171E-2"/>
                </c:manualLayout>
              </c:layout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/>
                <c:ext xmlns:c16="http://schemas.microsoft.com/office/drawing/2014/chart" uri="{C3380CC4-5D6E-409C-BE32-E72D297353CC}">
                  <c16:uniqueId val="{0000000B-9D3F-4C3D-9C43-29829019E447}"/>
                </c:ext>
              </c:extLst>
            </c:dLbl>
            <c:spPr>
              <a:noFill/>
              <a:ln>
                <a:noFill/>
              </a:ln>
              <a:effectLst/>
            </c:sp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Лист1!$A$2:$A$8</c:f>
              <c:strCache>
                <c:ptCount val="7"/>
                <c:pt idx="0">
                  <c:v>2018 год</c:v>
                </c:pt>
                <c:pt idx="1">
                  <c:v>2019 год</c:v>
                </c:pt>
                <c:pt idx="2">
                  <c:v>2020 год</c:v>
                </c:pt>
                <c:pt idx="3">
                  <c:v>2021 год</c:v>
                </c:pt>
                <c:pt idx="4">
                  <c:v>2022 год</c:v>
                </c:pt>
                <c:pt idx="5">
                  <c:v>2023 год</c:v>
                </c:pt>
                <c:pt idx="6">
                  <c:v>6 месяцев 2024 года</c:v>
                </c:pt>
              </c:strCache>
            </c:strRef>
          </c:cat>
          <c:val>
            <c:numRef>
              <c:f>Лист1!$D$2:$D$8</c:f>
              <c:numCache>
                <c:formatCode>General</c:formatCode>
                <c:ptCount val="7"/>
                <c:pt idx="0">
                  <c:v>86</c:v>
                </c:pt>
                <c:pt idx="1">
                  <c:v>70</c:v>
                </c:pt>
                <c:pt idx="2">
                  <c:v>63</c:v>
                </c:pt>
                <c:pt idx="3">
                  <c:v>64</c:v>
                </c:pt>
                <c:pt idx="4">
                  <c:v>47</c:v>
                </c:pt>
                <c:pt idx="5">
                  <c:v>49</c:v>
                </c:pt>
                <c:pt idx="6">
                  <c:v>19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C-9D3F-4C3D-9C43-29829019E44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65382528"/>
        <c:axId val="265408896"/>
      </c:barChart>
      <c:catAx>
        <c:axId val="265382528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265408896"/>
        <c:crosses val="autoZero"/>
        <c:auto val="1"/>
        <c:lblAlgn val="ctr"/>
        <c:lblOffset val="100"/>
        <c:noMultiLvlLbl val="0"/>
      </c:catAx>
      <c:valAx>
        <c:axId val="265408896"/>
        <c:scaling>
          <c:orientation val="minMax"/>
        </c:scaling>
        <c:delete val="1"/>
        <c:axPos val="l"/>
        <c:numFmt formatCode="General" sourceLinked="1"/>
        <c:majorTickMark val="out"/>
        <c:minorTickMark val="none"/>
        <c:tickLblPos val="nextTo"/>
        <c:crossAx val="265382528"/>
        <c:crosses val="autoZero"/>
        <c:crossBetween val="between"/>
      </c:valAx>
      <c:spPr>
        <a:scene3d>
          <a:camera prst="orthographicFront"/>
          <a:lightRig rig="threePt" dir="t"/>
        </a:scene3d>
        <a:sp3d prstMaterial="metal"/>
      </c:spPr>
    </c:plotArea>
    <c:legend>
      <c:legendPos val="b"/>
      <c:layout>
        <c:manualLayout>
          <c:xMode val="edge"/>
          <c:yMode val="edge"/>
          <c:x val="0.3300258722914553"/>
          <c:y val="0.88502666497916671"/>
          <c:w val="0.32683614328023541"/>
          <c:h val="6.3453254375851587E-2"/>
        </c:manualLayout>
      </c:layout>
      <c:overlay val="0"/>
      <c:txPr>
        <a:bodyPr/>
        <a:lstStyle/>
        <a:p>
          <a:pPr>
            <a:defRPr sz="1192"/>
          </a:pPr>
          <a:endParaRPr lang="ru-RU"/>
        </a:p>
      </c:txPr>
    </c:legend>
    <c:plotVisOnly val="1"/>
    <c:dispBlanksAs val="gap"/>
    <c:showDLblsOverMax val="0"/>
  </c:chart>
  <c:txPr>
    <a:bodyPr/>
    <a:lstStyle/>
    <a:p>
      <a:pPr>
        <a:defRPr sz="1490" b="1">
          <a:latin typeface="Times New Roman" pitchFamily="18" charset="0"/>
          <a:cs typeface="Times New Roman" pitchFamily="18" charset="0"/>
        </a:defRPr>
      </a:pPr>
      <a:endParaRPr lang="ru-RU"/>
    </a:p>
  </c:txPr>
  <c:externalData r:id="rId1">
    <c:autoUpdate val="0"/>
  </c:externalData>
  <c:userShapes r:id="rId2"/>
</c:chartSpac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0.46141</cdr:x>
      <cdr:y>0.04585</cdr:y>
    </cdr:from>
    <cdr:to>
      <cdr:x>0.59021</cdr:x>
      <cdr:y>0.26225</cdr:y>
    </cdr:to>
    <cdr:sp macro="" textlink="">
      <cdr:nvSpPr>
        <cdr:cNvPr id="2" name="TextBox 13"/>
        <cdr:cNvSpPr txBox="1">
          <a:spLocks xmlns:a="http://schemas.openxmlformats.org/drawingml/2006/main" noChangeArrowheads="1"/>
        </cdr:cNvSpPr>
      </cdr:nvSpPr>
      <cdr:spPr bwMode="auto">
        <a:xfrm xmlns:a="http://schemas.openxmlformats.org/drawingml/2006/main">
          <a:off x="4230785" y="166289"/>
          <a:ext cx="1181001" cy="784811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>
          <a:noFill/>
        </a:ln>
        <a:extLst xmlns:a="http://schemas.openxmlformats.org/drawingml/2006/main"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  <a:ext uri="{91240B29-F687-4F45-9708-019B960494DF}">
            <a14:hiddenLine xmlns:a14="http://schemas.microsoft.com/office/drawing/2010/main" w="9525">
              <a:solidFill>
                <a:srgbClr val="000000"/>
              </a:solidFill>
              <a:miter lim="800000"/>
              <a:headEnd/>
              <a:tailEnd/>
            </a14:hiddenLine>
          </a:ext>
        </a:extLst>
      </cdr:spPr>
      <cdr:txBody>
        <a:bodyPr xmlns:a="http://schemas.openxmlformats.org/drawingml/2006/main" wrap="none">
          <a:spAutoFit/>
        </a:bodyPr>
        <a:lstStyle xmlns:a="http://schemas.openxmlformats.org/drawingml/2006/main">
          <a:defPPr>
            <a:defRPr lang="ru-RU"/>
          </a:defPPr>
          <a:lvl1pPr marL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 eaLnBrk="1" hangingPunct="1"/>
          <a:r>
            <a:rPr lang="ru-RU" sz="1500" b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rPr>
            <a:t>За 2021 год </a:t>
          </a:r>
        </a:p>
        <a:p xmlns:a="http://schemas.openxmlformats.org/drawingml/2006/main">
          <a:pPr algn="ctr" eaLnBrk="1" hangingPunct="1"/>
          <a:r>
            <a:rPr lang="ru-RU" sz="15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rPr>
            <a:t>(всего </a:t>
          </a:r>
        </a:p>
        <a:p xmlns:a="http://schemas.openxmlformats.org/drawingml/2006/main">
          <a:pPr algn="ctr" eaLnBrk="1" hangingPunct="1"/>
          <a:r>
            <a:rPr lang="ru-RU" sz="15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rPr>
            <a:t>7</a:t>
          </a:r>
          <a:r>
            <a:rPr lang="en-US" sz="15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rPr>
            <a:t>5</a:t>
          </a:r>
          <a:r>
            <a:rPr lang="ru-RU" sz="15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rPr>
            <a:t> случаев)</a:t>
          </a:r>
          <a:endParaRPr lang="ru-RU" sz="1500" b="1" dirty="0">
            <a:solidFill>
              <a:prstClr val="black"/>
            </a:solidFill>
            <a:latin typeface="Times New Roman" pitchFamily="18" charset="0"/>
            <a:cs typeface="Times New Roman" pitchFamily="18" charset="0"/>
          </a:endParaRPr>
        </a:p>
      </cdr:txBody>
    </cdr:sp>
  </cdr:relSizeAnchor>
  <cdr:relSizeAnchor xmlns:cdr="http://schemas.openxmlformats.org/drawingml/2006/chartDrawing">
    <cdr:from>
      <cdr:x>0.32703</cdr:x>
      <cdr:y>0.04831</cdr:y>
    </cdr:from>
    <cdr:to>
      <cdr:x>0.45696</cdr:x>
      <cdr:y>0.26471</cdr:y>
    </cdr:to>
    <cdr:sp macro="" textlink="">
      <cdr:nvSpPr>
        <cdr:cNvPr id="3" name="TextBox 13"/>
        <cdr:cNvSpPr txBox="1">
          <a:spLocks xmlns:a="http://schemas.openxmlformats.org/drawingml/2006/main" noChangeArrowheads="1"/>
        </cdr:cNvSpPr>
      </cdr:nvSpPr>
      <cdr:spPr bwMode="auto">
        <a:xfrm xmlns:a="http://schemas.openxmlformats.org/drawingml/2006/main">
          <a:off x="2998639" y="175192"/>
          <a:ext cx="1191363" cy="784811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>
          <a:noFill/>
        </a:ln>
        <a:extLst xmlns:a="http://schemas.openxmlformats.org/drawingml/2006/main"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  <a:ext uri="{91240B29-F687-4F45-9708-019B960494DF}">
            <a14:hiddenLine xmlns:a14="http://schemas.microsoft.com/office/drawing/2010/main" w="9525">
              <a:solidFill>
                <a:srgbClr val="000000"/>
              </a:solidFill>
              <a:miter lim="800000"/>
              <a:headEnd/>
              <a:tailEnd/>
            </a14:hiddenLine>
          </a:ext>
        </a:extLst>
      </cdr:spPr>
      <cdr:txBody>
        <a:bodyPr xmlns:a="http://schemas.openxmlformats.org/drawingml/2006/main" wrap="none">
          <a:spAutoFit/>
        </a:bodyPr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 eaLnBrk="1" hangingPunct="1"/>
          <a:r>
            <a:rPr lang="ru-RU" sz="1500" b="1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rPr>
            <a:t>За 2020 год </a:t>
          </a:r>
        </a:p>
        <a:p xmlns:a="http://schemas.openxmlformats.org/drawingml/2006/main">
          <a:pPr algn="ctr" eaLnBrk="1" hangingPunct="1"/>
          <a:r>
            <a:rPr lang="ru-RU" sz="15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rPr>
            <a:t>(всего </a:t>
          </a:r>
        </a:p>
        <a:p xmlns:a="http://schemas.openxmlformats.org/drawingml/2006/main">
          <a:pPr algn="ctr" eaLnBrk="1" hangingPunct="1"/>
          <a:r>
            <a:rPr lang="ru-RU" sz="15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rPr>
            <a:t>73 случая)</a:t>
          </a:r>
          <a:endParaRPr lang="ru-RU" sz="1500" b="1" dirty="0">
            <a:solidFill>
              <a:prstClr val="black"/>
            </a:solidFill>
            <a:latin typeface="Times New Roman" pitchFamily="18" charset="0"/>
            <a:cs typeface="Times New Roman" pitchFamily="18" charset="0"/>
          </a:endParaRPr>
        </a:p>
      </cdr:txBody>
    </cdr:sp>
  </cdr:relSizeAnchor>
  <cdr:relSizeAnchor xmlns:cdr="http://schemas.openxmlformats.org/drawingml/2006/chartDrawing">
    <cdr:from>
      <cdr:x>0.59974</cdr:x>
      <cdr:y>0.04831</cdr:y>
    </cdr:from>
    <cdr:to>
      <cdr:x>0.72967</cdr:x>
      <cdr:y>0.26471</cdr:y>
    </cdr:to>
    <cdr:sp macro="" textlink="">
      <cdr:nvSpPr>
        <cdr:cNvPr id="4" name="TextBox 13"/>
        <cdr:cNvSpPr txBox="1">
          <a:spLocks xmlns:a="http://schemas.openxmlformats.org/drawingml/2006/main" noChangeArrowheads="1"/>
        </cdr:cNvSpPr>
      </cdr:nvSpPr>
      <cdr:spPr bwMode="auto">
        <a:xfrm xmlns:a="http://schemas.openxmlformats.org/drawingml/2006/main">
          <a:off x="5499168" y="175192"/>
          <a:ext cx="1191363" cy="784811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>
          <a:noFill/>
        </a:ln>
        <a:extLst xmlns:a="http://schemas.openxmlformats.org/drawingml/2006/main"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  <a:ext uri="{91240B29-F687-4F45-9708-019B960494DF}">
            <a14:hiddenLine xmlns:a14="http://schemas.microsoft.com/office/drawing/2010/main" w="9525">
              <a:solidFill>
                <a:srgbClr val="000000"/>
              </a:solidFill>
              <a:miter lim="800000"/>
              <a:headEnd/>
              <a:tailEnd/>
            </a14:hiddenLine>
          </a:ext>
        </a:extLst>
      </cdr:spPr>
      <cdr:txBody>
        <a:bodyPr xmlns:a="http://schemas.openxmlformats.org/drawingml/2006/main" wrap="none">
          <a:spAutoFit/>
        </a:bodyPr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 eaLnBrk="1" hangingPunct="1"/>
          <a:r>
            <a:rPr lang="ru-RU" sz="1500" b="1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rPr>
            <a:t>За 2022 год </a:t>
          </a:r>
        </a:p>
        <a:p xmlns:a="http://schemas.openxmlformats.org/drawingml/2006/main">
          <a:pPr algn="ctr" eaLnBrk="1" hangingPunct="1"/>
          <a:r>
            <a:rPr lang="ru-RU" sz="15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rPr>
            <a:t>(всего </a:t>
          </a:r>
        </a:p>
        <a:p xmlns:a="http://schemas.openxmlformats.org/drawingml/2006/main">
          <a:pPr algn="ctr" eaLnBrk="1" hangingPunct="1"/>
          <a:r>
            <a:rPr lang="ru-RU" sz="15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rPr>
            <a:t>56 случаев)</a:t>
          </a:r>
          <a:endParaRPr lang="ru-RU" sz="1500" b="1" dirty="0">
            <a:solidFill>
              <a:schemeClr val="tx1"/>
            </a:solidFill>
            <a:latin typeface="Times New Roman" pitchFamily="18" charset="0"/>
            <a:cs typeface="Times New Roman" pitchFamily="18" charset="0"/>
          </a:endParaRPr>
        </a:p>
      </cdr:txBody>
    </cdr:sp>
  </cdr:relSizeAnchor>
  <cdr:relSizeAnchor xmlns:cdr="http://schemas.openxmlformats.org/drawingml/2006/chartDrawing">
    <cdr:from>
      <cdr:x>0.70785</cdr:x>
      <cdr:y>0.04178</cdr:y>
    </cdr:from>
    <cdr:to>
      <cdr:x>0.87831</cdr:x>
      <cdr:y>0.25818</cdr:y>
    </cdr:to>
    <cdr:sp macro="" textlink="">
      <cdr:nvSpPr>
        <cdr:cNvPr id="5" name="TextBox 13">
          <a:extLst xmlns:a="http://schemas.openxmlformats.org/drawingml/2006/main">
            <a:ext uri="{FF2B5EF4-FFF2-40B4-BE49-F238E27FC236}">
              <a16:creationId xmlns:a16="http://schemas.microsoft.com/office/drawing/2014/main" id="{A3AF2CF5-A11B-66CE-2C56-CF78AE451A56}"/>
            </a:ext>
          </a:extLst>
        </cdr:cNvPr>
        <cdr:cNvSpPr txBox="1">
          <a:spLocks xmlns:a="http://schemas.openxmlformats.org/drawingml/2006/main" noChangeArrowheads="1"/>
        </cdr:cNvSpPr>
      </cdr:nvSpPr>
      <cdr:spPr bwMode="auto">
        <a:xfrm xmlns:a="http://schemas.openxmlformats.org/drawingml/2006/main">
          <a:off x="6490481" y="151520"/>
          <a:ext cx="1562994" cy="784830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>
          <a:noFill/>
        </a:ln>
        <a:extLst xmlns:a="http://schemas.openxmlformats.org/drawingml/2006/main"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  <a:ext uri="{91240B29-F687-4F45-9708-019B960494DF}">
            <a14:hiddenLine xmlns:a14="http://schemas.microsoft.com/office/drawing/2010/main" w="9525">
              <a:solidFill>
                <a:srgbClr val="000000"/>
              </a:solidFill>
              <a:miter lim="800000"/>
              <a:headEnd/>
              <a:tailEnd/>
            </a14:hiddenLine>
          </a:ext>
        </a:extLst>
      </cdr:spPr>
      <cdr:txBody>
        <a:bodyPr xmlns:a="http://schemas.openxmlformats.org/drawingml/2006/main" wrap="square">
          <a:spAutoFit/>
        </a:bodyPr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 eaLnBrk="1" hangingPunct="1"/>
          <a:r>
            <a:rPr lang="ru-RU" sz="1500" b="1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rPr>
            <a:t> За 2023 год</a:t>
          </a:r>
        </a:p>
        <a:p xmlns:a="http://schemas.openxmlformats.org/drawingml/2006/main">
          <a:pPr algn="ctr" eaLnBrk="1" hangingPunct="1"/>
          <a:r>
            <a:rPr lang="ru-RU" sz="15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rPr>
            <a:t>(всего </a:t>
          </a:r>
        </a:p>
        <a:p xmlns:a="http://schemas.openxmlformats.org/drawingml/2006/main">
          <a:pPr algn="ctr" eaLnBrk="1" hangingPunct="1"/>
          <a:r>
            <a:rPr lang="ru-RU" sz="15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rPr>
            <a:t>60 случаев)</a:t>
          </a:r>
          <a:endParaRPr lang="ru-RU" sz="1500" b="1" dirty="0">
            <a:solidFill>
              <a:schemeClr val="tx1"/>
            </a:solidFill>
            <a:latin typeface="Times New Roman" pitchFamily="18" charset="0"/>
            <a:cs typeface="Times New Roman" pitchFamily="18" charset="0"/>
          </a:endParaRPr>
        </a:p>
      </cdr:txBody>
    </cdr:sp>
  </cdr:relSizeAnchor>
  <cdr:relSizeAnchor xmlns:cdr="http://schemas.openxmlformats.org/drawingml/2006/chartDrawing">
    <cdr:from>
      <cdr:x>0.83208</cdr:x>
      <cdr:y>0.02487</cdr:y>
    </cdr:from>
    <cdr:to>
      <cdr:x>1</cdr:x>
      <cdr:y>0.30493</cdr:y>
    </cdr:to>
    <cdr:sp macro="" textlink="">
      <cdr:nvSpPr>
        <cdr:cNvPr id="6" name="TextBox 13">
          <a:extLst xmlns:a="http://schemas.openxmlformats.org/drawingml/2006/main">
            <a:ext uri="{FF2B5EF4-FFF2-40B4-BE49-F238E27FC236}">
              <a16:creationId xmlns:a16="http://schemas.microsoft.com/office/drawing/2014/main" id="{94AA5B5A-145D-4721-B779-9808B70CD991}"/>
            </a:ext>
          </a:extLst>
        </cdr:cNvPr>
        <cdr:cNvSpPr txBox="1">
          <a:spLocks xmlns:a="http://schemas.openxmlformats.org/drawingml/2006/main" noChangeArrowheads="1"/>
        </cdr:cNvSpPr>
      </cdr:nvSpPr>
      <cdr:spPr bwMode="auto">
        <a:xfrm xmlns:a="http://schemas.openxmlformats.org/drawingml/2006/main">
          <a:off x="7629556" y="90207"/>
          <a:ext cx="1539713" cy="1015663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>
          <a:noFill/>
        </a:ln>
        <a:extLst xmlns:a="http://schemas.openxmlformats.org/drawingml/2006/main">
          <a:ext uri="{909E8E84-426E-40DD-AFC4-6F175D3DCCD1}">
            <a14:hiddenFill xmlns:a14="http://schemas.microsoft.com/office/drawing/2010/main">
              <a:solidFill>
                <a:srgbClr val="FFFFFF"/>
              </a:solidFill>
            </a14:hiddenFill>
          </a:ext>
          <a:ext uri="{91240B29-F687-4F45-9708-019B960494DF}">
            <a14:hiddenLine xmlns:a14="http://schemas.microsoft.com/office/drawing/2010/main" w="9525">
              <a:solidFill>
                <a:srgbClr val="000000"/>
              </a:solidFill>
              <a:miter lim="800000"/>
              <a:headEnd/>
              <a:tailEnd/>
            </a14:hiddenLine>
          </a:ext>
        </a:extLst>
      </cdr:spPr>
      <cdr:txBody>
        <a:bodyPr xmlns:a="http://schemas.openxmlformats.org/drawingml/2006/main" wrap="square">
          <a:spAutoFit/>
        </a:bodyPr>
        <a:lstStyle xmlns:a="http://schemas.openxmlformats.org/drawingml/2006/main">
          <a:defPPr>
            <a:defRPr lang="ru-RU"/>
          </a:defPPr>
          <a:lvl1pPr marL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marL="0" marR="0" lvl="0" indent="0" algn="ctr" defTabSz="914400" rtl="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/>
          </a:pPr>
          <a:r>
            <a:rPr kumimoji="0" lang="ru-RU" sz="15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rPr>
            <a:t>За 6 месяцев </a:t>
          </a:r>
          <a:r>
            <a:rPr kumimoji="0" lang="en-US" sz="15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rPr>
            <a:t>20</a:t>
          </a:r>
          <a:r>
            <a:rPr kumimoji="0" lang="ru-RU" sz="15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rPr>
            <a:t>24</a:t>
          </a:r>
          <a:r>
            <a:rPr kumimoji="0" lang="en-US" sz="15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rPr>
            <a:t> </a:t>
          </a:r>
          <a:r>
            <a:rPr kumimoji="0" lang="ru-RU" sz="15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rPr>
            <a:t>года </a:t>
          </a:r>
        </a:p>
        <a:p xmlns:a="http://schemas.openxmlformats.org/drawingml/2006/main">
          <a:pPr marL="0" marR="0" lvl="0" indent="0" algn="ctr" defTabSz="914400" rtl="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/>
          </a:pPr>
          <a:r>
            <a:rPr kumimoji="0" lang="ru-RU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rPr>
            <a:t>(всего </a:t>
          </a:r>
        </a:p>
        <a:p xmlns:a="http://schemas.openxmlformats.org/drawingml/2006/main">
          <a:pPr marL="0" marR="0" lvl="0" indent="0" algn="ctr" defTabSz="914400" rtl="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/>
          </a:pPr>
          <a:r>
            <a:rPr lang="ru-RU" sz="15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rPr>
            <a:t>29</a:t>
          </a:r>
          <a:r>
            <a:rPr kumimoji="0" lang="ru-RU" sz="15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rPr>
            <a:t> случаев)</a:t>
          </a:r>
        </a:p>
      </cdr:txBody>
    </cdr:sp>
  </cdr:relSizeAnchor>
</c:userShape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5660" cy="496332"/>
          </a:xfrm>
          <a:prstGeom prst="rect">
            <a:avLst/>
          </a:prstGeom>
        </p:spPr>
        <p:txBody>
          <a:bodyPr vert="horz" lIns="92108" tIns="46054" rIns="92108" bIns="46054" rtlCol="0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sz="quarter" idx="1"/>
          </p:nvPr>
        </p:nvSpPr>
        <p:spPr>
          <a:xfrm>
            <a:off x="3850442" y="0"/>
            <a:ext cx="2945660" cy="496332"/>
          </a:xfrm>
          <a:prstGeom prst="rect">
            <a:avLst/>
          </a:prstGeom>
        </p:spPr>
        <p:txBody>
          <a:bodyPr vert="horz" lIns="92108" tIns="46054" rIns="92108" bIns="46054" rtlCol="0"/>
          <a:lstStyle>
            <a:lvl1pPr algn="r">
              <a:defRPr sz="1200"/>
            </a:lvl1pPr>
          </a:lstStyle>
          <a:p>
            <a:fld id="{17DEAC4F-317D-4B56-BD08-8735B1557E6A}" type="datetimeFigureOut">
              <a:rPr lang="ru-RU" smtClean="0"/>
              <a:t>29.07.2024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"/>
          </p:nvPr>
        </p:nvSpPr>
        <p:spPr>
          <a:xfrm>
            <a:off x="0" y="9428583"/>
            <a:ext cx="2945660" cy="496332"/>
          </a:xfrm>
          <a:prstGeom prst="rect">
            <a:avLst/>
          </a:prstGeom>
        </p:spPr>
        <p:txBody>
          <a:bodyPr vert="horz" lIns="92108" tIns="46054" rIns="92108" bIns="46054" rtlCol="0" anchor="b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3"/>
          </p:nvPr>
        </p:nvSpPr>
        <p:spPr>
          <a:xfrm>
            <a:off x="3850442" y="9428583"/>
            <a:ext cx="2945660" cy="496332"/>
          </a:xfrm>
          <a:prstGeom prst="rect">
            <a:avLst/>
          </a:prstGeom>
        </p:spPr>
        <p:txBody>
          <a:bodyPr vert="horz" lIns="92108" tIns="46054" rIns="92108" bIns="46054" rtlCol="0" anchor="b"/>
          <a:lstStyle>
            <a:lvl1pPr algn="r">
              <a:defRPr sz="1200"/>
            </a:lvl1pPr>
          </a:lstStyle>
          <a:p>
            <a:fld id="{E2DB13EE-398F-4000-BD95-59E70E20B316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49743116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5660" cy="498056"/>
          </a:xfrm>
          <a:prstGeom prst="rect">
            <a:avLst/>
          </a:prstGeom>
        </p:spPr>
        <p:txBody>
          <a:bodyPr vert="horz" lIns="92108" tIns="46054" rIns="92108" bIns="46054" rtlCol="0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50442" y="0"/>
            <a:ext cx="2945660" cy="498056"/>
          </a:xfrm>
          <a:prstGeom prst="rect">
            <a:avLst/>
          </a:prstGeom>
        </p:spPr>
        <p:txBody>
          <a:bodyPr vert="horz" lIns="92108" tIns="46054" rIns="92108" bIns="46054" rtlCol="0"/>
          <a:lstStyle>
            <a:lvl1pPr algn="r">
              <a:defRPr sz="1200"/>
            </a:lvl1pPr>
          </a:lstStyle>
          <a:p>
            <a:fld id="{4AD5C910-172E-465E-9F6E-4BED48F9819A}" type="datetimeFigureOut">
              <a:rPr lang="ru-RU" smtClean="0"/>
              <a:t>29.07.2024</a:t>
            </a:fld>
            <a:endParaRPr lang="ru-RU" dirty="0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979488" y="1241425"/>
            <a:ext cx="4838700" cy="3349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2108" tIns="46054" rIns="92108" bIns="46054" rtlCol="0" anchor="ctr"/>
          <a:lstStyle/>
          <a:p>
            <a:endParaRPr lang="ru-RU" dirty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768" y="4777195"/>
            <a:ext cx="5438140" cy="3908614"/>
          </a:xfrm>
          <a:prstGeom prst="rect">
            <a:avLst/>
          </a:prstGeom>
        </p:spPr>
        <p:txBody>
          <a:bodyPr vert="horz" lIns="92108" tIns="46054" rIns="92108" bIns="46054" rtlCol="0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428584"/>
            <a:ext cx="2945660" cy="498055"/>
          </a:xfrm>
          <a:prstGeom prst="rect">
            <a:avLst/>
          </a:prstGeom>
        </p:spPr>
        <p:txBody>
          <a:bodyPr vert="horz" lIns="92108" tIns="46054" rIns="92108" bIns="46054" rtlCol="0" anchor="b"/>
          <a:lstStyle>
            <a:lvl1pPr algn="l">
              <a:defRPr sz="1200"/>
            </a:lvl1pPr>
          </a:lstStyle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50442" y="9428584"/>
            <a:ext cx="2945660" cy="498055"/>
          </a:xfrm>
          <a:prstGeom prst="rect">
            <a:avLst/>
          </a:prstGeom>
        </p:spPr>
        <p:txBody>
          <a:bodyPr vert="horz" lIns="92108" tIns="46054" rIns="92108" bIns="46054" rtlCol="0" anchor="b"/>
          <a:lstStyle>
            <a:lvl1pPr algn="r">
              <a:defRPr sz="1200"/>
            </a:lvl1pPr>
          </a:lstStyle>
          <a:p>
            <a:fld id="{74448EFA-47DC-4E98-965E-B1764BF6721D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15949174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979488" y="1241425"/>
            <a:ext cx="4838700" cy="3349625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4448EFA-47DC-4E98-965E-B1764BF6721D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8169022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1217613" y="1150938"/>
            <a:ext cx="4486275" cy="3105150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2116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8094577-418C-4255-A98B-1A1B9CDA61B3}" type="slidenum">
              <a:rPr kumimoji="0" lang="ru-RU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2116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3253011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238250" y="1122363"/>
            <a:ext cx="74295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238250" y="3602038"/>
            <a:ext cx="74295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65869268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09657084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7089008" y="365125"/>
            <a:ext cx="2135981" cy="581183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81064" y="365125"/>
            <a:ext cx="6284119" cy="581183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731889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Содержимое 1"/>
          <p:cNvSpPr>
            <a:spLocks noGrp="1"/>
          </p:cNvSpPr>
          <p:nvPr>
            <p:ph/>
          </p:nvPr>
        </p:nvSpPr>
        <p:spPr>
          <a:xfrm>
            <a:off x="495300" y="274655"/>
            <a:ext cx="8915400" cy="5851525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6D1F56F-C712-4B28-9A2C-A96C353C48BC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645181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238250" y="1122363"/>
            <a:ext cx="7429500" cy="2387600"/>
          </a:xfrm>
        </p:spPr>
        <p:txBody>
          <a:bodyPr anchor="b"/>
          <a:lstStyle>
            <a:lvl1pPr algn="ctr">
              <a:defRPr sz="4875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238250" y="3602038"/>
            <a:ext cx="7429500" cy="1655762"/>
          </a:xfrm>
        </p:spPr>
        <p:txBody>
          <a:bodyPr/>
          <a:lstStyle>
            <a:lvl1pPr marL="0" indent="0" algn="ctr">
              <a:buNone/>
              <a:defRPr sz="1950"/>
            </a:lvl1pPr>
            <a:lvl2pPr marL="371475" indent="0" algn="ctr">
              <a:buNone/>
              <a:defRPr sz="1625"/>
            </a:lvl2pPr>
            <a:lvl3pPr marL="742950" indent="0" algn="ctr">
              <a:buNone/>
              <a:defRPr sz="1463"/>
            </a:lvl3pPr>
            <a:lvl4pPr marL="1114425" indent="0" algn="ctr">
              <a:buNone/>
              <a:defRPr sz="1300"/>
            </a:lvl4pPr>
            <a:lvl5pPr marL="1485900" indent="0" algn="ctr">
              <a:buNone/>
              <a:defRPr sz="1300"/>
            </a:lvl5pPr>
            <a:lvl6pPr marL="1857375" indent="0" algn="ctr">
              <a:buNone/>
              <a:defRPr sz="1300"/>
            </a:lvl6pPr>
            <a:lvl7pPr marL="2228850" indent="0" algn="ctr">
              <a:buNone/>
              <a:defRPr sz="1300"/>
            </a:lvl7pPr>
            <a:lvl8pPr marL="2600325" indent="0" algn="ctr">
              <a:buNone/>
              <a:defRPr sz="1300"/>
            </a:lvl8pPr>
            <a:lvl9pPr marL="2971800" indent="0" algn="ctr">
              <a:buNone/>
              <a:defRPr sz="13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34199306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73813068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75884" y="1709764"/>
            <a:ext cx="8543925" cy="2852737"/>
          </a:xfrm>
        </p:spPr>
        <p:txBody>
          <a:bodyPr anchor="b"/>
          <a:lstStyle>
            <a:lvl1pPr>
              <a:defRPr sz="4875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75884" y="4589516"/>
            <a:ext cx="8543925" cy="1500187"/>
          </a:xfrm>
        </p:spPr>
        <p:txBody>
          <a:bodyPr/>
          <a:lstStyle>
            <a:lvl1pPr marL="0" indent="0">
              <a:buNone/>
              <a:defRPr sz="1950">
                <a:solidFill>
                  <a:schemeClr val="tx1">
                    <a:tint val="75000"/>
                  </a:schemeClr>
                </a:solidFill>
              </a:defRPr>
            </a:lvl1pPr>
            <a:lvl2pPr marL="371475" indent="0">
              <a:buNone/>
              <a:defRPr sz="1625">
                <a:solidFill>
                  <a:schemeClr val="tx1">
                    <a:tint val="75000"/>
                  </a:schemeClr>
                </a:solidFill>
              </a:defRPr>
            </a:lvl2pPr>
            <a:lvl3pPr marL="742950" indent="0">
              <a:buNone/>
              <a:defRPr sz="1463">
                <a:solidFill>
                  <a:schemeClr val="tx1">
                    <a:tint val="75000"/>
                  </a:schemeClr>
                </a:solidFill>
              </a:defRPr>
            </a:lvl3pPr>
            <a:lvl4pPr marL="1114425" indent="0">
              <a:buNone/>
              <a:defRPr sz="1300">
                <a:solidFill>
                  <a:schemeClr val="tx1">
                    <a:tint val="75000"/>
                  </a:schemeClr>
                </a:solidFill>
              </a:defRPr>
            </a:lvl4pPr>
            <a:lvl5pPr marL="1485900" indent="0">
              <a:buNone/>
              <a:defRPr sz="1300">
                <a:solidFill>
                  <a:schemeClr val="tx1">
                    <a:tint val="75000"/>
                  </a:schemeClr>
                </a:solidFill>
              </a:defRPr>
            </a:lvl5pPr>
            <a:lvl6pPr marL="1857375" indent="0">
              <a:buNone/>
              <a:defRPr sz="1300">
                <a:solidFill>
                  <a:schemeClr val="tx1">
                    <a:tint val="75000"/>
                  </a:schemeClr>
                </a:solidFill>
              </a:defRPr>
            </a:lvl6pPr>
            <a:lvl7pPr marL="2228850" indent="0">
              <a:buNone/>
              <a:defRPr sz="1300">
                <a:solidFill>
                  <a:schemeClr val="tx1">
                    <a:tint val="75000"/>
                  </a:schemeClr>
                </a:solidFill>
              </a:defRPr>
            </a:lvl7pPr>
            <a:lvl8pPr marL="2600325" indent="0">
              <a:buNone/>
              <a:defRPr sz="1300">
                <a:solidFill>
                  <a:schemeClr val="tx1">
                    <a:tint val="75000"/>
                  </a:schemeClr>
                </a:solidFill>
              </a:defRPr>
            </a:lvl8pPr>
            <a:lvl9pPr marL="2971800" indent="0">
              <a:buNone/>
              <a:defRPr sz="13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1608654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681038" y="1825625"/>
            <a:ext cx="421005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5014913" y="1825625"/>
            <a:ext cx="421005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41517399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2" y="365129"/>
            <a:ext cx="8543925" cy="13255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82328" y="1681163"/>
            <a:ext cx="4190702" cy="823912"/>
          </a:xfrm>
        </p:spPr>
        <p:txBody>
          <a:bodyPr anchor="b"/>
          <a:lstStyle>
            <a:lvl1pPr marL="0" indent="0">
              <a:buNone/>
              <a:defRPr sz="1950" b="1"/>
            </a:lvl1pPr>
            <a:lvl2pPr marL="371475" indent="0">
              <a:buNone/>
              <a:defRPr sz="1625" b="1"/>
            </a:lvl2pPr>
            <a:lvl3pPr marL="742950" indent="0">
              <a:buNone/>
              <a:defRPr sz="1463" b="1"/>
            </a:lvl3pPr>
            <a:lvl4pPr marL="1114425" indent="0">
              <a:buNone/>
              <a:defRPr sz="1300" b="1"/>
            </a:lvl4pPr>
            <a:lvl5pPr marL="1485900" indent="0">
              <a:buNone/>
              <a:defRPr sz="1300" b="1"/>
            </a:lvl5pPr>
            <a:lvl6pPr marL="1857375" indent="0">
              <a:buNone/>
              <a:defRPr sz="1300" b="1"/>
            </a:lvl6pPr>
            <a:lvl7pPr marL="2228850" indent="0">
              <a:buNone/>
              <a:defRPr sz="1300" b="1"/>
            </a:lvl7pPr>
            <a:lvl8pPr marL="2600325" indent="0">
              <a:buNone/>
              <a:defRPr sz="1300" b="1"/>
            </a:lvl8pPr>
            <a:lvl9pPr marL="2971800" indent="0">
              <a:buNone/>
              <a:defRPr sz="13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82328" y="2505075"/>
            <a:ext cx="4190702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5014913" y="1681163"/>
            <a:ext cx="4211340" cy="823912"/>
          </a:xfrm>
        </p:spPr>
        <p:txBody>
          <a:bodyPr anchor="b"/>
          <a:lstStyle>
            <a:lvl1pPr marL="0" indent="0">
              <a:buNone/>
              <a:defRPr sz="1950" b="1"/>
            </a:lvl1pPr>
            <a:lvl2pPr marL="371475" indent="0">
              <a:buNone/>
              <a:defRPr sz="1625" b="1"/>
            </a:lvl2pPr>
            <a:lvl3pPr marL="742950" indent="0">
              <a:buNone/>
              <a:defRPr sz="1463" b="1"/>
            </a:lvl3pPr>
            <a:lvl4pPr marL="1114425" indent="0">
              <a:buNone/>
              <a:defRPr sz="1300" b="1"/>
            </a:lvl4pPr>
            <a:lvl5pPr marL="1485900" indent="0">
              <a:buNone/>
              <a:defRPr sz="1300" b="1"/>
            </a:lvl5pPr>
            <a:lvl6pPr marL="1857375" indent="0">
              <a:buNone/>
              <a:defRPr sz="1300" b="1"/>
            </a:lvl6pPr>
            <a:lvl7pPr marL="2228850" indent="0">
              <a:buNone/>
              <a:defRPr sz="1300" b="1"/>
            </a:lvl7pPr>
            <a:lvl8pPr marL="2600325" indent="0">
              <a:buNone/>
              <a:defRPr sz="1300" b="1"/>
            </a:lvl8pPr>
            <a:lvl9pPr marL="2971800" indent="0">
              <a:buNone/>
              <a:defRPr sz="13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5014913" y="2505075"/>
            <a:ext cx="4211340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16189048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0211809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97681867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26172946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3" y="457200"/>
            <a:ext cx="3194943" cy="1600200"/>
          </a:xfrm>
        </p:spPr>
        <p:txBody>
          <a:bodyPr anchor="b"/>
          <a:lstStyle>
            <a:lvl1pPr>
              <a:defRPr sz="26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4211341" y="987452"/>
            <a:ext cx="5014913" cy="4873625"/>
          </a:xfrm>
        </p:spPr>
        <p:txBody>
          <a:bodyPr/>
          <a:lstStyle>
            <a:lvl1pPr>
              <a:defRPr sz="2600"/>
            </a:lvl1pPr>
            <a:lvl2pPr>
              <a:defRPr sz="2275"/>
            </a:lvl2pPr>
            <a:lvl3pPr>
              <a:defRPr sz="1950"/>
            </a:lvl3pPr>
            <a:lvl4pPr>
              <a:defRPr sz="1625"/>
            </a:lvl4pPr>
            <a:lvl5pPr>
              <a:defRPr sz="1625"/>
            </a:lvl5pPr>
            <a:lvl6pPr>
              <a:defRPr sz="1625"/>
            </a:lvl6pPr>
            <a:lvl7pPr>
              <a:defRPr sz="1625"/>
            </a:lvl7pPr>
            <a:lvl8pPr>
              <a:defRPr sz="1625"/>
            </a:lvl8pPr>
            <a:lvl9pPr>
              <a:defRPr sz="1625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82333" y="2057400"/>
            <a:ext cx="3194943" cy="3811588"/>
          </a:xfrm>
        </p:spPr>
        <p:txBody>
          <a:bodyPr/>
          <a:lstStyle>
            <a:lvl1pPr marL="0" indent="0">
              <a:buNone/>
              <a:defRPr sz="1300"/>
            </a:lvl1pPr>
            <a:lvl2pPr marL="371475" indent="0">
              <a:buNone/>
              <a:defRPr sz="1138"/>
            </a:lvl2pPr>
            <a:lvl3pPr marL="742950" indent="0">
              <a:buNone/>
              <a:defRPr sz="975"/>
            </a:lvl3pPr>
            <a:lvl4pPr marL="1114425" indent="0">
              <a:buNone/>
              <a:defRPr sz="813"/>
            </a:lvl4pPr>
            <a:lvl5pPr marL="1485900" indent="0">
              <a:buNone/>
              <a:defRPr sz="813"/>
            </a:lvl5pPr>
            <a:lvl6pPr marL="1857375" indent="0">
              <a:buNone/>
              <a:defRPr sz="813"/>
            </a:lvl6pPr>
            <a:lvl7pPr marL="2228850" indent="0">
              <a:buNone/>
              <a:defRPr sz="813"/>
            </a:lvl7pPr>
            <a:lvl8pPr marL="2600325" indent="0">
              <a:buNone/>
              <a:defRPr sz="813"/>
            </a:lvl8pPr>
            <a:lvl9pPr marL="2971800" indent="0">
              <a:buNone/>
              <a:defRPr sz="813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8266572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3" y="457200"/>
            <a:ext cx="3194943" cy="1600200"/>
          </a:xfrm>
        </p:spPr>
        <p:txBody>
          <a:bodyPr anchor="b"/>
          <a:lstStyle>
            <a:lvl1pPr>
              <a:defRPr sz="26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4211341" y="987452"/>
            <a:ext cx="5014913" cy="4873625"/>
          </a:xfrm>
        </p:spPr>
        <p:txBody>
          <a:bodyPr/>
          <a:lstStyle>
            <a:lvl1pPr marL="0" indent="0">
              <a:buNone/>
              <a:defRPr sz="2600"/>
            </a:lvl1pPr>
            <a:lvl2pPr marL="371475" indent="0">
              <a:buNone/>
              <a:defRPr sz="2275"/>
            </a:lvl2pPr>
            <a:lvl3pPr marL="742950" indent="0">
              <a:buNone/>
              <a:defRPr sz="1950"/>
            </a:lvl3pPr>
            <a:lvl4pPr marL="1114425" indent="0">
              <a:buNone/>
              <a:defRPr sz="1625"/>
            </a:lvl4pPr>
            <a:lvl5pPr marL="1485900" indent="0">
              <a:buNone/>
              <a:defRPr sz="1625"/>
            </a:lvl5pPr>
            <a:lvl6pPr marL="1857375" indent="0">
              <a:buNone/>
              <a:defRPr sz="1625"/>
            </a:lvl6pPr>
            <a:lvl7pPr marL="2228850" indent="0">
              <a:buNone/>
              <a:defRPr sz="1625"/>
            </a:lvl7pPr>
            <a:lvl8pPr marL="2600325" indent="0">
              <a:buNone/>
              <a:defRPr sz="1625"/>
            </a:lvl8pPr>
            <a:lvl9pPr marL="2971800" indent="0">
              <a:buNone/>
              <a:defRPr sz="1625"/>
            </a:lvl9pPr>
          </a:lstStyle>
          <a:p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82333" y="2057400"/>
            <a:ext cx="3194943" cy="3811588"/>
          </a:xfrm>
        </p:spPr>
        <p:txBody>
          <a:bodyPr/>
          <a:lstStyle>
            <a:lvl1pPr marL="0" indent="0">
              <a:buNone/>
              <a:defRPr sz="1300"/>
            </a:lvl1pPr>
            <a:lvl2pPr marL="371475" indent="0">
              <a:buNone/>
              <a:defRPr sz="1138"/>
            </a:lvl2pPr>
            <a:lvl3pPr marL="742950" indent="0">
              <a:buNone/>
              <a:defRPr sz="975"/>
            </a:lvl3pPr>
            <a:lvl4pPr marL="1114425" indent="0">
              <a:buNone/>
              <a:defRPr sz="813"/>
            </a:lvl4pPr>
            <a:lvl5pPr marL="1485900" indent="0">
              <a:buNone/>
              <a:defRPr sz="813"/>
            </a:lvl5pPr>
            <a:lvl6pPr marL="1857375" indent="0">
              <a:buNone/>
              <a:defRPr sz="813"/>
            </a:lvl6pPr>
            <a:lvl7pPr marL="2228850" indent="0">
              <a:buNone/>
              <a:defRPr sz="813"/>
            </a:lvl7pPr>
            <a:lvl8pPr marL="2600325" indent="0">
              <a:buNone/>
              <a:defRPr sz="813"/>
            </a:lvl8pPr>
            <a:lvl9pPr marL="2971800" indent="0">
              <a:buNone/>
              <a:defRPr sz="813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19962483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7907928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7089008" y="365125"/>
            <a:ext cx="2135981" cy="581183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81064" y="365125"/>
            <a:ext cx="6284119" cy="581183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313631525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Only">
  <p:cSld name="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Содержимое 1"/>
          <p:cNvSpPr>
            <a:spLocks noGrp="1"/>
          </p:cNvSpPr>
          <p:nvPr>
            <p:ph/>
          </p:nvPr>
        </p:nvSpPr>
        <p:spPr>
          <a:xfrm>
            <a:off x="495300" y="274657"/>
            <a:ext cx="8915400" cy="5851525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6D1F56F-C712-4B28-9A2C-A96C353C48BC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89065359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75883" y="1709762"/>
            <a:ext cx="8543925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75883" y="4589514"/>
            <a:ext cx="8543925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05612128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681038" y="1825625"/>
            <a:ext cx="421005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5014913" y="1825625"/>
            <a:ext cx="421005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4464849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1" y="365129"/>
            <a:ext cx="8543925" cy="13255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82328" y="1681163"/>
            <a:ext cx="4190702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82328" y="2505075"/>
            <a:ext cx="4190702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5014913" y="1681163"/>
            <a:ext cx="4211340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5014913" y="2505075"/>
            <a:ext cx="4211340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40683645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00104802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43751819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2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4211340" y="987450"/>
            <a:ext cx="5014913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82332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23745703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2332" y="457200"/>
            <a:ext cx="3194943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4211340" y="987450"/>
            <a:ext cx="5014913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82332" y="2057400"/>
            <a:ext cx="3194943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08293406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theme" Target="../theme/theme2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1044" y="365129"/>
            <a:ext cx="854392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81044" y="1825625"/>
            <a:ext cx="854392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81038" y="6356401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281369" y="6356401"/>
            <a:ext cx="334327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996113" y="6356401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9509731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835" r:id="rId12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81045" y="365129"/>
            <a:ext cx="8543925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81045" y="1825625"/>
            <a:ext cx="8543925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81038" y="6356403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75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281370" y="6356403"/>
            <a:ext cx="3343275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75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996113" y="6356403"/>
            <a:ext cx="222885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75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9B229C6-4CB7-4715-9D33-C1CA5325DEB0}" type="slidenum">
              <a:rPr lang="ru-RU" smtClean="0"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4947475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16" r:id="rId1"/>
    <p:sldLayoutId id="2147483917" r:id="rId2"/>
    <p:sldLayoutId id="2147483918" r:id="rId3"/>
    <p:sldLayoutId id="2147483919" r:id="rId4"/>
    <p:sldLayoutId id="2147483920" r:id="rId5"/>
    <p:sldLayoutId id="2147483921" r:id="rId6"/>
    <p:sldLayoutId id="2147483922" r:id="rId7"/>
    <p:sldLayoutId id="2147483923" r:id="rId8"/>
    <p:sldLayoutId id="2147483924" r:id="rId9"/>
    <p:sldLayoutId id="2147483925" r:id="rId10"/>
    <p:sldLayoutId id="2147483926" r:id="rId11"/>
    <p:sldLayoutId id="2147483927" r:id="rId12"/>
  </p:sldLayoutIdLst>
  <p:hf hdr="0" ftr="0" dt="0"/>
  <p:txStyles>
    <p:titleStyle>
      <a:lvl1pPr algn="l" defTabSz="742950" rtl="0" eaLnBrk="1" latinLnBrk="0" hangingPunct="1">
        <a:lnSpc>
          <a:spcPct val="90000"/>
        </a:lnSpc>
        <a:spcBef>
          <a:spcPct val="0"/>
        </a:spcBef>
        <a:buNone/>
        <a:defRPr sz="3575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85738" indent="-185738" algn="l" defTabSz="742950" rtl="0" eaLnBrk="1" latinLnBrk="0" hangingPunct="1">
        <a:lnSpc>
          <a:spcPct val="90000"/>
        </a:lnSpc>
        <a:spcBef>
          <a:spcPts val="813"/>
        </a:spcBef>
        <a:buFont typeface="Arial" panose="020B0604020202020204" pitchFamily="34" charset="0"/>
        <a:buChar char="•"/>
        <a:defRPr sz="2275" kern="1200">
          <a:solidFill>
            <a:schemeClr val="tx1"/>
          </a:solidFill>
          <a:latin typeface="+mn-lt"/>
          <a:ea typeface="+mn-ea"/>
          <a:cs typeface="+mn-cs"/>
        </a:defRPr>
      </a:lvl1pPr>
      <a:lvl2pPr marL="557213" indent="-185738" algn="l" defTabSz="742950" rtl="0" eaLnBrk="1" latinLnBrk="0" hangingPunct="1">
        <a:lnSpc>
          <a:spcPct val="90000"/>
        </a:lnSpc>
        <a:spcBef>
          <a:spcPts val="406"/>
        </a:spcBef>
        <a:buFont typeface="Arial" panose="020B0604020202020204" pitchFamily="34" charset="0"/>
        <a:buChar char="•"/>
        <a:defRPr sz="1950" kern="1200">
          <a:solidFill>
            <a:schemeClr val="tx1"/>
          </a:solidFill>
          <a:latin typeface="+mn-lt"/>
          <a:ea typeface="+mn-ea"/>
          <a:cs typeface="+mn-cs"/>
        </a:defRPr>
      </a:lvl2pPr>
      <a:lvl3pPr marL="928688" indent="-185738" algn="l" defTabSz="742950" rtl="0" eaLnBrk="1" latinLnBrk="0" hangingPunct="1">
        <a:lnSpc>
          <a:spcPct val="90000"/>
        </a:lnSpc>
        <a:spcBef>
          <a:spcPts val="406"/>
        </a:spcBef>
        <a:buFont typeface="Arial" panose="020B0604020202020204" pitchFamily="34" charset="0"/>
        <a:buChar char="•"/>
        <a:defRPr sz="1625" kern="1200">
          <a:solidFill>
            <a:schemeClr val="tx1"/>
          </a:solidFill>
          <a:latin typeface="+mn-lt"/>
          <a:ea typeface="+mn-ea"/>
          <a:cs typeface="+mn-cs"/>
        </a:defRPr>
      </a:lvl3pPr>
      <a:lvl4pPr marL="1300163" indent="-185738" algn="l" defTabSz="742950" rtl="0" eaLnBrk="1" latinLnBrk="0" hangingPunct="1">
        <a:lnSpc>
          <a:spcPct val="90000"/>
        </a:lnSpc>
        <a:spcBef>
          <a:spcPts val="406"/>
        </a:spcBef>
        <a:buFont typeface="Arial" panose="020B0604020202020204" pitchFamily="34" charset="0"/>
        <a:buChar char="•"/>
        <a:defRPr sz="1463" kern="1200">
          <a:solidFill>
            <a:schemeClr val="tx1"/>
          </a:solidFill>
          <a:latin typeface="+mn-lt"/>
          <a:ea typeface="+mn-ea"/>
          <a:cs typeface="+mn-cs"/>
        </a:defRPr>
      </a:lvl4pPr>
      <a:lvl5pPr marL="1671638" indent="-185738" algn="l" defTabSz="742950" rtl="0" eaLnBrk="1" latinLnBrk="0" hangingPunct="1">
        <a:lnSpc>
          <a:spcPct val="90000"/>
        </a:lnSpc>
        <a:spcBef>
          <a:spcPts val="406"/>
        </a:spcBef>
        <a:buFont typeface="Arial" panose="020B0604020202020204" pitchFamily="34" charset="0"/>
        <a:buChar char="•"/>
        <a:defRPr sz="1463" kern="1200">
          <a:solidFill>
            <a:schemeClr val="tx1"/>
          </a:solidFill>
          <a:latin typeface="+mn-lt"/>
          <a:ea typeface="+mn-ea"/>
          <a:cs typeface="+mn-cs"/>
        </a:defRPr>
      </a:lvl5pPr>
      <a:lvl6pPr marL="2043113" indent="-185738" algn="l" defTabSz="742950" rtl="0" eaLnBrk="1" latinLnBrk="0" hangingPunct="1">
        <a:lnSpc>
          <a:spcPct val="90000"/>
        </a:lnSpc>
        <a:spcBef>
          <a:spcPts val="406"/>
        </a:spcBef>
        <a:buFont typeface="Arial" panose="020B0604020202020204" pitchFamily="34" charset="0"/>
        <a:buChar char="•"/>
        <a:defRPr sz="1463" kern="1200">
          <a:solidFill>
            <a:schemeClr val="tx1"/>
          </a:solidFill>
          <a:latin typeface="+mn-lt"/>
          <a:ea typeface="+mn-ea"/>
          <a:cs typeface="+mn-cs"/>
        </a:defRPr>
      </a:lvl6pPr>
      <a:lvl7pPr marL="2414588" indent="-185738" algn="l" defTabSz="742950" rtl="0" eaLnBrk="1" latinLnBrk="0" hangingPunct="1">
        <a:lnSpc>
          <a:spcPct val="90000"/>
        </a:lnSpc>
        <a:spcBef>
          <a:spcPts val="406"/>
        </a:spcBef>
        <a:buFont typeface="Arial" panose="020B0604020202020204" pitchFamily="34" charset="0"/>
        <a:buChar char="•"/>
        <a:defRPr sz="1463" kern="1200">
          <a:solidFill>
            <a:schemeClr val="tx1"/>
          </a:solidFill>
          <a:latin typeface="+mn-lt"/>
          <a:ea typeface="+mn-ea"/>
          <a:cs typeface="+mn-cs"/>
        </a:defRPr>
      </a:lvl7pPr>
      <a:lvl8pPr marL="2786063" indent="-185738" algn="l" defTabSz="742950" rtl="0" eaLnBrk="1" latinLnBrk="0" hangingPunct="1">
        <a:lnSpc>
          <a:spcPct val="90000"/>
        </a:lnSpc>
        <a:spcBef>
          <a:spcPts val="406"/>
        </a:spcBef>
        <a:buFont typeface="Arial" panose="020B0604020202020204" pitchFamily="34" charset="0"/>
        <a:buChar char="•"/>
        <a:defRPr sz="1463" kern="1200">
          <a:solidFill>
            <a:schemeClr val="tx1"/>
          </a:solidFill>
          <a:latin typeface="+mn-lt"/>
          <a:ea typeface="+mn-ea"/>
          <a:cs typeface="+mn-cs"/>
        </a:defRPr>
      </a:lvl8pPr>
      <a:lvl9pPr marL="3157538" indent="-185738" algn="l" defTabSz="742950" rtl="0" eaLnBrk="1" latinLnBrk="0" hangingPunct="1">
        <a:lnSpc>
          <a:spcPct val="90000"/>
        </a:lnSpc>
        <a:spcBef>
          <a:spcPts val="406"/>
        </a:spcBef>
        <a:buFont typeface="Arial" panose="020B0604020202020204" pitchFamily="34" charset="0"/>
        <a:buChar char="•"/>
        <a:defRPr sz="1463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742950" rtl="0" eaLnBrk="1" latinLnBrk="0" hangingPunct="1">
        <a:defRPr sz="1463" kern="1200">
          <a:solidFill>
            <a:schemeClr val="tx1"/>
          </a:solidFill>
          <a:latin typeface="+mn-lt"/>
          <a:ea typeface="+mn-ea"/>
          <a:cs typeface="+mn-cs"/>
        </a:defRPr>
      </a:lvl1pPr>
      <a:lvl2pPr marL="371475" algn="l" defTabSz="742950" rtl="0" eaLnBrk="1" latinLnBrk="0" hangingPunct="1">
        <a:defRPr sz="1463" kern="1200">
          <a:solidFill>
            <a:schemeClr val="tx1"/>
          </a:solidFill>
          <a:latin typeface="+mn-lt"/>
          <a:ea typeface="+mn-ea"/>
          <a:cs typeface="+mn-cs"/>
        </a:defRPr>
      </a:lvl2pPr>
      <a:lvl3pPr marL="742950" algn="l" defTabSz="742950" rtl="0" eaLnBrk="1" latinLnBrk="0" hangingPunct="1">
        <a:defRPr sz="1463" kern="1200">
          <a:solidFill>
            <a:schemeClr val="tx1"/>
          </a:solidFill>
          <a:latin typeface="+mn-lt"/>
          <a:ea typeface="+mn-ea"/>
          <a:cs typeface="+mn-cs"/>
        </a:defRPr>
      </a:lvl3pPr>
      <a:lvl4pPr marL="1114425" algn="l" defTabSz="742950" rtl="0" eaLnBrk="1" latinLnBrk="0" hangingPunct="1">
        <a:defRPr sz="1463" kern="1200">
          <a:solidFill>
            <a:schemeClr val="tx1"/>
          </a:solidFill>
          <a:latin typeface="+mn-lt"/>
          <a:ea typeface="+mn-ea"/>
          <a:cs typeface="+mn-cs"/>
        </a:defRPr>
      </a:lvl4pPr>
      <a:lvl5pPr marL="1485900" algn="l" defTabSz="742950" rtl="0" eaLnBrk="1" latinLnBrk="0" hangingPunct="1">
        <a:defRPr sz="1463" kern="1200">
          <a:solidFill>
            <a:schemeClr val="tx1"/>
          </a:solidFill>
          <a:latin typeface="+mn-lt"/>
          <a:ea typeface="+mn-ea"/>
          <a:cs typeface="+mn-cs"/>
        </a:defRPr>
      </a:lvl5pPr>
      <a:lvl6pPr marL="1857375" algn="l" defTabSz="742950" rtl="0" eaLnBrk="1" latinLnBrk="0" hangingPunct="1">
        <a:defRPr sz="1463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algn="l" defTabSz="742950" rtl="0" eaLnBrk="1" latinLnBrk="0" hangingPunct="1">
        <a:defRPr sz="1463" kern="1200">
          <a:solidFill>
            <a:schemeClr val="tx1"/>
          </a:solidFill>
          <a:latin typeface="+mn-lt"/>
          <a:ea typeface="+mn-ea"/>
          <a:cs typeface="+mn-cs"/>
        </a:defRPr>
      </a:lvl7pPr>
      <a:lvl8pPr marL="2600325" algn="l" defTabSz="742950" rtl="0" eaLnBrk="1" latinLnBrk="0" hangingPunct="1">
        <a:defRPr sz="1463" kern="1200">
          <a:solidFill>
            <a:schemeClr val="tx1"/>
          </a:solidFill>
          <a:latin typeface="+mn-lt"/>
          <a:ea typeface="+mn-ea"/>
          <a:cs typeface="+mn-cs"/>
        </a:defRPr>
      </a:lvl8pPr>
      <a:lvl9pPr marL="2971800" algn="l" defTabSz="742950" rtl="0" eaLnBrk="1" latinLnBrk="0" hangingPunct="1">
        <a:defRPr sz="146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2.png"/><Relationship Id="rId4" Type="http://schemas.microsoft.com/office/2007/relationships/hdphoto" Target="../media/hdphoto1.wdp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2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4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2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595919" y="351065"/>
            <a:ext cx="8813800" cy="6314904"/>
          </a:xfrm>
        </p:spPr>
        <p:txBody>
          <a:bodyPr>
            <a:normAutofit fontScale="90000"/>
          </a:bodyPr>
          <a:lstStyle/>
          <a:p>
            <a:r>
              <a:rPr lang="ru-RU" sz="36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АО «НК «</a:t>
            </a:r>
            <a:r>
              <a:rPr lang="kk-KZ" sz="36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Қазақстан темір жолы</a:t>
            </a:r>
            <a:r>
              <a:rPr lang="ru-RU" sz="36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»</a:t>
            </a:r>
            <a:br>
              <a:rPr lang="ru-RU" sz="3600" b="1" dirty="0">
                <a:latin typeface="Times New Roman" pitchFamily="18" charset="0"/>
                <a:cs typeface="Times New Roman" pitchFamily="18" charset="0"/>
              </a:rPr>
            </a:br>
            <a:br>
              <a:rPr lang="ru-RU" sz="3600" b="1" dirty="0">
                <a:latin typeface="Times New Roman" pitchFamily="18" charset="0"/>
                <a:cs typeface="Times New Roman" pitchFamily="18" charset="0"/>
              </a:rPr>
            </a:br>
            <a:br>
              <a:rPr lang="ru-RU" sz="4000" b="1" dirty="0">
                <a:latin typeface="Times New Roman" pitchFamily="18" charset="0"/>
                <a:cs typeface="Times New Roman" pitchFamily="18" charset="0"/>
              </a:rPr>
            </a:br>
            <a: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ИТОГИ ДЕЯТЕЛЬНОСТИ </a:t>
            </a:r>
            <a:b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ЗА ПЕРВОЕ ПОЛУГОДИЕ 2024 ГОДА И</a:t>
            </a:r>
            <a:b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ОСНОВНЫЕ ЗАДАЧИ </a:t>
            </a:r>
            <a:b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НА ВТОРОЕ ПОЛУГОДИЕ 2024 ГОДА</a:t>
            </a:r>
            <a:b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ПО РЕГУЛИРУЕМЫМ УСЛУГАМ</a:t>
            </a:r>
            <a:br>
              <a:rPr lang="ru-RU" sz="27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br>
              <a:rPr lang="ru-RU" sz="4000" b="1" dirty="0">
                <a:solidFill>
                  <a:srgbClr val="002060"/>
                </a:solidFill>
                <a:latin typeface="Times New Roman" pitchFamily="18" charset="0"/>
                <a:cs typeface="Times New Roman" pitchFamily="18" charset="0"/>
              </a:rPr>
            </a:br>
            <a:br>
              <a:rPr lang="ru-RU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br>
              <a:rPr lang="ru-RU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br>
              <a:rPr lang="ru-RU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br>
              <a:rPr lang="ru-RU" sz="4000" b="1" dirty="0">
                <a:solidFill>
                  <a:srgbClr val="002060"/>
                </a:solidFill>
                <a:latin typeface="Arial" pitchFamily="34" charset="0"/>
                <a:cs typeface="Arial" pitchFamily="34" charset="0"/>
              </a:rPr>
            </a:br>
            <a:r>
              <a:rPr lang="ru-RU" sz="1800" b="1" dirty="0" err="1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г.Астана</a:t>
            </a:r>
            <a:br>
              <a:rPr lang="ru-RU" sz="18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sz="18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26.07.2024</a:t>
            </a:r>
          </a:p>
        </p:txBody>
      </p:sp>
      <p:sp>
        <p:nvSpPr>
          <p:cNvPr id="4" name="Номер слайда 2"/>
          <p:cNvSpPr txBox="1">
            <a:spLocks/>
          </p:cNvSpPr>
          <p:nvPr/>
        </p:nvSpPr>
        <p:spPr>
          <a:xfrm>
            <a:off x="9271000" y="6483406"/>
            <a:ext cx="631323" cy="365125"/>
          </a:xfrm>
          <a:prstGeom prst="rect">
            <a:avLst/>
          </a:prstGeom>
        </p:spPr>
        <p:txBody>
          <a:bodyPr/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pic>
        <p:nvPicPr>
          <p:cNvPr id="6" name="Picture 3" descr="D:\For prezentations\kz_icons\Map1 copy.png"/>
          <p:cNvPicPr>
            <a:picLocks noChangeAspect="1" noChangeArrowheads="1"/>
          </p:cNvPicPr>
          <p:nvPr/>
        </p:nvPicPr>
        <p:blipFill rotWithShape="1">
          <a:blip r:embed="rId3" cstate="print">
            <a:duotone>
              <a:srgbClr val="4F81BD">
                <a:shade val="45000"/>
                <a:satMod val="135000"/>
              </a:srgbClr>
              <a:prstClr val="white"/>
            </a:duotone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50000"/>
                    </a14:imgEffect>
                    <a14:imgEffect>
                      <a14:colorTemperature colorTemp="8800"/>
                    </a14:imgEffect>
                  </a14:imgLayer>
                </a14:imgProps>
              </a:ext>
            </a:extLst>
          </a:blip>
          <a:srcRect l="2679" r="3432"/>
          <a:stretch/>
        </p:blipFill>
        <p:spPr bwMode="auto">
          <a:xfrm>
            <a:off x="5345714" y="4472434"/>
            <a:ext cx="4320480" cy="2111027"/>
          </a:xfrm>
          <a:prstGeom prst="rect">
            <a:avLst/>
          </a:prstGeom>
          <a:noFill/>
          <a:scene3d>
            <a:camera prst="orthographicFront">
              <a:rot lat="0" lon="0" rev="0"/>
            </a:camera>
            <a:lightRig rig="threePt" dir="t"/>
          </a:scene3d>
        </p:spPr>
      </p:pic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7129809" y="2904722"/>
            <a:ext cx="2327517" cy="2790506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EEECE1"/>
            </a:outerShdw>
            <a:softEdge rad="635000"/>
          </a:effectLst>
          <a:scene3d>
            <a:camera prst="obliqueTopRight"/>
            <a:lightRig rig="threePt" dir="t"/>
          </a:scene3d>
        </p:spPr>
      </p:pic>
    </p:spTree>
    <p:extLst>
      <p:ext uri="{BB962C8B-B14F-4D97-AF65-F5344CB8AC3E}">
        <p14:creationId xmlns:p14="http://schemas.microsoft.com/office/powerpoint/2010/main" val="2044355043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1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0" y="114312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 КАЧЕСТВЕ ПРЕДОСТАВЛЯЕМЫХ УСЛУГ ЗА </a:t>
            </a: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ПЕРВОЕ ПОЛУГОДИЕ </a:t>
            </a: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2024 ГОДА 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467475" y="885954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5" y="4702182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5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5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5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5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5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5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5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2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2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2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2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7" y="4702182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7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7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7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9" y="4702182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9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9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9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9" y="4702182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9" y="4702182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9" y="4702182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9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9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9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07660077"/>
              </p:ext>
            </p:extLst>
          </p:nvPr>
        </p:nvGraphicFramePr>
        <p:xfrm>
          <a:off x="921344" y="1105263"/>
          <a:ext cx="8112928" cy="5299619"/>
        </p:xfrm>
        <a:graphic>
          <a:graphicData uri="http://schemas.openxmlformats.org/drawingml/2006/table">
            <a:tbl>
              <a:tblPr/>
              <a:tblGrid>
                <a:gridCol w="438032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69059">
                  <a:extLst>
                    <a:ext uri="{9D8B030D-6E8A-4147-A177-3AD203B41FA5}">
                      <a16:colId xmlns:a16="http://schemas.microsoft.com/office/drawing/2014/main" val="991715903"/>
                    </a:ext>
                  </a:extLst>
                </a:gridCol>
                <a:gridCol w="138098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08256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64702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План </a:t>
                      </a:r>
                    </a:p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2024 года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Факт 1 полугодие </a:t>
                      </a:r>
                      <a:b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2024 года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к плану 2024г,</a:t>
                      </a:r>
                    </a:p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%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60404">
                <a:tc>
                  <a:txBody>
                    <a:bodyPr/>
                    <a:lstStyle/>
                    <a:p>
                      <a:pPr marL="85725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Повышение скоростей для пассажирских поездов, </a:t>
                      </a:r>
                      <a:r>
                        <a:rPr lang="ru-RU" sz="1600" b="0" i="1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450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270,7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60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20865">
                <a:tc>
                  <a:txBody>
                    <a:bodyPr/>
                    <a:lstStyle/>
                    <a:p>
                      <a:pPr marL="85725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85725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Повышение скоростей для грузовых поездов, </a:t>
                      </a:r>
                      <a:r>
                        <a:rPr lang="ru-RU" sz="1600" b="0" i="1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400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164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20865">
                <a:tc>
                  <a:txBody>
                    <a:bodyPr/>
                    <a:lstStyle/>
                    <a:p>
                      <a:pPr marL="85725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1" u="none" strike="noStrike" kern="1200" dirty="0"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kern="1200" dirty="0"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kern="1200" dirty="0"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dirty="0"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72703998"/>
                  </a:ext>
                </a:extLst>
              </a:tr>
              <a:tr h="204410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План</a:t>
                      </a:r>
                    </a:p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2024</a:t>
                      </a:r>
                      <a:r>
                        <a:rPr lang="ru-RU" sz="1600" b="1" i="0" u="none" strike="noStrike" baseline="0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года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Факт </a:t>
                      </a:r>
                      <a:b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 1  полугодие</a:t>
                      </a:r>
                    </a:p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2024 г 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К</a:t>
                      </a:r>
                      <a:r>
                        <a:rPr lang="ru-RU" sz="1600" b="1" i="0" u="none" strike="noStrike" baseline="0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плану</a:t>
                      </a: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2024</a:t>
                      </a:r>
                      <a:r>
                        <a:rPr lang="ru-RU" sz="1600" b="1" i="0" u="none" strike="noStrike" baseline="0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г,</a:t>
                      </a:r>
                    </a:p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%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718173">
                <a:tc>
                  <a:txBody>
                    <a:bodyPr/>
                    <a:lstStyle/>
                    <a:p>
                      <a:pPr marL="10800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Улучшение  плавности хода поездов за счет увеличения протяженности бесстыкового </a:t>
                      </a:r>
                    </a:p>
                    <a:p>
                      <a:pPr marL="10800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пути, </a:t>
                      </a:r>
                      <a:r>
                        <a:rPr lang="ru-RU" sz="1600" b="0" i="1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k-KZ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610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207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b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33,9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765074">
                <a:tc>
                  <a:txBody>
                    <a:bodyPr/>
                    <a:lstStyle/>
                    <a:p>
                      <a:pPr marL="10800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k-KZ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Увеличение длины плетей бесстыкового пути,</a:t>
                      </a:r>
                      <a:r>
                        <a:rPr lang="kk-KZ" sz="1600" b="0" i="1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</a:t>
                      </a:r>
                    </a:p>
                    <a:p>
                      <a:pPr marL="10800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k-KZ" sz="1600" b="0" i="1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пар плетей</a:t>
                      </a:r>
                    </a:p>
                    <a:p>
                      <a:pPr marL="10800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kk-KZ" sz="1000" b="0" i="1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10800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kk-KZ" sz="1600" b="0" i="1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 </a:t>
                      </a:r>
                      <a:r>
                        <a:rPr lang="kk-KZ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до перегона</a:t>
                      </a:r>
                      <a:endParaRPr lang="ru-RU" sz="16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33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b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b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b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  <a:p>
                      <a:pPr algn="ctr" fontAlgn="b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17960730"/>
                  </a:ext>
                </a:extLst>
              </a:tr>
              <a:tr h="461611">
                <a:tc>
                  <a:txBody>
                    <a:bodyPr/>
                    <a:lstStyle/>
                    <a:p>
                      <a:pPr marL="108000" marR="0" lvl="0" indent="0" algn="l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1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- </a:t>
                      </a: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до блок-участка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44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66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150</a:t>
                      </a:r>
                    </a:p>
                  </a:txBody>
                  <a:tcPr marL="9341" marR="9341" marT="9341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79013010"/>
                  </a:ext>
                </a:extLst>
              </a:tr>
            </a:tbl>
          </a:graphicData>
        </a:graphic>
      </p:graphicFrame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482988" y="6463274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10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717" name="Рисунок 716">
            <a:extLst>
              <a:ext uri="{FF2B5EF4-FFF2-40B4-BE49-F238E27FC236}">
                <a16:creationId xmlns:a16="http://schemas.microsoft.com/office/drawing/2014/main" id="{20217C9E-10C9-4610-B6DC-480CC4576319}"/>
              </a:ext>
            </a:extLst>
          </p:cNvPr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7779" y="-117445"/>
            <a:ext cx="845337" cy="8101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8054712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1" i="0" u="none" strike="noStrike" kern="1200" cap="none" spc="0" normalizeH="0" baseline="0" noProof="0" dirty="0">
              <a:ln>
                <a:noFill/>
              </a:ln>
              <a:solidFill>
                <a:srgbClr val="0070C0"/>
              </a:solidFill>
              <a:effectLst>
                <a:outerShdw blurRad="38100" dist="38100" dir="2700000" algn="tl">
                  <a:srgbClr val="C0C0C0"/>
                </a:outerShdw>
              </a:effectLst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127844" y="231190"/>
            <a:ext cx="8995478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НАРУШЕНИЯ БЕЗОПАСНОСТИ ДВИЖЕНИЯ (НБД) В ПЕРИОД С 2018 ГОДА ПО ПЕРВОЕ ПОЛУГОДИЕ 2024 ГОДА ПО ФИЛИАЛУ АО «НК «КТЖ» – «ДИРЕКЦИЯ МАГИСТРАЛЬНОЙ СЕТИ»</a:t>
            </a: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highlight>
                  <a:srgbClr val="FFFF00"/>
                </a:highligh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89" y="1044352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graphicFrame>
        <p:nvGraphicFramePr>
          <p:cNvPr id="3" name="Таблица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35722243"/>
              </p:ext>
            </p:extLst>
          </p:nvPr>
        </p:nvGraphicFramePr>
        <p:xfrm>
          <a:off x="205031" y="4377338"/>
          <a:ext cx="9573124" cy="2462200"/>
        </p:xfrm>
        <a:graphic>
          <a:graphicData uri="http://schemas.openxmlformats.org/drawingml/2006/table">
            <a:tbl>
              <a:tblPr/>
              <a:tblGrid>
                <a:gridCol w="1152656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7144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4783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17144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17144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1171440">
                  <a:extLst>
                    <a:ext uri="{9D8B030D-6E8A-4147-A177-3AD203B41FA5}">
                      <a16:colId xmlns:a16="http://schemas.microsoft.com/office/drawing/2014/main" val="108951930"/>
                    </a:ext>
                  </a:extLst>
                </a:gridCol>
                <a:gridCol w="1171440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1415437">
                  <a:extLst>
                    <a:ext uri="{9D8B030D-6E8A-4147-A177-3AD203B41FA5}">
                      <a16:colId xmlns:a16="http://schemas.microsoft.com/office/drawing/2014/main" val="114525211"/>
                    </a:ext>
                  </a:extLst>
                </a:gridCol>
              </a:tblGrid>
              <a:tr h="506487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ru-RU" sz="1600" b="1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Нарушения 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2018 </a:t>
                      </a:r>
                      <a:r>
                        <a:rPr lang="ru-RU" sz="1600" b="1" i="0" u="none" strike="noStrike" baseline="0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год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2019 </a:t>
                      </a:r>
                      <a:r>
                        <a:rPr lang="ru-RU" sz="1600" b="1" i="0" u="none" strike="noStrike" baseline="0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год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2020 </a:t>
                      </a:r>
                      <a:r>
                        <a:rPr lang="ru-RU" sz="1600" b="1" i="0" u="none" strike="noStrike" baseline="0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год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2021 </a:t>
                      </a:r>
                      <a:r>
                        <a:rPr lang="ru-RU" sz="1600" b="1" i="0" u="none" strike="noStrike" baseline="0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год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2022 </a:t>
                      </a:r>
                      <a:r>
                        <a:rPr lang="ru-RU" sz="1600" b="1" i="0" u="none" strike="noStrike" baseline="0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год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2023 </a:t>
                      </a:r>
                      <a:r>
                        <a:rPr lang="ru-RU" sz="1600" b="1" i="0" u="none" strike="noStrike" baseline="0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год</a:t>
                      </a: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6 месяцев </a:t>
                      </a:r>
                    </a:p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2024 года</a:t>
                      </a: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06487"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НБД</a:t>
                      </a: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НБД</a:t>
                      </a: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НБД</a:t>
                      </a: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НБД</a:t>
                      </a: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НБД</a:t>
                      </a: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НБД</a:t>
                      </a: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Кол-во НБД</a:t>
                      </a:r>
                    </a:p>
                    <a:p>
                      <a:pPr marL="0" marR="0" indent="0" algn="ctr" defTabSz="6858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>
                      <a:noFill/>
                    </a:lnL>
                    <a:lnR>
                      <a:noFill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3800">
                <a:tc>
                  <a:txBody>
                    <a:bodyPr/>
                    <a:lstStyle/>
                    <a:p>
                      <a:pPr algn="l" fontAlgn="ctr"/>
                      <a:r>
                        <a:rPr lang="ru-RU" sz="1600" b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Крушение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09500">
                <a:tc>
                  <a:txBody>
                    <a:bodyPr/>
                    <a:lstStyle/>
                    <a:p>
                      <a:pPr algn="l" fontAlgn="ctr"/>
                      <a:r>
                        <a:rPr lang="ru-RU" sz="1600" b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События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256887">
                <a:tc>
                  <a:txBody>
                    <a:bodyPr/>
                    <a:lstStyle/>
                    <a:p>
                      <a:pPr algn="l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Инциденты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86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70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63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64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47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49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256887">
                <a:tc>
                  <a:txBody>
                    <a:bodyPr/>
                    <a:lstStyle/>
                    <a:p>
                      <a:pPr algn="l" fontAlgn="ctr"/>
                      <a:r>
                        <a:rPr lang="ru-RU" sz="1600" b="1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НБД</a:t>
                      </a:r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94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78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73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75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56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60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29</a:t>
                      </a:r>
                    </a:p>
                  </a:txBody>
                  <a:tcPr marL="7711" marR="7711" marT="7119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graphicFrame>
        <p:nvGraphicFramePr>
          <p:cNvPr id="716" name="Объект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133443551"/>
              </p:ext>
            </p:extLst>
          </p:nvPr>
        </p:nvGraphicFramePr>
        <p:xfrm>
          <a:off x="365169" y="947937"/>
          <a:ext cx="9169269" cy="362666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722" name="TextBox 13"/>
          <p:cNvSpPr txBox="1">
            <a:spLocks noChangeArrowheads="1"/>
          </p:cNvSpPr>
          <p:nvPr/>
        </p:nvSpPr>
        <p:spPr bwMode="auto">
          <a:xfrm>
            <a:off x="624766" y="1110909"/>
            <a:ext cx="1181029" cy="7848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5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За 2018 год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(всего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94 случая)</a:t>
            </a:r>
            <a:endParaRPr kumimoji="0" lang="ru-RU" sz="15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723" name="TextBox 13"/>
          <p:cNvSpPr txBox="1">
            <a:spLocks noChangeArrowheads="1"/>
          </p:cNvSpPr>
          <p:nvPr/>
        </p:nvSpPr>
        <p:spPr bwMode="auto">
          <a:xfrm>
            <a:off x="2022641" y="1126386"/>
            <a:ext cx="1181029" cy="78483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5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5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За 2019 год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(всего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5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78 случаев)</a:t>
            </a:r>
            <a:endParaRPr kumimoji="0" lang="ru-RU" sz="15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632088" y="6562401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11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719" name="Рисунок 718">
            <a:extLst>
              <a:ext uri="{FF2B5EF4-FFF2-40B4-BE49-F238E27FC236}">
                <a16:creationId xmlns:a16="http://schemas.microsoft.com/office/drawing/2014/main" id="{12D7F582-A971-44F3-A5BA-BA3A48357FEC}"/>
              </a:ext>
            </a:extLst>
          </p:cNvPr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15601" y="-116055"/>
            <a:ext cx="845337" cy="8101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8330129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928686" y="66779"/>
            <a:ext cx="8048625" cy="504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 defTabSz="742950">
              <a:defRPr/>
            </a:pPr>
            <a:endParaRPr lang="ru-RU" sz="1463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992516" y="197825"/>
            <a:ext cx="7920967" cy="38876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74290" tIns="37145" rIns="74290" bIns="37145" anchor="ctr"/>
          <a:lstStyle/>
          <a:p>
            <a:pPr lvl="0" algn="ctr">
              <a:defRPr/>
            </a:pPr>
            <a:r>
              <a:rPr lang="ru-RU" sz="1600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 РАБОТЕ С ПОТРЕБИТЕЛЯМИ УСЛУГ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1317111" y="586587"/>
            <a:ext cx="7161320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defTabSz="742950">
              <a:defRPr/>
            </a:pPr>
            <a:endParaRPr lang="ru-RU" sz="1463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7440253" y="4463460"/>
            <a:ext cx="44435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7440253" y="3783707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7440253" y="3783707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7440253" y="3783707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7440253" y="3783707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7440252" y="4463460"/>
            <a:ext cx="494655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7440252" y="4463460"/>
            <a:ext cx="494655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7440252" y="4463460"/>
            <a:ext cx="494655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7440272" y="4463460"/>
            <a:ext cx="56172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7440272" y="4463460"/>
            <a:ext cx="56172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7440272" y="4463460"/>
            <a:ext cx="56172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302005" y="586586"/>
            <a:ext cx="9110444" cy="63267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55600" lvl="1" indent="-355600" algn="just">
              <a:lnSpc>
                <a:spcPct val="150000"/>
              </a:lnSpc>
              <a:buFont typeface="Wingdings" pitchFamily="2" charset="2"/>
              <a:buChar char="v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Заключены договора на оказание услуг МЖС в пассажирском движении - </a:t>
            </a:r>
            <a:r>
              <a:rPr lang="ru-RU" sz="1600" b="1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15,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в грузовом – </a:t>
            </a:r>
            <a:r>
              <a:rPr lang="ru-RU" sz="1600" b="1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3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                  ( </a:t>
            </a:r>
            <a:r>
              <a:rPr lang="ru-RU" sz="1600" i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в том числе 2 частных перевозчика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).</a:t>
            </a:r>
          </a:p>
          <a:p>
            <a:pPr marL="355600" lvl="1" indent="-355600" algn="just">
              <a:lnSpc>
                <a:spcPct val="150000"/>
              </a:lnSpc>
              <a:buFont typeface="Wingdings" pitchFamily="2" charset="2"/>
              <a:buChar char="v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Согласно приказам КРЕМ РК пассажирским перевозчикам предоставлен временный понижающий коэффициент в размере 0,01 к тарифу на услуги МЖС при перевозке пассажиров железнодорожным транспортом. Общая сумма </a:t>
            </a:r>
            <a:r>
              <a:rPr lang="ru-RU" sz="16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ВПК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за первое полугодие 2024 года составила      </a:t>
            </a:r>
            <a:r>
              <a:rPr lang="ru-RU" sz="16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9,7 млрд .тенге.</a:t>
            </a:r>
          </a:p>
          <a:p>
            <a:pPr marL="288925" lvl="1" indent="-288925" algn="just">
              <a:lnSpc>
                <a:spcPct val="150000"/>
              </a:lnSpc>
              <a:buFont typeface="Wingdings" pitchFamily="2" charset="2"/>
              <a:buChar char="v"/>
              <a:defRPr/>
            </a:pPr>
            <a:r>
              <a:rPr lang="kk-KZ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Увеличены тарифы на регулируемые услуги МЖС с 4 июня 2024 года в среднем на 8,8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% приказами КРЕМ от 22 мая 2024 года №53-ОД, от 31 мая 2024 года №58-ОД. При этом уровень тарифов на регулируемые услуги МЖС при перевозке социально значимых продовольственных товаров не изменены и действуют на уровне утвержденных.</a:t>
            </a:r>
          </a:p>
          <a:p>
            <a:pPr marL="288925" lvl="1" indent="-288925" algn="just">
              <a:lnSpc>
                <a:spcPct val="150000"/>
              </a:lnSpc>
              <a:buFont typeface="Wingdings" pitchFamily="2" charset="2"/>
              <a:buChar char="v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Утвержден максимальный уровень тарифа в виде индекса к тарифам на услуги МЖС на 2024-2025 годы в размере - 3,0 для транзитных, в границах ЕАЭС, и экспортных перевозок приказом КРЕМ от 21 февраля 2024 года №26-ОД.</a:t>
            </a:r>
          </a:p>
          <a:p>
            <a:pPr marL="288925" lvl="1" indent="-288925" algn="just">
              <a:lnSpc>
                <a:spcPct val="150000"/>
              </a:lnSpc>
              <a:buFont typeface="Wingdings" pitchFamily="2" charset="2"/>
              <a:buChar char="v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С 16 апреля по 31 декабря 2024 года применяются повышающие индексы к тарифам на услуги МЖС в зависимости от рода груза в размере от 1 до 3 при перевозке грузов железнодорожным транспортом транзитом через территорию РК в сообщении с государствами-членами Договора о Евразийском экономическом союзе к тарифам на регулируемые услуги МЖС. 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8478431" y="6539902"/>
            <a:ext cx="1250167" cy="318098"/>
          </a:xfrm>
        </p:spPr>
        <p:txBody>
          <a:bodyPr/>
          <a:lstStyle/>
          <a:p>
            <a:pPr defTabSz="742950">
              <a:defRPr/>
            </a:pPr>
            <a:fld id="{66D1F56F-C712-4B28-9A2C-A96C353C48BC}" type="slidenum">
              <a:rPr lang="ru-RU" sz="1000" smtClean="0">
                <a:solidFill>
                  <a:prstClr val="black">
                    <a:tint val="75000"/>
                  </a:prstClr>
                </a:solidFill>
              </a:rPr>
              <a:pPr defTabSz="742950">
                <a:defRPr/>
              </a:pPr>
              <a:t>12</a:t>
            </a:fld>
            <a:endParaRPr lang="ru-RU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pic>
        <p:nvPicPr>
          <p:cNvPr id="718" name="Рисунок 717">
            <a:extLst>
              <a:ext uri="{FF2B5EF4-FFF2-40B4-BE49-F238E27FC236}">
                <a16:creationId xmlns:a16="http://schemas.microsoft.com/office/drawing/2014/main" id="{CC70E982-4DB8-4CCD-968C-2925D31DCFE0}"/>
              </a:ext>
            </a:extLst>
          </p:cNvPr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60663" y="-86128"/>
            <a:ext cx="845337" cy="8101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8860968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1012038" y="634579"/>
            <a:ext cx="8048625" cy="5043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 defTabSz="742950">
              <a:defRPr/>
            </a:pPr>
            <a:endParaRPr lang="ru-RU" sz="1463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879292" y="0"/>
            <a:ext cx="8048625" cy="720187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74290" tIns="37145" rIns="74290" bIns="37145" anchor="ctr"/>
          <a:lstStyle/>
          <a:p>
            <a:pPr lvl="0" algn="ctr">
              <a:defRPr/>
            </a:pPr>
            <a:r>
              <a:rPr lang="ru-RU" sz="1600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 РАБОТЕ С ПОТРЕБИТЕЛЯМИ УСЛУГ (ПРОДОЛЖЕНИЕ)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1296165" y="581717"/>
            <a:ext cx="7161320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defTabSz="742950">
              <a:defRPr/>
            </a:pPr>
            <a:endParaRPr lang="ru-RU" sz="1463" dirty="0">
              <a:solidFill>
                <a:prstClr val="black"/>
              </a:solidFill>
              <a:latin typeface="Arial" charset="0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7440253" y="4463460"/>
            <a:ext cx="44435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7440253" y="4241602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7440253" y="4700786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7440253" y="10931327"/>
            <a:ext cx="444351" cy="464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7440253" y="3783707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7440253" y="3783707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7440253" y="3783707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7440253" y="3783707"/>
            <a:ext cx="44435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7440252" y="4463460"/>
            <a:ext cx="494655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7440252" y="4463460"/>
            <a:ext cx="494655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7440252" y="4463460"/>
            <a:ext cx="494655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7440252" y="4700786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7440252" y="10946805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7440252" y="4241602"/>
            <a:ext cx="494655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7440255" y="4463460"/>
            <a:ext cx="511423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7440255" y="4700786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7440255" y="10946805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7440255" y="4241602"/>
            <a:ext cx="511423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7440264" y="4463460"/>
            <a:ext cx="528191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7440264" y="4700786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7440264" y="10946805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7440264" y="4241602"/>
            <a:ext cx="528191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7448649" y="4463460"/>
            <a:ext cx="64556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7448649" y="4700786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7448649" y="10946805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7448649" y="4241602"/>
            <a:ext cx="64556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7440272" y="4463460"/>
            <a:ext cx="56172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7440272" y="4463460"/>
            <a:ext cx="56172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7440272" y="4463460"/>
            <a:ext cx="561727" cy="232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7440272" y="4241602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7440272" y="4700790"/>
            <a:ext cx="561727" cy="928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7440272" y="10946805"/>
            <a:ext cx="561727" cy="10834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defTabSz="742950" eaLnBrk="1" hangingPunct="1">
              <a:defRPr/>
            </a:pPr>
            <a:endParaRPr lang="ru-RU" sz="1138" dirty="0">
              <a:solidFill>
                <a:prstClr val="black"/>
              </a:solidFill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260059" y="641073"/>
            <a:ext cx="9446003" cy="621388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indent="-285750" algn="just">
              <a:lnSpc>
                <a:spcPct val="150000"/>
              </a:lnSpc>
              <a:spcAft>
                <a:spcPts val="488"/>
              </a:spcAft>
              <a:buFont typeface="Wingdings" panose="05000000000000000000" pitchFamily="2" charset="2"/>
              <a:buChar char="v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Утвержден минимальный уровень тарифа в виде индекса к тарифам на услуги МЖС на 2024 год в размере – 0,2 для экспортных перевозок приказом КРЕМ от 6 марта 2024 года №38-ОД.</a:t>
            </a:r>
          </a:p>
          <a:p>
            <a:pPr marL="285750" indent="-285750" algn="just">
              <a:lnSpc>
                <a:spcPct val="150000"/>
              </a:lnSpc>
              <a:spcAft>
                <a:spcPts val="488"/>
              </a:spcAft>
              <a:buFont typeface="Wingdings" panose="05000000000000000000" pitchFamily="2" charset="2"/>
              <a:buChar char="v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Предоставлены  понижающие индексы к регулируемым тарифам на услуги МЖС с апреля по декабрь 2024 года. Планируемая сумма снижения доходов МЖС составляет порядка 9 657 </a:t>
            </a:r>
            <a:r>
              <a:rPr lang="ru-RU" sz="16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млн.тенге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:</a:t>
            </a:r>
          </a:p>
          <a:p>
            <a:pPr marL="742950" lvl="1" indent="-285750" algn="just">
              <a:lnSpc>
                <a:spcPct val="150000"/>
              </a:lnSpc>
              <a:spcAft>
                <a:spcPts val="488"/>
              </a:spcAft>
              <a:buFont typeface="Arial" panose="020B0604020202020204" pitchFamily="34" charset="0"/>
              <a:buChar char="•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с апреля по декабрь 2024 года в размере 0,2 на перевозки грузов черных металлов в вагонах по              9 маршрутам со станции </a:t>
            </a:r>
            <a:r>
              <a:rPr lang="ru-RU" sz="16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Жанааул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в экспортном направлении до станций: Актау Порт, Дины Нурпеисовой, Болашак, </a:t>
            </a:r>
            <a:r>
              <a:rPr lang="ru-RU" sz="16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Елимай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, Петропавловск, </a:t>
            </a:r>
            <a:r>
              <a:rPr lang="ru-RU" sz="16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Куркамыс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, Сарыагаш, </a:t>
            </a:r>
            <a:r>
              <a:rPr lang="ru-RU" sz="16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Турксиб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, Достык. Планируемая сумма снижения доходов МЖС составляет порядка 4</a:t>
            </a:r>
            <a:r>
              <a:rPr lang="en-US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 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118 </a:t>
            </a:r>
            <a:r>
              <a:rPr lang="ru-RU" sz="16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млн.тенге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;</a:t>
            </a:r>
          </a:p>
          <a:p>
            <a:pPr marL="742950" lvl="1" indent="-285750" algn="just">
              <a:lnSpc>
                <a:spcPct val="150000"/>
              </a:lnSpc>
              <a:spcAft>
                <a:spcPts val="488"/>
              </a:spcAft>
              <a:buFont typeface="Arial" panose="020B0604020202020204" pitchFamily="34" charset="0"/>
              <a:buChar char="•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с апреля по декабрь 2024 года в размере 0,28 для перевозки в цистернах нефти сырой в экспортном направлении по маршруту Кульсары – Актау Порт (перевалка, экспорт) и при порожнем возврате из под выгрузки указанного груза в обратном направлении. Планируемая сумма снижения доходов МЖС составляет порядка 5 184 </a:t>
            </a:r>
            <a:r>
              <a:rPr lang="ru-RU" sz="16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млн.тенге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;</a:t>
            </a:r>
          </a:p>
          <a:p>
            <a:pPr marL="742950" lvl="1" indent="-285750" algn="just">
              <a:lnSpc>
                <a:spcPct val="150000"/>
              </a:lnSpc>
              <a:spcAft>
                <a:spcPts val="488"/>
              </a:spcAft>
              <a:buFont typeface="Arial" panose="020B0604020202020204" pitchFamily="34" charset="0"/>
              <a:buChar char="•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с сентября по декабрь 2024 года в размере 0,42 для перевозки в цистернах нефти сырой в экспортном направлении по маршруту Махамбет – Актау Порт (перевалка, экспорт) и при порожнем возврате из под выгрузки указанного груза в обратном направлении. Планируемая сумма снижения доходов МЖС составляет порядка 355 </a:t>
            </a:r>
            <a:r>
              <a:rPr lang="ru-RU" sz="16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млн.тенге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.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6989318" y="5855757"/>
            <a:ext cx="1810941" cy="296664"/>
          </a:xfrm>
        </p:spPr>
        <p:txBody>
          <a:bodyPr/>
          <a:lstStyle/>
          <a:p>
            <a:pPr defTabSz="742950">
              <a:defRPr/>
            </a:pPr>
            <a:fld id="{66D1F56F-C712-4B28-9A2C-A96C353C48BC}" type="slidenum">
              <a:rPr lang="ru-RU">
                <a:solidFill>
                  <a:prstClr val="black">
                    <a:tint val="75000"/>
                  </a:prstClr>
                </a:solidFill>
                <a:latin typeface="Calibri"/>
              </a:rPr>
              <a:pPr defTabSz="742950">
                <a:defRPr/>
              </a:pPr>
              <a:t>13</a:t>
            </a:fld>
            <a:endParaRPr lang="ru-RU" dirty="0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pic>
        <p:nvPicPr>
          <p:cNvPr id="718" name="Рисунок 717">
            <a:extLst>
              <a:ext uri="{FF2B5EF4-FFF2-40B4-BE49-F238E27FC236}">
                <a16:creationId xmlns:a16="http://schemas.microsoft.com/office/drawing/2014/main" id="{C9F30C86-4C8A-4C65-8FED-D7256A6316C6}"/>
              </a:ext>
            </a:extLst>
          </p:cNvPr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60663" y="-86128"/>
            <a:ext cx="845337" cy="8101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75799525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0" y="119608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78558" y="-13228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lvl="0" algn="ctr">
              <a:defRPr/>
            </a:pP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 РАБОТЕ С ПОТРЕБИТЕЛЯМИ УСЛУГ (ПРОДОЛЖЕНИЕ)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46033" y="740321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156015" y="825532"/>
            <a:ext cx="9593967" cy="590610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57188" lvl="0" indent="-357188" algn="just">
              <a:lnSpc>
                <a:spcPct val="150000"/>
              </a:lnSpc>
              <a:buFont typeface="Wingdings" pitchFamily="2" charset="2"/>
              <a:buChar char="v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По хозяйству электроснабжения предусмотрен проект «Капитальный ремонт устройств контактной сети», согласно утверждённой ЦЗ-1 </a:t>
            </a:r>
            <a:r>
              <a:rPr lang="ru-RU" sz="16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Альмагамбетовым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К.Е. от 30.11.2023 года «Программы капитального ремонта устройств контактной сети» участков со сроком эксплуатации более 50 лет на 2023-2029гг. с разработкой ПСД и выполнением СМР в объёме 494,3 км. При этом на сегодняшний день заключен договор на разработку ПСД на капитальный ремонт участка контактной сети </a:t>
            </a:r>
            <a:r>
              <a:rPr lang="ru-RU" sz="16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Жаксы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– ОП/80 включительно (64,9 км развернутой длины) со сроком завершения до конца февраля 2025 года.</a:t>
            </a:r>
          </a:p>
          <a:p>
            <a:pPr marL="357188" lvl="0" indent="-357188" algn="just">
              <a:lnSpc>
                <a:spcPct val="150000"/>
              </a:lnSpc>
              <a:buFont typeface="Wingdings" pitchFamily="2" charset="2"/>
              <a:buChar char="v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Проведены работы по модернизации инфраструктуры для повышения пропускной способности:</a:t>
            </a:r>
          </a:p>
          <a:p>
            <a:pPr marL="742950" lvl="2" indent="-285750" algn="just">
              <a:spcAft>
                <a:spcPts val="488"/>
              </a:spcAft>
              <a:buFont typeface="Arial" panose="020B0604020202020204" pitchFamily="34" charset="0"/>
              <a:buChar char="•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Строительство вторых путей на участке </a:t>
            </a:r>
            <a:r>
              <a:rPr lang="ru-RU" sz="16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Достык-Мойынты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;</a:t>
            </a:r>
          </a:p>
          <a:p>
            <a:pPr lvl="1" algn="just">
              <a:spcAft>
                <a:spcPts val="488"/>
              </a:spcAft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     - отсыпано 6 922 тыс.м³ земляного полотна; </a:t>
            </a:r>
          </a:p>
          <a:p>
            <a:pPr lvl="1" algn="just">
              <a:spcAft>
                <a:spcPts val="488"/>
              </a:spcAft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     - уложено 486 км </a:t>
            </a:r>
            <a:r>
              <a:rPr lang="ru-RU" sz="16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рельсо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-шпальной решетки. </a:t>
            </a:r>
          </a:p>
          <a:p>
            <a:pPr marL="742950" lvl="1" indent="-285750" algn="just">
              <a:spcAft>
                <a:spcPts val="488"/>
              </a:spcAft>
              <a:buFont typeface="Arial" panose="020B0604020202020204" pitchFamily="34" charset="0"/>
              <a:buChar char="•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Строительство железнодорожной линии </a:t>
            </a:r>
            <a:r>
              <a:rPr lang="ru-RU" sz="16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Дарбаза-Мактаарал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;</a:t>
            </a:r>
          </a:p>
          <a:p>
            <a:pPr lvl="1" algn="just">
              <a:spcAft>
                <a:spcPts val="488"/>
              </a:spcAft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    - ведутся топогеодезические и изыскательские работы;</a:t>
            </a:r>
          </a:p>
          <a:p>
            <a:pPr lvl="1" algn="just">
              <a:spcAft>
                <a:spcPts val="488"/>
              </a:spcAft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    - идет мобилизация техники на ст. </a:t>
            </a:r>
            <a:r>
              <a:rPr lang="ru-RU" sz="16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Ердауыт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.</a:t>
            </a:r>
          </a:p>
          <a:p>
            <a:pPr marL="742950" lvl="1" indent="-285750" algn="just">
              <a:spcAft>
                <a:spcPts val="488"/>
              </a:spcAft>
              <a:buFont typeface="Arial" panose="020B0604020202020204" pitchFamily="34" charset="0"/>
              <a:buChar char="•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Строительство обводной железнодорожной линии вокруг Алматинского узла;</a:t>
            </a:r>
          </a:p>
          <a:p>
            <a:pPr lvl="1" algn="just">
              <a:spcAft>
                <a:spcPts val="488"/>
              </a:spcAft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    - выполнены земляные работы в объеме 3 321 тыс. м3.</a:t>
            </a:r>
          </a:p>
          <a:p>
            <a:pPr marL="357188" lvl="0" indent="-357188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Восстановлены 16 путей и четная сортировочная система парков «Д» и «Е». </a:t>
            </a:r>
          </a:p>
          <a:p>
            <a:pPr lvl="0" algn="just">
              <a:lnSpc>
                <a:spcPct val="150000"/>
              </a:lnSpc>
              <a:spcAft>
                <a:spcPts val="350"/>
              </a:spcAft>
              <a:defRPr/>
            </a:pPr>
            <a:endParaRPr lang="ru-RU" sz="1600" dirty="0">
              <a:solidFill>
                <a:prstClr val="black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459238" y="6415776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717" name="Рисунок 716">
            <a:extLst>
              <a:ext uri="{FF2B5EF4-FFF2-40B4-BE49-F238E27FC236}">
                <a16:creationId xmlns:a16="http://schemas.microsoft.com/office/drawing/2014/main" id="{2B224B2B-68C2-4D63-B201-DF2308D41CF2}"/>
              </a:ext>
            </a:extLst>
          </p:cNvPr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7779" y="-117445"/>
            <a:ext cx="845337" cy="8101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6053900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32338"/>
            <a:ext cx="9906000" cy="707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39555" y="-97461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 РАБОТЕ С ПОТРЕБИТЕЛЯМИ УСЛУГ (продолжение)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46034" y="570776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39555" y="589827"/>
            <a:ext cx="9826890" cy="599843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285750" lvl="0" indent="-285750" algn="just">
              <a:lnSpc>
                <a:spcPct val="150000"/>
              </a:lnSpc>
              <a:spcAft>
                <a:spcPts val="350"/>
              </a:spcAft>
              <a:buFont typeface="Wingdings" panose="05000000000000000000" pitchFamily="2" charset="2"/>
              <a:buChar char="v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     На участке </a:t>
            </a:r>
            <a:r>
              <a:rPr lang="ru-RU" sz="16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Жетыген-Алтынколь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в рамках повышения пропускной способности до 19 пар поездов проведены работы по увеличению оборудования бортовыми системами и работы по надежности технических средств СИРДП-Е.</a:t>
            </a:r>
          </a:p>
          <a:p>
            <a:pPr marL="285750" lvl="0" indent="-285750" algn="just">
              <a:lnSpc>
                <a:spcPct val="150000"/>
              </a:lnSpc>
              <a:spcAft>
                <a:spcPts val="350"/>
              </a:spcAft>
              <a:buFont typeface="Wingdings" panose="05000000000000000000" pitchFamily="2" charset="2"/>
              <a:buChar char="v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     За 6 месяцев 2024 года согласно приказа №131-ЦЗ от 15.02.2024 года об утверждении плана работы путевых машин выполнено:</a:t>
            </a:r>
          </a:p>
          <a:p>
            <a:pPr marL="814388" lvl="1" indent="-357188" algn="just">
              <a:lnSpc>
                <a:spcPct val="150000"/>
              </a:lnSpc>
              <a:spcAft>
                <a:spcPts val="350"/>
              </a:spcAft>
              <a:buFont typeface="Arial" panose="020B0604020202020204" pitchFamily="34" charset="0"/>
              <a:buChar char="•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RM при глубокой очистке щебня при плане 445 км, факт – 157,6 км;</a:t>
            </a:r>
          </a:p>
          <a:p>
            <a:pPr marL="814388" lvl="1" indent="-357188" algn="just">
              <a:lnSpc>
                <a:spcPct val="150000"/>
              </a:lnSpc>
              <a:spcAft>
                <a:spcPts val="350"/>
              </a:spcAft>
              <a:buFont typeface="Arial" panose="020B0604020202020204" pitchFamily="34" charset="0"/>
              <a:buChar char="•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DUOMATIC 09-32 САТ (</a:t>
            </a:r>
            <a:r>
              <a:rPr lang="ru-RU" sz="16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выправочно-подбивочный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комплекс) при плане 3 000 км, факт – 1 057 км;</a:t>
            </a:r>
          </a:p>
          <a:p>
            <a:pPr marL="814388" lvl="1" indent="-357188" algn="just">
              <a:lnSpc>
                <a:spcPct val="150000"/>
              </a:lnSpc>
              <a:spcAft>
                <a:spcPts val="350"/>
              </a:spcAft>
              <a:buFont typeface="Arial" panose="020B0604020202020204" pitchFamily="34" charset="0"/>
              <a:buChar char="•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UNIMAT MF при плане 1 500 </a:t>
            </a:r>
            <a:r>
              <a:rPr lang="ru-RU" sz="16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стр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, факт – 750 </a:t>
            </a:r>
            <a:r>
              <a:rPr lang="ru-RU" sz="16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стр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; </a:t>
            </a:r>
          </a:p>
          <a:p>
            <a:pPr marL="814388" lvl="1" indent="-357188" algn="just">
              <a:lnSpc>
                <a:spcPct val="150000"/>
              </a:lnSpc>
              <a:spcAft>
                <a:spcPts val="350"/>
              </a:spcAft>
              <a:buFont typeface="Arial" panose="020B0604020202020204" pitchFamily="34" charset="0"/>
              <a:buChar char="•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ПРБ путерихтовочная машина при плане 1 000 км, факт –  323,7 км;  </a:t>
            </a:r>
          </a:p>
          <a:p>
            <a:pPr marL="814388" lvl="1" indent="-357188" algn="just">
              <a:lnSpc>
                <a:spcPct val="150000"/>
              </a:lnSpc>
              <a:spcAft>
                <a:spcPts val="350"/>
              </a:spcAft>
              <a:buFont typeface="Arial" panose="020B0604020202020204" pitchFamily="34" charset="0"/>
              <a:buChar char="•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ВПРС при плане 636 </a:t>
            </a:r>
            <a:r>
              <a:rPr lang="ru-RU" sz="16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стр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, факт – 101 стр. </a:t>
            </a:r>
          </a:p>
          <a:p>
            <a:pPr marL="288000" indent="-285750" algn="just">
              <a:lnSpc>
                <a:spcPct val="150000"/>
              </a:lnSpc>
              <a:spcAft>
                <a:spcPts val="400"/>
              </a:spcAft>
              <a:buFont typeface="Wingdings" panose="05000000000000000000" pitchFamily="2" charset="2"/>
              <a:buChar char="v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       В целях улучшения состояния пути и уменьшения количества длительно действующих предупреждений, на участке Астана – Караганды – </a:t>
            </a:r>
            <a:r>
              <a:rPr lang="ru-RU" sz="16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Мойынты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, запланированы работы путевых машин RM в объеме 171 км. На сегодняшний день выполнено – 62 км или 40%, отменено длительно действующих предупреждений – 79 шт.</a:t>
            </a:r>
          </a:p>
          <a:p>
            <a:pPr marL="2250" algn="just">
              <a:lnSpc>
                <a:spcPct val="150000"/>
              </a:lnSpc>
              <a:spcAft>
                <a:spcPts val="400"/>
              </a:spcAft>
              <a:defRPr/>
            </a:pPr>
            <a:r>
              <a:rPr lang="ru-RU" sz="1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</a:t>
            </a:r>
            <a:endParaRPr lang="ru-RU" sz="1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447363" y="6498901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717" name="Рисунок 716">
            <a:extLst>
              <a:ext uri="{FF2B5EF4-FFF2-40B4-BE49-F238E27FC236}">
                <a16:creationId xmlns:a16="http://schemas.microsoft.com/office/drawing/2014/main" id="{F2266E15-7A38-423E-A239-E70373A192F8}"/>
              </a:ext>
            </a:extLst>
          </p:cNvPr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7779" y="-117445"/>
            <a:ext cx="845337" cy="8101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536579463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-190575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-13294" y="-68286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 ПЕРСПЕКТИВАХ ДЕЯТЕЛЬНОСТИ НА 2024 ГОД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454181" y="737736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112883" y="735014"/>
            <a:ext cx="9622705" cy="625491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57188" marR="0" lvl="0" indent="-357188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Wingdings" pitchFamily="2" charset="2"/>
              <a:buChar char="v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Осуществление  модернизации инфраструктуры для повышения пропускной способности:</a:t>
            </a:r>
          </a:p>
          <a:p>
            <a:pPr marL="64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Во втором полугодии по строительству вторых путей на участке Достык – </a:t>
            </a:r>
            <a:r>
              <a:rPr kumimoji="0" lang="ru-RU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Мойынты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отсыпать 380 тыс. м3 </a:t>
            </a:r>
            <a:r>
              <a:rPr kumimoji="0" lang="ru-RU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зем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. полотна, укладка 350 км </a:t>
            </a:r>
            <a:r>
              <a:rPr kumimoji="0" lang="ru-RU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рельсо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- </a:t>
            </a:r>
            <a:r>
              <a:rPr kumimoji="0" lang="ru-RU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шпально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решетки;</a:t>
            </a:r>
          </a:p>
          <a:p>
            <a:pPr marL="64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Продолжить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строительство ж/д линии </a:t>
            </a:r>
            <a:r>
              <a:rPr kumimoji="0" lang="ru-RU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Дарбаза-Мактаарал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;</a:t>
            </a:r>
            <a:endParaRPr kumimoji="0" lang="ru-RU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  <a:p>
            <a:pPr marL="64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Во втором полугодии по строительству обводной вокруг Алматинского узла отсыпать </a:t>
            </a:r>
            <a:r>
              <a:rPr kumimoji="0" lang="ru-RU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зем</a:t>
            </a:r>
            <a:r>
              <a:rPr lang="ru-RU" sz="1600" dirty="0" err="1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ляное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полотно в объеме 2 885 тыс. м3;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  <a:p>
            <a:pPr marL="64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ptos" panose="020B0004020202020204" pitchFamily="34" charset="0"/>
                <a:cs typeface="+mn-cs"/>
              </a:rPr>
              <a:t>Завершить работы по укладке съездов на станциях Жирен-</a:t>
            </a:r>
            <a:r>
              <a:rPr kumimoji="0" lang="ru-RU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ptos" panose="020B0004020202020204" pitchFamily="34" charset="0"/>
                <a:cs typeface="+mn-cs"/>
              </a:rPr>
              <a:t>Айгыр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ptos" panose="020B0004020202020204" pitchFamily="34" charset="0"/>
                <a:cs typeface="+mn-cs"/>
              </a:rPr>
              <a:t>, </a:t>
            </a:r>
            <a:r>
              <a:rPr kumimoji="0" lang="ru-RU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ptos" panose="020B0004020202020204" pitchFamily="34" charset="0"/>
                <a:cs typeface="+mn-cs"/>
              </a:rPr>
              <a:t>Коктобе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ptos" panose="020B0004020202020204" pitchFamily="34" charset="0"/>
                <a:cs typeface="+mn-cs"/>
              </a:rPr>
              <a:t>, Ала-</a:t>
            </a:r>
            <a:r>
              <a:rPr kumimoji="0" lang="ru-RU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ptos" panose="020B0004020202020204" pitchFamily="34" charset="0"/>
                <a:cs typeface="+mn-cs"/>
              </a:rPr>
              <a:t>Айгыр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ptos" panose="020B0004020202020204" pitchFamily="34" charset="0"/>
                <a:cs typeface="+mn-cs"/>
              </a:rPr>
              <a:t>;</a:t>
            </a:r>
            <a:endParaRPr kumimoji="0" lang="en-US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ea typeface="Aptos" panose="020B0004020202020204" pitchFamily="34" charset="0"/>
              <a:cs typeface="+mn-cs"/>
            </a:endParaRPr>
          </a:p>
          <a:p>
            <a:pPr marL="64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ptos" panose="020B0004020202020204" pitchFamily="34" charset="0"/>
                <a:cs typeface="+mn-cs"/>
              </a:rPr>
              <a:t>Завершить работы по развитию ст. Аксу-1; </a:t>
            </a:r>
          </a:p>
          <a:p>
            <a:pPr marL="64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ptos" panose="020B0004020202020204" pitchFamily="34" charset="0"/>
                <a:cs typeface="+mn-cs"/>
              </a:rPr>
              <a:t>Завершить  работы по развитию станции Кызылжар (3 новых пути и 2 удлинения);</a:t>
            </a:r>
          </a:p>
          <a:p>
            <a:pPr marL="64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Aptos" panose="020B0004020202020204" pitchFamily="34" charset="0"/>
                <a:cs typeface="+mn-cs"/>
              </a:rPr>
              <a:t>Начать работы по строительству 4-х разъездов на участке Жезказган – Кызылжар.</a:t>
            </a:r>
          </a:p>
          <a:p>
            <a:pPr marL="357188" lvl="0" indent="-357188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Реализация производственной программы, предусматривающей проведение ремонтных работ 1 401 км пути,</a:t>
            </a: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 в т.ч капитальный ремонт пути 570 км</a:t>
            </a:r>
            <a:endParaRPr kumimoji="0" lang="ru-RU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  <a:p>
            <a:pPr marL="357188" marR="0" lvl="0" indent="-357188" algn="just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Wingdings" pitchFamily="2" charset="2"/>
              <a:buChar char="v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Реализация инновационных проектов с ресурсосберегающими технологиями, позволяющими повторно применять материалы верхнего строения пути, в том числе:</a:t>
            </a:r>
          </a:p>
          <a:p>
            <a:pPr marL="64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восстановление  1 200 крестовин методом  автоматической наплавки </a:t>
            </a:r>
          </a:p>
          <a:p>
            <a:pPr marL="64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сварка  4 500 рельсовых стыков с использованием метода </a:t>
            </a:r>
            <a:r>
              <a:rPr kumimoji="0" lang="ru-RU" sz="16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алюминотермитной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 сваркой </a:t>
            </a:r>
          </a:p>
          <a:p>
            <a:pPr marL="645750" marR="0" lvl="0" indent="-28575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внедрение 726  комплектов стрелочных переводов с применением упругих рельсовых скреплений               </a:t>
            </a: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SKL CL1</a:t>
            </a:r>
            <a:r>
              <a:rPr kumimoji="0" lang="ru-RU" sz="16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.</a:t>
            </a:r>
          </a:p>
          <a:p>
            <a:pPr marL="285750" marR="0" lvl="0" indent="-28575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Wingdings" panose="05000000000000000000" pitchFamily="2" charset="2"/>
              <a:buChar char="v"/>
              <a:tabLst>
                <a:tab pos="90170" algn="l"/>
                <a:tab pos="180340" algn="l"/>
              </a:tabLst>
              <a:defRPr/>
            </a:pPr>
            <a:endParaRPr kumimoji="0" lang="ru-RU" sz="16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itchFamily="18" charset="0"/>
              <a:ea typeface="+mn-ea"/>
              <a:cs typeface="Times New Roman" pitchFamily="18" charset="0"/>
            </a:endParaRP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506738" y="6463276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16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717" name="Рисунок 716">
            <a:extLst>
              <a:ext uri="{FF2B5EF4-FFF2-40B4-BE49-F238E27FC236}">
                <a16:creationId xmlns:a16="http://schemas.microsoft.com/office/drawing/2014/main" id="{28E84263-3987-4CBB-BCBF-52BBBB66B6CD}"/>
              </a:ext>
            </a:extLst>
          </p:cNvPr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7779" y="-117445"/>
            <a:ext cx="845337" cy="8101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06533294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39555" y="-58509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 ПЕРСПЕКТИВАХ ДЕЯТЕЛЬНОСТИ НА 2024 ГОД (продолжение)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89" y="951697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3" name="Прямоугольник 2"/>
          <p:cNvSpPr/>
          <p:nvPr/>
        </p:nvSpPr>
        <p:spPr>
          <a:xfrm>
            <a:off x="194472" y="1096234"/>
            <a:ext cx="9593966" cy="42902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55600" lvl="0" indent="-355600" algn="just">
              <a:lnSpc>
                <a:spcPct val="150000"/>
              </a:lnSpc>
              <a:spcAft>
                <a:spcPts val="350"/>
              </a:spcAft>
              <a:buFont typeface="Wingdings" pitchFamily="2" charset="2"/>
              <a:buChar char="v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Оздоровление пути с применением комплексов путевых машин 7 394,2 км.</a:t>
            </a:r>
          </a:p>
          <a:p>
            <a:pPr marL="355600" lvl="0" indent="-355600" algn="just">
              <a:lnSpc>
                <a:spcPct val="150000"/>
              </a:lnSpc>
              <a:spcAft>
                <a:spcPts val="500"/>
              </a:spcAft>
              <a:buFont typeface="Wingdings" pitchFamily="2" charset="2"/>
              <a:buChar char="v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Продолжение работы по элементному обновлению электротехнического оборудования тяговых подстанций, имеющих большой износ и нуждающихся в замене, в том числе по замене тяговых трансформаторов в количестве 2 шт., комплектных распределительных устройств типа КСО-2-10 с вакуумным выключателем в количестве 8 шт.</a:t>
            </a:r>
          </a:p>
          <a:p>
            <a:pPr marL="355600" lvl="0" indent="-355600" algn="just">
              <a:lnSpc>
                <a:spcPct val="150000"/>
              </a:lnSpc>
              <a:spcAft>
                <a:spcPts val="500"/>
              </a:spcAft>
              <a:buFont typeface="Wingdings" pitchFamily="2" charset="2"/>
              <a:buChar char="v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Реализация дорожной карты по совершенствованию корпоративной системы управления производственной безопасностью в рамках стратегии «Нулевого травматизма».</a:t>
            </a:r>
          </a:p>
          <a:p>
            <a:pPr marL="355600" lvl="0" indent="-355600" algn="just">
              <a:lnSpc>
                <a:spcPct val="150000"/>
              </a:lnSpc>
              <a:spcAft>
                <a:spcPts val="500"/>
              </a:spcAft>
              <a:buFont typeface="Wingdings" pitchFamily="2" charset="2"/>
              <a:buChar char="v"/>
              <a:defRPr/>
            </a:pPr>
            <a:r>
              <a:rPr lang="ru-RU" sz="16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Реализация программы по улучшению социально-бытовых условий и повышению уровня организации труда по Дирекции магистральной сети, предусматривающей проведение ремонта производственных зданий, приобретение модульных зданий, автотранспорта, малой механизации, мотовозов, мебели, бытовой и офисной техники. 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506738" y="6463276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17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717" name="Рисунок 716">
            <a:extLst>
              <a:ext uri="{FF2B5EF4-FFF2-40B4-BE49-F238E27FC236}">
                <a16:creationId xmlns:a16="http://schemas.microsoft.com/office/drawing/2014/main" id="{49AD2037-E6D8-4582-A39C-56E5F42FB41B}"/>
              </a:ext>
            </a:extLst>
          </p:cNvPr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7779" y="-117445"/>
            <a:ext cx="845337" cy="8101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57505062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Прямоугольник 3"/>
          <p:cNvSpPr>
            <a:spLocks noChangeArrowheads="1"/>
          </p:cNvSpPr>
          <p:nvPr/>
        </p:nvSpPr>
        <p:spPr bwMode="auto">
          <a:xfrm>
            <a:off x="0" y="2579706"/>
            <a:ext cx="99060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/>
            <a:r>
              <a:rPr lang="ru-RU" sz="2800" b="1" dirty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СПАСИБО ЗА ВНИМАНИЕ</a:t>
            </a:r>
            <a:endParaRPr lang="ru-RU" sz="2500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3985364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-103055" y="223088"/>
            <a:ext cx="9906000" cy="4875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СОДЕРЖАНИЕ ОТЧЕТА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442979" y="850299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" name="Прямоугольник 1"/>
          <p:cNvSpPr/>
          <p:nvPr/>
        </p:nvSpPr>
        <p:spPr>
          <a:xfrm>
            <a:off x="444203" y="903775"/>
            <a:ext cx="9125940" cy="493468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457200" marR="0" lvl="0" indent="-4572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Общая информация</a:t>
            </a:r>
          </a:p>
          <a:p>
            <a:pPr marL="457200" marR="0" lvl="0" indent="-4572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Об объемах предоставленных регулируемых услуг;</a:t>
            </a:r>
          </a:p>
          <a:p>
            <a:pPr marL="457200" marR="0" lvl="0" indent="-4572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Об основных финансово-экономических показателях монопольной деятельности за первое полугодие 2024 года;</a:t>
            </a:r>
          </a:p>
          <a:p>
            <a:pPr marL="457200" marR="0" lvl="0" indent="-4572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 постатейном исполнении тарифной сметы на регулируемые услуги магистральной железнодорожной сети за первое полугодие 2024 года;</a:t>
            </a:r>
          </a:p>
          <a:p>
            <a:pPr marL="457200" marR="0" lvl="0" indent="-4572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Об исполнении инвестиционной программы за первое полугодие 2024 года;</a:t>
            </a:r>
          </a:p>
          <a:p>
            <a:pPr marL="457200" marR="0" lvl="0" indent="-4572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 качестве предоставляемых услуг;</a:t>
            </a:r>
          </a:p>
          <a:p>
            <a:pPr marL="457200" marR="0" lvl="0" indent="-4572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 проводимой работе с потребителями регулируемых услуг;</a:t>
            </a:r>
          </a:p>
          <a:p>
            <a:pPr marL="457200" marR="0" lvl="0" indent="-457200" algn="l" defTabSz="9144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350"/>
              </a:spcAft>
              <a:buClrTx/>
              <a:buSzTx/>
              <a:buFontTx/>
              <a:buAutoNum type="arabicPeriod"/>
              <a:tabLst/>
              <a:defRPr/>
            </a:pPr>
            <a:r>
              <a:rPr kumimoji="0" lang="ru-RU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 перспективах деятельности (планы развития).</a:t>
            </a:r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506738" y="6463276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717" name="Рисунок 716">
            <a:extLst>
              <a:ext uri="{FF2B5EF4-FFF2-40B4-BE49-F238E27FC236}">
                <a16:creationId xmlns:a16="http://schemas.microsoft.com/office/drawing/2014/main" id="{A317AE51-23E5-4410-BBA3-572D93220B9A}"/>
              </a:ext>
            </a:extLst>
          </p:cNvPr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7779" y="-117445"/>
            <a:ext cx="845337" cy="8101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6380654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algn="ctr"/>
            <a:endParaRPr lang="ru-RU" sz="1800" dirty="0"/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54173" y="238918"/>
            <a:ext cx="9906000" cy="4875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algn="ctr">
              <a:defRPr/>
            </a:pPr>
            <a:r>
              <a:rPr lang="ru-RU" sz="1800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ПЕРЕЧЕНЬ  РЕГУЛИРУЕМЫХ УСЛУГ</a:t>
            </a:r>
            <a:endParaRPr lang="ru-RU" sz="1800" b="1" dirty="0">
              <a:solidFill>
                <a:srgbClr val="0070C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imes New Roman" pitchFamily="18" charset="0"/>
              <a:ea typeface="+mj-ea"/>
              <a:cs typeface="Times New Roman" pitchFamily="18" charset="0"/>
            </a:endParaRP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434590" y="859635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>
              <a:defRPr/>
            </a:pPr>
            <a:endParaRPr lang="ru-RU" dirty="0">
              <a:latin typeface="Arial" charset="0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eaLnBrk="1" hangingPunct="1"/>
            <a:endParaRPr lang="ru-RU" dirty="0"/>
          </a:p>
        </p:txBody>
      </p:sp>
      <p:sp>
        <p:nvSpPr>
          <p:cNvPr id="2" name="Прямоугольник 1"/>
          <p:cNvSpPr/>
          <p:nvPr/>
        </p:nvSpPr>
        <p:spPr>
          <a:xfrm>
            <a:off x="501700" y="1470914"/>
            <a:ext cx="9125940" cy="373948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spcBef>
                <a:spcPts val="1200"/>
              </a:spcBef>
              <a:spcAft>
                <a:spcPts val="1200"/>
              </a:spcAft>
            </a:pPr>
            <a:r>
              <a:rPr lang="ru-RU" dirty="0">
                <a:latin typeface="Times New Roman" pitchFamily="18" charset="0"/>
                <a:cs typeface="Times New Roman" pitchFamily="18" charset="0"/>
              </a:rPr>
              <a:t>АО «НК «КТЖ», как субъект естественной монополии оказывает следующие услуги:</a:t>
            </a:r>
          </a:p>
          <a:p>
            <a:pPr algn="just">
              <a:lnSpc>
                <a:spcPct val="150000"/>
              </a:lnSpc>
              <a:spcBef>
                <a:spcPts val="1200"/>
              </a:spcBef>
              <a:spcAft>
                <a:spcPts val="1200"/>
              </a:spcAft>
            </a:pPr>
            <a:r>
              <a:rPr lang="ru-RU" b="1" dirty="0">
                <a:latin typeface="Times New Roman" pitchFamily="18" charset="0"/>
                <a:cs typeface="Times New Roman" pitchFamily="18" charset="0"/>
              </a:rPr>
              <a:t>1.Услуги магистральной железнодорожной сети.</a:t>
            </a:r>
          </a:p>
          <a:p>
            <a:r>
              <a:rPr lang="ru-RU" b="1" dirty="0">
                <a:latin typeface="Times New Roman" pitchFamily="18" charset="0"/>
                <a:cs typeface="Times New Roman" pitchFamily="18" charset="0"/>
              </a:rPr>
              <a:t>2. Услуги подъездных путей, </a:t>
            </a:r>
            <a:r>
              <a:rPr lang="ru-RU" dirty="0">
                <a:latin typeface="Times New Roman" pitchFamily="18" charset="0"/>
                <a:cs typeface="Times New Roman" pitchFamily="18" charset="0"/>
              </a:rPr>
              <a:t>включающие:</a:t>
            </a:r>
          </a:p>
          <a:p>
            <a:pPr>
              <a:lnSpc>
                <a:spcPct val="150000"/>
              </a:lnSpc>
            </a:pPr>
            <a:r>
              <a:rPr lang="ru-RU" i="1" dirty="0">
                <a:latin typeface="Times New Roman" pitchFamily="18" charset="0"/>
                <a:cs typeface="Times New Roman" pitchFamily="18" charset="0"/>
              </a:rPr>
              <a:t>2.1   для проезда подвижного состава;</a:t>
            </a:r>
          </a:p>
          <a:p>
            <a:pPr algn="just">
              <a:lnSpc>
                <a:spcPct val="150000"/>
              </a:lnSpc>
            </a:pPr>
            <a:r>
              <a:rPr lang="ru-RU" i="1" dirty="0">
                <a:latin typeface="Times New Roman" pitchFamily="18" charset="0"/>
                <a:cs typeface="Times New Roman" pitchFamily="18" charset="0"/>
              </a:rPr>
              <a:t>2.2 для маневровых работ, погрузки-выгрузки, других технологических операций перевозочного процесса, а также для стоянки подвижного состава, непредусмотренной технологическими операциями перевозочного процесса.</a:t>
            </a:r>
          </a:p>
          <a:p>
            <a:pPr algn="just"/>
            <a:endParaRPr lang="ru-RU" i="1" dirty="0">
              <a:latin typeface="Times New Roman" pitchFamily="18" charset="0"/>
              <a:cs typeface="Times New Roman" pitchFamily="18" charset="0"/>
            </a:endParaRPr>
          </a:p>
          <a:p>
            <a:r>
              <a:rPr lang="ru-RU" b="1" dirty="0">
                <a:latin typeface="Times New Roman" pitchFamily="18" charset="0"/>
                <a:cs typeface="Times New Roman" pitchFamily="18" charset="0"/>
              </a:rPr>
              <a:t>3.  Услуги по передаче электрической энергии. </a:t>
            </a:r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518613" y="6498901"/>
            <a:ext cx="2228850" cy="365125"/>
          </a:xfrm>
        </p:spPr>
        <p:txBody>
          <a:bodyPr/>
          <a:lstStyle/>
          <a:p>
            <a:pPr>
              <a:defRPr/>
            </a:pPr>
            <a:fld id="{66D1F56F-C712-4B28-9A2C-A96C353C48BC}" type="slidenum">
              <a:rPr lang="ru-RU" smtClean="0"/>
              <a:pPr>
                <a:defRPr/>
              </a:pPr>
              <a:t>3</a:t>
            </a:fld>
            <a:endParaRPr lang="ru-RU" dirty="0"/>
          </a:p>
        </p:txBody>
      </p:sp>
      <p:pic>
        <p:nvPicPr>
          <p:cNvPr id="717" name="Рисунок 716">
            <a:extLst>
              <a:ext uri="{FF2B5EF4-FFF2-40B4-BE49-F238E27FC236}">
                <a16:creationId xmlns:a16="http://schemas.microsoft.com/office/drawing/2014/main" id="{6B666180-6CBD-4CBD-A12F-6F814814AEFF}"/>
              </a:ext>
            </a:extLst>
          </p:cNvPr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7779" y="-117445"/>
            <a:ext cx="845337" cy="8101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73279352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-39555" y="221993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-111447" y="2146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ОБЩАЯ ИНФОРМАЦИЯ О СУБЪЕКТЕ ЕСТЕСТВЕННОЙ МОНОПОЛИИ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356028" y="842706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55215253"/>
              </p:ext>
            </p:extLst>
          </p:nvPr>
        </p:nvGraphicFramePr>
        <p:xfrm>
          <a:off x="426040" y="1135121"/>
          <a:ext cx="9145472" cy="5904424"/>
        </p:xfrm>
        <a:graphic>
          <a:graphicData uri="http://schemas.openxmlformats.org/drawingml/2006/table">
            <a:tbl>
              <a:tblPr/>
              <a:tblGrid>
                <a:gridCol w="694654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219893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332508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Развернутая длина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21 120,3 </a:t>
                      </a:r>
                      <a:r>
                        <a:rPr lang="ru-RU" sz="1800" i="1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4913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Эксплуатационная длина ж/д сети, в том числе: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16 005,6 </a:t>
                      </a:r>
                      <a:r>
                        <a:rPr lang="ru-RU" sz="1800" i="1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2751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   - длина однопутных линий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10 987,7 </a:t>
                      </a:r>
                      <a:r>
                        <a:rPr lang="ru-RU" sz="1800" i="1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2751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   - длина двух и трехпутных линий </a:t>
                      </a:r>
                    </a:p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Длина электрифицированных участков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5 017,9 </a:t>
                      </a:r>
                      <a:r>
                        <a:rPr lang="ru-RU" sz="1800" i="1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4 237,5 </a:t>
                      </a:r>
                      <a:r>
                        <a:rPr lang="ru-RU" sz="1800" i="1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2751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Развернутая длина бесстыковых путей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15 709,4 </a:t>
                      </a:r>
                      <a:r>
                        <a:rPr lang="ru-RU" sz="1800" i="1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75261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межгосударственных стыковых пунктов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16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188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станций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831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84536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отделений магистральной сети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12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68135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ПЧ (дистанции пути)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46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32509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ЭЧ (дистанции электроснабжения)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25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28738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Количество ШЧ (дистанция сигнализации и связи)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36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287383">
                <a:tc>
                  <a:txBody>
                    <a:bodyPr/>
                    <a:lstStyle/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Вокзалы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i="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301 </a:t>
                      </a:r>
                      <a:r>
                        <a:rPr lang="ru-RU" sz="1800" i="1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зданий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287383">
                <a:tc>
                  <a:txBody>
                    <a:bodyPr/>
                    <a:lstStyle>
                      <a:lvl1pPr marL="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1pPr>
                      <a:lvl2pPr marL="457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2pPr>
                      <a:lvl3pPr marL="914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3pPr>
                      <a:lvl4pPr marL="1371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4pPr>
                      <a:lvl5pPr marL="18288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5pPr>
                      <a:lvl6pPr marL="22860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6pPr>
                      <a:lvl7pPr marL="27432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7pPr>
                      <a:lvl8pPr marL="32004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8pPr>
                      <a:lvl9pPr marL="3657600" algn="l" defTabSz="914400" rtl="0" eaLnBrk="1" latinLnBrk="0" hangingPunct="1">
                        <a:defRPr sz="1800" kern="1200">
                          <a:solidFill>
                            <a:schemeClr val="tx1"/>
                          </a:solidFill>
                          <a:latin typeface="Arial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Численность работников АО «НК «КТЖ» (за первое полугодие 2024 года)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800" i="1" kern="1200" dirty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45 494</a:t>
                      </a: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237342">
                <a:tc>
                  <a:txBody>
                    <a:bodyPr/>
                    <a:lstStyle/>
                    <a:p>
                      <a:endParaRPr lang="ru-RU" dirty="0">
                        <a:solidFill>
                          <a:schemeClr val="tx1"/>
                        </a:solidFill>
                      </a:endParaRP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endParaRPr lang="ru-RU" dirty="0">
                        <a:solidFill>
                          <a:schemeClr val="tx1"/>
                        </a:solidFill>
                      </a:endParaRPr>
                    </a:p>
                  </a:txBody>
                  <a:tcPr marL="99059" marR="99059" anchor="ctr" horzOverflow="overflow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</a:tbl>
          </a:graphicData>
        </a:graphic>
      </p:graphicFrame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494863" y="6498901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717" name="Рисунок 716">
            <a:extLst>
              <a:ext uri="{FF2B5EF4-FFF2-40B4-BE49-F238E27FC236}">
                <a16:creationId xmlns:a16="http://schemas.microsoft.com/office/drawing/2014/main" id="{FD2EABC0-DF07-478B-80A0-5FAF8034F98F}"/>
              </a:ext>
            </a:extLst>
          </p:cNvPr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7779" y="-117445"/>
            <a:ext cx="845337" cy="8101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74649112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39555" y="310368"/>
            <a:ext cx="9748882" cy="886384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lvl="0" algn="ctr">
              <a:defRPr/>
            </a:pP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ОБЪЕМ ПРЕДОСТАВЛЕННЫХ УСЛУГ </a:t>
            </a:r>
          </a:p>
          <a:p>
            <a:pPr lvl="0" algn="ctr">
              <a:defRPr/>
            </a:pPr>
            <a:r>
              <a:rPr lang="ru-RU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ЗА ПЕРВОЕ ПОЛУГОДИЕ 2024 ГОДА 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76064" y="1196752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380726879"/>
              </p:ext>
            </p:extLst>
          </p:nvPr>
        </p:nvGraphicFramePr>
        <p:xfrm>
          <a:off x="449790" y="1712243"/>
          <a:ext cx="9025930" cy="4172968"/>
        </p:xfrm>
        <a:graphic>
          <a:graphicData uri="http://schemas.openxmlformats.org/drawingml/2006/table">
            <a:tbl>
              <a:tblPr/>
              <a:tblGrid>
                <a:gridCol w="430089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68179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8179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36145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85228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утверждено</a:t>
                      </a:r>
                    </a:p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на  2024</a:t>
                      </a:r>
                      <a:r>
                        <a:rPr lang="ru-RU" sz="1600" b="1" i="0" u="none" strike="noStrike" baseline="0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год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факт </a:t>
                      </a:r>
                      <a:b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 1 полугодие 2024 года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к плану, </a:t>
                      </a:r>
                    </a:p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>
                            <a:outerShdw blurRad="38100" dist="38100" dir="2700000" algn="tl">
                              <a:srgbClr val="000000">
                                <a:alpha val="43137"/>
                              </a:srgbClr>
                            </a:outerShdw>
                          </a:effectLst>
                          <a:latin typeface="Times New Roman" pitchFamily="18" charset="0"/>
                          <a:cs typeface="Times New Roman" pitchFamily="18" charset="0"/>
                        </a:rPr>
                        <a:t>%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73972">
                <a:tc>
                  <a:txBody>
                    <a:bodyPr/>
                    <a:lstStyle/>
                    <a:p>
                      <a:pPr marL="0" indent="180975" algn="l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Грузооборот всего, млн.ткм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199 032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96</a:t>
                      </a:r>
                      <a:r>
                        <a:rPr lang="en-US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</a:t>
                      </a:r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076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42900">
                <a:tc>
                  <a:txBody>
                    <a:bodyPr/>
                    <a:lstStyle/>
                    <a:p>
                      <a:pPr marL="0" marR="0" lvl="1" indent="180975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том числе по сообщениям: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2425">
                <a:tc>
                  <a:txBody>
                    <a:bodyPr/>
                    <a:lstStyle/>
                    <a:p>
                      <a:pPr marL="0" marR="0" lvl="1" indent="180975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во внутриреспубликанском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98 229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42</a:t>
                      </a:r>
                      <a:r>
                        <a:rPr lang="en-US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</a:t>
                      </a: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338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52425">
                <a:tc>
                  <a:txBody>
                    <a:bodyPr/>
                    <a:lstStyle/>
                    <a:p>
                      <a:pPr marL="0" indent="180975" algn="l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экспортном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82 650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41 905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51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19100">
                <a:tc>
                  <a:txBody>
                    <a:bodyPr/>
                    <a:lstStyle/>
                    <a:p>
                      <a:pPr marL="0" marR="0" lvl="1" indent="180975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импортном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baseline="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18 153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baseline="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11</a:t>
                      </a:r>
                      <a:r>
                        <a:rPr lang="en-US" sz="1600" b="0" i="0" u="none" strike="noStrike" kern="1200" baseline="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</a:t>
                      </a:r>
                      <a:r>
                        <a:rPr lang="ru-RU" sz="1600" b="0" i="0" u="none" strike="noStrike" kern="1200" baseline="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833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65</a:t>
                      </a: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66700">
                <a:tc>
                  <a:txBody>
                    <a:bodyPr/>
                    <a:lstStyle/>
                    <a:p>
                      <a:pPr algn="l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913161">
                <a:tc>
                  <a:txBody>
                    <a:bodyPr/>
                    <a:lstStyle/>
                    <a:p>
                      <a:pPr marL="0" marR="0" lvl="1" indent="180975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i="0" u="none" strike="noStrike" kern="1200" baseline="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3" name="Номер слайда 2"/>
          <p:cNvSpPr>
            <a:spLocks noGrp="1"/>
          </p:cNvSpPr>
          <p:nvPr>
            <p:ph type="sldNum" sz="quarter" idx="12"/>
          </p:nvPr>
        </p:nvSpPr>
        <p:spPr>
          <a:xfrm>
            <a:off x="7494863" y="6498901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717" name="Рисунок 716">
            <a:extLst>
              <a:ext uri="{FF2B5EF4-FFF2-40B4-BE49-F238E27FC236}">
                <a16:creationId xmlns:a16="http://schemas.microsoft.com/office/drawing/2014/main" id="{56B83CA3-CDBE-4289-AFE0-C63D7623E648}"/>
              </a:ext>
            </a:extLst>
          </p:cNvPr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7779" y="-117445"/>
            <a:ext cx="845337" cy="8101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8401616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54173" y="238918"/>
            <a:ext cx="9906000" cy="4875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ОСНОВНЫЕ ФИНАНСОВО-ЭКОНОМИЧЕСКИЕ ПОКАЗАТЕЛИ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МОНОПОЛЬНОЙ ДЕЯТЕЛЬНОСТИ ПО ИТОГАМ ПЕРВОГО ПОЛУГОДИЯ 2024 ГОДА 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585589" y="1196752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07295967"/>
              </p:ext>
            </p:extLst>
          </p:nvPr>
        </p:nvGraphicFramePr>
        <p:xfrm>
          <a:off x="434781" y="1674143"/>
          <a:ext cx="9137847" cy="4496345"/>
        </p:xfrm>
        <a:graphic>
          <a:graphicData uri="http://schemas.openxmlformats.org/drawingml/2006/table">
            <a:tbl>
              <a:tblPr/>
              <a:tblGrid>
                <a:gridCol w="2671668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78940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95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5144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46685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288132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  <a:p>
                      <a:pPr algn="ctr" fontAlgn="ctr"/>
                      <a:endParaRPr lang="ru-RU" sz="1600" b="1" i="0" u="none" strike="noStrike" dirty="0">
                        <a:solidFill>
                          <a:srgbClr val="FFFF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Услуги магистральной железнодорожной сети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Услуги</a:t>
                      </a:r>
                      <a:r>
                        <a:rPr lang="ru-RU" sz="1600" b="1" i="0" u="none" strike="noStrike" baseline="0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подъездных </a:t>
                      </a:r>
                      <a:b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путей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Услуги </a:t>
                      </a:r>
                      <a:b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</a:br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 передаче электрической энергии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rgbClr val="FFFF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159138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Доходы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249 804 023</a:t>
                      </a: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22 087</a:t>
                      </a: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anose="020F0502020204030204" pitchFamily="34" charset="0"/>
                          <a:cs typeface="Times New Roman" pitchFamily="18" charset="0"/>
                        </a:rPr>
                        <a:t>1 467 506</a:t>
                      </a: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251 293 616</a:t>
                      </a: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824276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Расходы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293</a:t>
                      </a:r>
                      <a:r>
                        <a:rPr lang="en-US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</a:t>
                      </a: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790 194</a:t>
                      </a: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35 766</a:t>
                      </a: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endParaRPr lang="ru-RU" sz="1600" b="0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anose="020F0502020204030204" pitchFamily="34" charset="0"/>
                        <a:cs typeface="Times New Roman" pitchFamily="18" charset="0"/>
                      </a:endParaRPr>
                    </a:p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anose="020F0502020204030204" pitchFamily="34" charset="0"/>
                          <a:cs typeface="Times New Roman" pitchFamily="18" charset="0"/>
                        </a:rPr>
                        <a:t>2 186 065</a:t>
                      </a:r>
                    </a:p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endParaRPr lang="ru-RU" sz="1600" b="0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anose="020F0502020204030204" pitchFamily="34" charset="0"/>
                        <a:cs typeface="Times New Roman" pitchFamily="18" charset="0"/>
                      </a:endParaRP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endParaRPr lang="ru-RU" sz="1600" b="0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anose="020F0502020204030204" pitchFamily="34" charset="0"/>
                        <a:cs typeface="Times New Roman" pitchFamily="18" charset="0"/>
                      </a:endParaRPr>
                    </a:p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endParaRPr lang="ru-RU" sz="1600" b="0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anose="020F0502020204030204" pitchFamily="34" charset="0"/>
                        <a:cs typeface="Times New Roman" pitchFamily="18" charset="0"/>
                      </a:endParaRPr>
                    </a:p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0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anose="020F0502020204030204" pitchFamily="34" charset="0"/>
                          <a:cs typeface="Times New Roman" pitchFamily="18" charset="0"/>
                        </a:rPr>
                        <a:t>296</a:t>
                      </a:r>
                      <a:r>
                        <a:rPr lang="en-US" sz="1600" b="0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anose="020F0502020204030204" pitchFamily="34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600" b="0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anose="020F0502020204030204" pitchFamily="34" charset="0"/>
                          <a:cs typeface="Times New Roman" pitchFamily="18" charset="0"/>
                        </a:rPr>
                        <a:t>012 025</a:t>
                      </a:r>
                    </a:p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endParaRPr lang="ru-RU" sz="1600" b="0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anose="020F0502020204030204" pitchFamily="34" charset="0"/>
                        <a:cs typeface="Times New Roman" pitchFamily="18" charset="0"/>
                      </a:endParaRPr>
                    </a:p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endParaRPr lang="ru-RU" sz="1600" b="0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anose="020F0502020204030204" pitchFamily="34" charset="0"/>
                        <a:cs typeface="Times New Roman" pitchFamily="18" charset="0"/>
                      </a:endParaRPr>
                    </a:p>
                  </a:txBody>
                  <a:tcPr marL="4549" marR="4549" marT="5599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824276">
                <a:tc>
                  <a:txBody>
                    <a:bodyPr/>
                    <a:lstStyle/>
                    <a:p>
                      <a:pPr marL="0" lvl="1" algn="ctr" defTabSz="914400" rtl="0" eaLnBrk="1" fontAlgn="ctr" latinLnBrk="0" hangingPunct="1"/>
                      <a:endParaRPr lang="ru-RU" sz="16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0" lvl="1" algn="ctr" defTabSz="914400" rtl="0" eaLnBrk="1" fontAlgn="ctr" latinLnBrk="0" hangingPunct="1"/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Прибыль / (убыток)</a:t>
                      </a:r>
                    </a:p>
                    <a:p>
                      <a:pPr marL="0" algn="ctr" defTabSz="914400" rtl="0" eaLnBrk="1" fontAlgn="ctr" latinLnBrk="0" hangingPunct="1"/>
                      <a:endParaRPr lang="ru-RU" sz="16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lnSpc>
                          <a:spcPct val="100000"/>
                        </a:lnSpc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(43 986 171)</a:t>
                      </a:r>
                    </a:p>
                  </a:txBody>
                  <a:tcPr marL="7739" marR="7739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(13 679)</a:t>
                      </a:r>
                    </a:p>
                  </a:txBody>
                  <a:tcPr marL="7739" marR="7739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(718 559)</a:t>
                      </a:r>
                    </a:p>
                  </a:txBody>
                  <a:tcPr marL="7739" marR="7739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endParaRPr lang="ru-RU" sz="16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(44</a:t>
                      </a:r>
                      <a:r>
                        <a:rPr lang="en-US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</a:t>
                      </a:r>
                      <a:r>
                        <a:rPr lang="ru-RU" sz="16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718 409)</a:t>
                      </a:r>
                    </a:p>
                    <a:p>
                      <a:pPr marL="0" algn="ctr" defTabSz="914400" rtl="0" eaLnBrk="1" fontAlgn="ctr" latinLnBrk="0" hangingPunct="1">
                        <a:spcAft>
                          <a:spcPts val="0"/>
                        </a:spcAft>
                      </a:pPr>
                      <a:endParaRPr lang="ru-RU" sz="16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7739" marR="7739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716" name="Rectangle 3"/>
          <p:cNvSpPr txBox="1">
            <a:spLocks noChangeArrowheads="1"/>
          </p:cNvSpPr>
          <p:nvPr/>
        </p:nvSpPr>
        <p:spPr bwMode="auto">
          <a:xfrm>
            <a:off x="8336780" y="1431739"/>
            <a:ext cx="1152127" cy="2648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4556" tIns="47344" rIns="94556" bIns="47344" anchor="ctr">
            <a:spAutoFit/>
          </a:bodyPr>
          <a:lstStyle>
            <a:lvl1pPr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080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1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тыс. тенге</a:t>
            </a:r>
          </a:p>
        </p:txBody>
      </p:sp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518613" y="6379155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718" name="Рисунок 717">
            <a:extLst>
              <a:ext uri="{FF2B5EF4-FFF2-40B4-BE49-F238E27FC236}">
                <a16:creationId xmlns:a16="http://schemas.microsoft.com/office/drawing/2014/main" id="{4F7F2613-9672-4C1B-84BF-9CA0ADC7DBD9}"/>
              </a:ext>
            </a:extLst>
          </p:cNvPr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7779" y="-117445"/>
            <a:ext cx="845337" cy="8101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71018803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Прямоугольник 3"/>
          <p:cNvSpPr>
            <a:spLocks noChangeArrowheads="1"/>
          </p:cNvSpPr>
          <p:nvPr/>
        </p:nvSpPr>
        <p:spPr bwMode="auto">
          <a:xfrm>
            <a:off x="0" y="2579688"/>
            <a:ext cx="9906000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ctr">
              <a:defRPr/>
            </a:pPr>
            <a:r>
              <a:rPr lang="ru-RU" sz="2800" b="1" dirty="0">
                <a:solidFill>
                  <a:srgbClr val="0070C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imes New Roman" pitchFamily="18" charset="0"/>
                <a:cs typeface="Times New Roman" pitchFamily="18" charset="0"/>
              </a:rPr>
              <a:t>Услуги магистральной железнодорожной сети</a:t>
            </a:r>
          </a:p>
        </p:txBody>
      </p:sp>
    </p:spTree>
    <p:extLst>
      <p:ext uri="{BB962C8B-B14F-4D97-AF65-F5344CB8AC3E}">
        <p14:creationId xmlns:p14="http://schemas.microsoft.com/office/powerpoint/2010/main" val="82582905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6" name="Rectangle 724"/>
          <p:cNvSpPr>
            <a:spLocks noChangeArrowheads="1"/>
          </p:cNvSpPr>
          <p:nvPr/>
        </p:nvSpPr>
        <p:spPr bwMode="auto">
          <a:xfrm>
            <a:off x="39555" y="238922"/>
            <a:ext cx="9906000" cy="620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158455" name="Rectangle 759"/>
          <p:cNvSpPr>
            <a:spLocks noChangeArrowheads="1"/>
          </p:cNvSpPr>
          <p:nvPr/>
        </p:nvSpPr>
        <p:spPr bwMode="auto">
          <a:xfrm>
            <a:off x="-240321" y="0"/>
            <a:ext cx="9750226" cy="487506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  <a:effectLst/>
        </p:spPr>
        <p:txBody>
          <a:bodyPr lIns="91434" tIns="45717" rIns="91434" bIns="45717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prstClr val="white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ОТЧЕТ ОБ ИСПОЛНЕНИИ ТАРИФНОЙ СМЕТЫ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prstClr val="white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НА РЕГУЛИРУЕМЫЕ УСЛУГИ МЖС ЗА ЗА ПЕРВОЕ ПОЛУГОДИЕ 2024 ГОДА</a:t>
            </a:r>
          </a:p>
        </p:txBody>
      </p:sp>
      <p:sp>
        <p:nvSpPr>
          <p:cNvPr id="6" name="Line 809"/>
          <p:cNvSpPr>
            <a:spLocks noChangeShapeType="1"/>
          </p:cNvSpPr>
          <p:nvPr/>
        </p:nvSpPr>
        <p:spPr bwMode="auto">
          <a:xfrm>
            <a:off x="831083" y="492891"/>
            <a:ext cx="8813932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6632" name="Text Box 1193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3" name="Text Box 864"/>
          <p:cNvSpPr txBox="1">
            <a:spLocks noChangeArrowheads="1"/>
          </p:cNvSpPr>
          <p:nvPr/>
        </p:nvSpPr>
        <p:spPr bwMode="auto">
          <a:xfrm>
            <a:off x="8014234" y="4702180"/>
            <a:ext cx="54689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4" name="Text Box 87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5" name="Text Box 87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6" name="Text Box 87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7" name="Text Box 87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8" name="Text Box 87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39" name="Text Box 88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0" name="Text Box 88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1" name="Text Box 88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2" name="Text Box 88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3" name="Text Box 88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4" name="Text Box 88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5" name="Text Box 88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6" name="Text Box 89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7" name="Text Box 89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8" name="Text Box 897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49" name="Text Box 90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0" name="Text Box 90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1" name="Text Box 90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2" name="Text Box 90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3" name="Text Box 90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4" name="Text Box 90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5" name="Text Box 90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6" name="Text Box 91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7" name="Text Box 91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8" name="Text Box 91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59" name="Text Box 915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0" name="Text Box 916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1" name="Text Box 91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2" name="Text Box 92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3" name="Text Box 924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4" name="Text Box 92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5" name="Text Box 92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6" name="Text Box 930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7" name="Text Box 93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8" name="Text Box 933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69" name="Text Box 93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0" name="Text Box 936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1" name="Text Box 937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2" name="Text Box 939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3" name="Text Box 940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4" name="Text Box 942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5" name="Text Box 943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6" name="Text Box 945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7" name="Text Box 948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8" name="Text Box 951"/>
          <p:cNvSpPr txBox="1">
            <a:spLocks noChangeArrowheads="1"/>
          </p:cNvSpPr>
          <p:nvPr/>
        </p:nvSpPr>
        <p:spPr bwMode="auto">
          <a:xfrm>
            <a:off x="8014234" y="442912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79" name="Text Box 968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0" name="Text Box 969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1" name="Text Box 971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2" name="Text Box 972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3" name="Text Box 974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4" name="Text Box 975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5" name="Text Box 977"/>
          <p:cNvSpPr txBox="1">
            <a:spLocks noChangeArrowheads="1"/>
          </p:cNvSpPr>
          <p:nvPr/>
        </p:nvSpPr>
        <p:spPr bwMode="auto">
          <a:xfrm>
            <a:off x="8014234" y="4994275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6" name="Text Box 978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7" name="Text Box 981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8" name="Text Box 984"/>
          <p:cNvSpPr txBox="1">
            <a:spLocks noChangeArrowheads="1"/>
          </p:cNvSpPr>
          <p:nvPr/>
        </p:nvSpPr>
        <p:spPr bwMode="auto">
          <a:xfrm>
            <a:off x="8014234" y="11871325"/>
            <a:ext cx="546894" cy="57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89" name="Text Box 1053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0" name="Text Box 1054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1" name="Text Box 1055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2" name="Text Box 1056"/>
          <p:cNvSpPr txBox="1">
            <a:spLocks noChangeArrowheads="1"/>
          </p:cNvSpPr>
          <p:nvPr/>
        </p:nvSpPr>
        <p:spPr bwMode="auto">
          <a:xfrm>
            <a:off x="8014234" y="3865563"/>
            <a:ext cx="54689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3" name="Text Box 1065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4" name="Text Box 1068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5" name="Text Box 1071"/>
          <p:cNvSpPr txBox="1">
            <a:spLocks noChangeArrowheads="1"/>
          </p:cNvSpPr>
          <p:nvPr/>
        </p:nvSpPr>
        <p:spPr bwMode="auto">
          <a:xfrm>
            <a:off x="8014233" y="4702180"/>
            <a:ext cx="60880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6" name="Text Box 107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7" name="Text Box 107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8" name="Text Box 107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699" name="Text Box 107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0" name="Text Box 108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1" name="Text Box 108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2" name="Text Box 108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3" name="Text Box 108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4" name="Text Box 108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5" name="Text Box 108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6" name="Text Box 108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7" name="Text Box 109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8" name="Text Box 109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09" name="Text Box 109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0" name="Text Box 1098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1" name="Text Box 110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2" name="Text Box 110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3" name="Text Box 110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4" name="Text Box 110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5" name="Text Box 110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6" name="Text Box 110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7" name="Text Box 111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8" name="Text Box 111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19" name="Text Box 111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0" name="Text Box 111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1" name="Text Box 1116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2" name="Text Box 1117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3" name="Text Box 111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4" name="Text Box 112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5" name="Text Box 1125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6" name="Text Box 112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7" name="Text Box 112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8" name="Text Box 113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29" name="Text Box 113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0" name="Text Box 113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1" name="Text Box 113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2" name="Text Box 1137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3" name="Text Box 1138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4" name="Text Box 1140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5" name="Text Box 1141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6" name="Text Box 1143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7" name="Text Box 1144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8" name="Text Box 1146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39" name="Text Box 1149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0" name="Text Box 1152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1" name="Text Box 1169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2" name="Text Box 1170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3" name="Text Box 1172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4" name="Text Box 1173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5" name="Text Box 1175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6" name="Text Box 1176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7" name="Text Box 1178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8" name="Text Box 1179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49" name="Text Box 1181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0" name="Text Box 1182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1" name="Text Box 1184"/>
          <p:cNvSpPr txBox="1">
            <a:spLocks noChangeArrowheads="1"/>
          </p:cNvSpPr>
          <p:nvPr/>
        </p:nvSpPr>
        <p:spPr bwMode="auto">
          <a:xfrm>
            <a:off x="8014233" y="49942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2" name="Text Box 1185"/>
          <p:cNvSpPr txBox="1">
            <a:spLocks noChangeArrowheads="1"/>
          </p:cNvSpPr>
          <p:nvPr/>
        </p:nvSpPr>
        <p:spPr bwMode="auto">
          <a:xfrm>
            <a:off x="8014233" y="1189037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3" name="Text Box 1187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4" name="Text Box 1190"/>
          <p:cNvSpPr txBox="1">
            <a:spLocks noChangeArrowheads="1"/>
          </p:cNvSpPr>
          <p:nvPr/>
        </p:nvSpPr>
        <p:spPr bwMode="auto">
          <a:xfrm>
            <a:off x="8014233" y="4429125"/>
            <a:ext cx="60880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5" name="Text Box 57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6" name="Text Box 58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7" name="Text Box 585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8" name="Text Box 58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59" name="Text Box 58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0" name="Text Box 59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1" name="Text Box 59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2" name="Text Box 59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3" name="Text Box 59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4" name="Text Box 59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5" name="Text Box 59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6" name="Text Box 60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7" name="Text Box 60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8" name="Text Box 60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69" name="Text Box 60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0" name="Text Box 60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1" name="Text Box 60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2" name="Text Box 612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3" name="Text Box 61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4" name="Text Box 61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5" name="Text Box 61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6" name="Text Box 61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7" name="Text Box 62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8" name="Text Box 62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79" name="Text Box 62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0" name="Text Box 62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1" name="Text Box 62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2" name="Text Box 62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3" name="Text Box 63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4" name="Text Box 63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5" name="Text Box 63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6" name="Text Box 63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7" name="Text Box 63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8" name="Text Box 64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89" name="Text Box 64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0" name="Text Box 64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1" name="Text Box 64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2" name="Text Box 64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3" name="Text Box 64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4" name="Text Box 65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5" name="Text Box 65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6" name="Text Box 65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7" name="Text Box 65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8" name="Text Box 65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799" name="Text Box 65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0" name="Text Box 66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1" name="Text Box 66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2" name="Text Box 66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3" name="Text Box 68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4" name="Text Box 68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5" name="Text Box 68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6" name="Text Box 68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7" name="Text Box 68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8" name="Text Box 69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09" name="Text Box 69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0" name="Text Box 69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1" name="Text Box 69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2" name="Text Box 69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3" name="Text Box 69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4" name="Text Box 69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5" name="Text Box 70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6" name="Text Box 70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7" name="Text Box 70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8" name="Text Box 766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19" name="Text Box 769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0" name="Text Box 772"/>
          <p:cNvSpPr txBox="1">
            <a:spLocks noChangeArrowheads="1"/>
          </p:cNvSpPr>
          <p:nvPr/>
        </p:nvSpPr>
        <p:spPr bwMode="auto">
          <a:xfrm>
            <a:off x="8014237" y="4702180"/>
            <a:ext cx="6294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1" name="Text Box 77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2" name="Text Box 77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3" name="Text Box 77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4" name="Text Box 77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5" name="Text Box 78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6" name="Text Box 78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7" name="Text Box 78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8" name="Text Box 78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29" name="Text Box 78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0" name="Text Box 78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1" name="Text Box 79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2" name="Text Box 79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3" name="Text Box 79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4" name="Text Box 79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5" name="Text Box 799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6" name="Text Box 80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7" name="Text Box 80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8" name="Text Box 80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39" name="Text Box 80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0" name="Text Box 80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1" name="Text Box 80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2" name="Text Box 81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3" name="Text Box 81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4" name="Text Box 81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5" name="Text Box 81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6" name="Text Box 817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7" name="Text Box 818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8" name="Text Box 82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49" name="Text Box 82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0" name="Text Box 826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1" name="Text Box 82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2" name="Text Box 83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3" name="Text Box 83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4" name="Text Box 83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5" name="Text Box 83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6" name="Text Box 83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7" name="Text Box 838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8" name="Text Box 839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59" name="Text Box 841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0" name="Text Box 842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1" name="Text Box 844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2" name="Text Box 845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3" name="Text Box 847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4" name="Text Box 850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5" name="Text Box 853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6" name="Text Box 870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7" name="Text Box 871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8" name="Text Box 873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69" name="Text Box 874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0" name="Text Box 876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1" name="Text Box 877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2" name="Text Box 879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3" name="Text Box 880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4" name="Text Box 882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5" name="Text Box 883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6" name="Text Box 885"/>
          <p:cNvSpPr txBox="1">
            <a:spLocks noChangeArrowheads="1"/>
          </p:cNvSpPr>
          <p:nvPr/>
        </p:nvSpPr>
        <p:spPr bwMode="auto">
          <a:xfrm>
            <a:off x="8014237" y="49942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7" name="Text Box 886"/>
          <p:cNvSpPr txBox="1">
            <a:spLocks noChangeArrowheads="1"/>
          </p:cNvSpPr>
          <p:nvPr/>
        </p:nvSpPr>
        <p:spPr bwMode="auto">
          <a:xfrm>
            <a:off x="8014237" y="1189037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8" name="Text Box 888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79" name="Text Box 891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0" name="Text Box 894"/>
          <p:cNvSpPr txBox="1">
            <a:spLocks noChangeArrowheads="1"/>
          </p:cNvSpPr>
          <p:nvPr/>
        </p:nvSpPr>
        <p:spPr bwMode="auto">
          <a:xfrm>
            <a:off x="8014237" y="4429125"/>
            <a:ext cx="6294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1" name="Text Box 56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2" name="Text Box 56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3" name="Text Box 568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4" name="Text Box 57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5" name="Text Box 57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6" name="Text Box 57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7" name="Text Box 57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8" name="Text Box 57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89" name="Text Box 57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0" name="Text Box 58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1" name="Text Box 58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2" name="Text Box 58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3" name="Text Box 58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4" name="Text Box 58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5" name="Text Box 58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6" name="Text Box 58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7" name="Text Box 59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8" name="Text Box 595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899" name="Text Box 59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0" name="Text Box 59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1" name="Text Box 60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2" name="Text Box 60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3" name="Text Box 60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4" name="Text Box 60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5" name="Text Box 60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6" name="Text Box 60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7" name="Text Box 61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8" name="Text Box 61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09" name="Text Box 61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0" name="Text Box 61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1" name="Text Box 61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2" name="Text Box 61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3" name="Text Box 62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4" name="Text Box 62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5" name="Text Box 62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6" name="Text Box 62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7" name="Text Box 62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8" name="Text Box 63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19" name="Text Box 63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0" name="Text Box 63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1" name="Text Box 63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2" name="Text Box 63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3" name="Text Box 63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4" name="Text Box 64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5" name="Text Box 64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6" name="Text Box 64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7" name="Text Box 64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8" name="Text Box 64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29" name="Text Box 66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0" name="Text Box 66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1" name="Text Box 66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2" name="Text Box 67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3" name="Text Box 67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4" name="Text Box 67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5" name="Text Box 67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6" name="Text Box 67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7" name="Text Box 67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8" name="Text Box 67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39" name="Text Box 68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0" name="Text Box 68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1" name="Text Box 68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2" name="Text Box 68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3" name="Text Box 69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4" name="Text Box 749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5" name="Text Box 752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6" name="Text Box 755"/>
          <p:cNvSpPr txBox="1">
            <a:spLocks noChangeArrowheads="1"/>
          </p:cNvSpPr>
          <p:nvPr/>
        </p:nvSpPr>
        <p:spPr bwMode="auto">
          <a:xfrm>
            <a:off x="8014246" y="4702180"/>
            <a:ext cx="650081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7" name="Text Box 75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8" name="Text Box 75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49" name="Text Box 76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0" name="Text Box 76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1" name="Text Box 76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2" name="Text Box 76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3" name="Text Box 76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4" name="Text Box 76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5" name="Text Box 77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6" name="Text Box 77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7" name="Text Box 77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8" name="Text Box 77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59" name="Text Box 77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0" name="Text Box 77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1" name="Text Box 782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2" name="Text Box 78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3" name="Text Box 78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4" name="Text Box 78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5" name="Text Box 78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6" name="Text Box 79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7" name="Text Box 79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8" name="Text Box 79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69" name="Text Box 79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0" name="Text Box 79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1" name="Text Box 79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2" name="Text Box 800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3" name="Text Box 801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4" name="Text Box 80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5" name="Text Box 80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6" name="Text Box 809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7" name="Text Box 81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8" name="Text Box 81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79" name="Text Box 81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0" name="Text Box 81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1" name="Text Box 81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2" name="Text Box 81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3" name="Text Box 821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4" name="Text Box 822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5" name="Text Box 824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6" name="Text Box 825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7" name="Text Box 827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8" name="Text Box 828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89" name="Text Box 830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0" name="Text Box 833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1" name="Text Box 836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2" name="Text Box 853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3" name="Text Box 854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4" name="Text Box 856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5" name="Text Box 857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6" name="Text Box 859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7" name="Text Box 860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8" name="Text Box 862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6999" name="Text Box 863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0" name="Text Box 865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1" name="Text Box 866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2" name="Text Box 868"/>
          <p:cNvSpPr txBox="1">
            <a:spLocks noChangeArrowheads="1"/>
          </p:cNvSpPr>
          <p:nvPr/>
        </p:nvSpPr>
        <p:spPr bwMode="auto">
          <a:xfrm>
            <a:off x="8014246" y="49942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3" name="Text Box 869"/>
          <p:cNvSpPr txBox="1">
            <a:spLocks noChangeArrowheads="1"/>
          </p:cNvSpPr>
          <p:nvPr/>
        </p:nvSpPr>
        <p:spPr bwMode="auto">
          <a:xfrm>
            <a:off x="8014246" y="1189037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4" name="Text Box 871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5" name="Text Box 874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6" name="Text Box 877"/>
          <p:cNvSpPr txBox="1">
            <a:spLocks noChangeArrowheads="1"/>
          </p:cNvSpPr>
          <p:nvPr/>
        </p:nvSpPr>
        <p:spPr bwMode="auto">
          <a:xfrm>
            <a:off x="8014246" y="4429125"/>
            <a:ext cx="650081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7" name="Text Box 56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8" name="Text Box 56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09" name="Text Box 568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0" name="Text Box 57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1" name="Text Box 57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2" name="Text Box 57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3" name="Text Box 57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4" name="Text Box 57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5" name="Text Box 57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6" name="Text Box 58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7" name="Text Box 58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8" name="Text Box 58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19" name="Text Box 58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0" name="Text Box 58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1" name="Text Box 58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2" name="Text Box 58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3" name="Text Box 59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4" name="Text Box 595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5" name="Text Box 59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6" name="Text Box 59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7" name="Text Box 60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8" name="Text Box 60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29" name="Text Box 60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0" name="Text Box 60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1" name="Text Box 60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2" name="Text Box 60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3" name="Text Box 61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4" name="Text Box 61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5" name="Text Box 61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6" name="Text Box 61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7" name="Text Box 61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8" name="Text Box 61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39" name="Text Box 62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0" name="Text Box 62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1" name="Text Box 62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2" name="Text Box 62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3" name="Text Box 62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4" name="Text Box 63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5" name="Text Box 63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6" name="Text Box 63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7" name="Text Box 63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8" name="Text Box 63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49" name="Text Box 63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0" name="Text Box 64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1" name="Text Box 64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2" name="Text Box 64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3" name="Text Box 64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4" name="Text Box 64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5" name="Text Box 66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6" name="Text Box 66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7" name="Text Box 66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8" name="Text Box 67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59" name="Text Box 67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0" name="Text Box 67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1" name="Text Box 67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2" name="Text Box 67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3" name="Text Box 67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4" name="Text Box 67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5" name="Text Box 68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6" name="Text Box 68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7" name="Text Box 68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8" name="Text Box 687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69" name="Text Box 69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0" name="Text Box 749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1" name="Text Box 752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2" name="Text Box 755"/>
          <p:cNvSpPr txBox="1">
            <a:spLocks noChangeArrowheads="1"/>
          </p:cNvSpPr>
          <p:nvPr/>
        </p:nvSpPr>
        <p:spPr bwMode="auto">
          <a:xfrm>
            <a:off x="8024568" y="4702180"/>
            <a:ext cx="794544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3" name="Text Box 75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4" name="Text Box 75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5" name="Text Box 76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6" name="Text Box 76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7" name="Text Box 76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8" name="Text Box 76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79" name="Text Box 76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0" name="Text Box 76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1" name="Text Box 77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2" name="Text Box 77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3" name="Text Box 77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4" name="Text Box 77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5" name="Text Box 77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6" name="Text Box 77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7" name="Text Box 782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8" name="Text Box 78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89" name="Text Box 78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0" name="Text Box 78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1" name="Text Box 78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2" name="Text Box 79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3" name="Text Box 79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4" name="Text Box 79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5" name="Text Box 79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6" name="Text Box 79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7" name="Text Box 79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8" name="Text Box 800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099" name="Text Box 801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0" name="Text Box 80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1" name="Text Box 80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2" name="Text Box 809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3" name="Text Box 81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4" name="Text Box 81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5" name="Text Box 81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6" name="Text Box 81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7" name="Text Box 818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8" name="Text Box 81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09" name="Text Box 821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0" name="Text Box 822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1" name="Text Box 824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2" name="Text Box 825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3" name="Text Box 827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4" name="Text Box 828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5" name="Text Box 830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6" name="Text Box 833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7" name="Text Box 836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8" name="Text Box 853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19" name="Text Box 854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0" name="Text Box 856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1" name="Text Box 857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2" name="Text Box 859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3" name="Text Box 860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4" name="Text Box 862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5" name="Text Box 863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6" name="Text Box 865"/>
          <p:cNvSpPr txBox="1">
            <a:spLocks noChangeArrowheads="1"/>
          </p:cNvSpPr>
          <p:nvPr/>
        </p:nvSpPr>
        <p:spPr bwMode="auto">
          <a:xfrm>
            <a:off x="8024568" y="49942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7" name="Text Box 866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8" name="Text Box 869"/>
          <p:cNvSpPr txBox="1">
            <a:spLocks noChangeArrowheads="1"/>
          </p:cNvSpPr>
          <p:nvPr/>
        </p:nvSpPr>
        <p:spPr bwMode="auto">
          <a:xfrm>
            <a:off x="8024568" y="1189037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29" name="Text Box 871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0" name="Text Box 874"/>
          <p:cNvSpPr txBox="1">
            <a:spLocks noChangeArrowheads="1"/>
          </p:cNvSpPr>
          <p:nvPr/>
        </p:nvSpPr>
        <p:spPr bwMode="auto">
          <a:xfrm>
            <a:off x="8024568" y="4429125"/>
            <a:ext cx="794544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1" name="Text Box 544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2" name="Text Box 547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3" name="Text Box 550"/>
          <p:cNvSpPr txBox="1">
            <a:spLocks noChangeArrowheads="1"/>
          </p:cNvSpPr>
          <p:nvPr/>
        </p:nvSpPr>
        <p:spPr bwMode="auto">
          <a:xfrm>
            <a:off x="8014258" y="4702180"/>
            <a:ext cx="691356" cy="28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3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4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5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6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7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8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2" name="Text Box 66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3" name="Text Box 67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4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5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6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7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8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199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0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1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2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3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4" name="Text Box 75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5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6" name="Text Box 75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7" name="Text Box 76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8" name="Text Box 76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09" name="Text Box 76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0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1" name="Text Box 77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2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3" name="Text Box 77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4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5" name="Text Box 77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7" name="Text Box 77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8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19" name="Text Box 78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0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1" name="Text Box 78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2" name="Text Box 78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3" name="Text Box 79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4" name="Text Box 79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5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6" name="Text Box 79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7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8" name="Text Box 80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29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0" name="Text Box 80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1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2" name="Text Box 80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4" name="Text Box 80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5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6" name="Text Box 812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7" name="Text Box 81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8" name="Text Box 81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39" name="Text Box 83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0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1" name="Text Box 83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2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3" name="Text Box 84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4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5" name="Text Box 84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6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7" name="Text Box 84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8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49" name="Text Box 85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1" name="Text Box 853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2" name="Text Box 85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3" name="Text Box 859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4" name="Text Box 55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5" name="Text Box 55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6" name="Text Box 55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7" name="Text Box 55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8" name="Text Box 55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59" name="Text Box 56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0" name="Text Box 56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1" name="Text Box 56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2" name="Text Box 56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3" name="Text Box 56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4" name="Text Box 56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5" name="Text Box 56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6" name="Text Box 57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7" name="Text Box 57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8" name="Text Box 577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69" name="Text Box 58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0" name="Text Box 58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1" name="Text Box 58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2" name="Text Box 58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3" name="Text Box 58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4" name="Text Box 58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5" name="Text Box 58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6" name="Text Box 59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7" name="Text Box 59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8" name="Text Box 59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79" name="Text Box 595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0" name="Text Box 59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1" name="Text Box 59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2" name="Text Box 60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3" name="Text Box 604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4" name="Text Box 60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5" name="Text Box 60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6" name="Text Box 61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7" name="Text Box 61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8" name="Text Box 61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89" name="Text Box 61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0" name="Text Box 61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1" name="Text Box 61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2" name="Text Box 61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3" name="Text Box 62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4" name="Text Box 62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5" name="Text Box 62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6" name="Text Box 625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7" name="Text Box 628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8" name="Text Box 631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299" name="Text Box 648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0" name="Text Box 64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1" name="Text Box 651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2" name="Text Box 65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3" name="Text Box 654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4" name="Text Box 65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5" name="Text Box 657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6" name="Text Box 65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7" name="Text Box 66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8" name="Text Box 66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09" name="Text Box 66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0" name="Text Box 66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1" name="Text Box 666"/>
          <p:cNvSpPr txBox="1">
            <a:spLocks noChangeArrowheads="1"/>
          </p:cNvSpPr>
          <p:nvPr/>
        </p:nvSpPr>
        <p:spPr bwMode="auto">
          <a:xfrm>
            <a:off x="8014258" y="442912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2" name="Text Box 740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3" name="Text Box 74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4" name="Text Box 743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5" name="Text Box 74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6" name="Text Box 746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7" name="Text Box 74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8" name="Text Box 749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19" name="Text Box 75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0" name="Text Box 752"/>
          <p:cNvSpPr txBox="1">
            <a:spLocks noChangeArrowheads="1"/>
          </p:cNvSpPr>
          <p:nvPr/>
        </p:nvSpPr>
        <p:spPr bwMode="auto">
          <a:xfrm>
            <a:off x="8014258" y="4994280"/>
            <a:ext cx="691356" cy="114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1" name="Text Box 75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2" name="Text Box 75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3" name="Text Box 76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4" name="Text Box 77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5" name="Text Box 77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6" name="Text Box 77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7" name="Text Box 78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8" name="Text Box 783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29" name="Text Box 79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0" name="Text Box 79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1" name="Text Box 80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2" name="Text Box 804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3" name="Text Box 807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4" name="Text Box 810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5" name="Text Box 836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6" name="Text Box 839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7" name="Text Box 842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8" name="Text Box 845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39" name="Text Box 848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sp>
        <p:nvSpPr>
          <p:cNvPr id="27340" name="Text Box 851"/>
          <p:cNvSpPr txBox="1">
            <a:spLocks noChangeArrowheads="1"/>
          </p:cNvSpPr>
          <p:nvPr/>
        </p:nvSpPr>
        <p:spPr bwMode="auto">
          <a:xfrm>
            <a:off x="8014258" y="11890375"/>
            <a:ext cx="691356" cy="133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1pPr>
            <a:lvl2pPr marL="742950" indent="-28575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2pPr>
            <a:lvl3pPr marL="11430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3pPr>
            <a:lvl4pPr marL="16002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4pPr>
            <a:lvl5pPr marL="2057400" indent="-228600" eaLnBrk="0" hangingPunct="0">
              <a:defRPr sz="1400">
                <a:solidFill>
                  <a:schemeClr val="tx1"/>
                </a:solidFill>
                <a:latin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pitchFamily="34" charset="0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itchFamily="34" charset="0"/>
              <a:ea typeface="+mn-ea"/>
              <a:cs typeface="+mn-cs"/>
            </a:endParaRPr>
          </a:p>
        </p:txBody>
      </p:sp>
      <p:graphicFrame>
        <p:nvGraphicFramePr>
          <p:cNvPr id="5" name="Таблица 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62236609"/>
              </p:ext>
            </p:extLst>
          </p:nvPr>
        </p:nvGraphicFramePr>
        <p:xfrm>
          <a:off x="85961" y="554608"/>
          <a:ext cx="9737528" cy="6272784"/>
        </p:xfrm>
        <a:graphic>
          <a:graphicData uri="http://schemas.openxmlformats.org/drawingml/2006/table">
            <a:tbl>
              <a:tblPr/>
              <a:tblGrid>
                <a:gridCol w="59259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916572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232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3952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1659522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108721">
                  <a:extLst>
                    <a:ext uri="{9D8B030D-6E8A-4147-A177-3AD203B41FA5}">
                      <a16:colId xmlns:a16="http://schemas.microsoft.com/office/drawing/2014/main" val="3519431032"/>
                    </a:ext>
                  </a:extLst>
                </a:gridCol>
                <a:gridCol w="1438276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442831"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/>
                        </a:rPr>
                        <a:t>№ п/п</a:t>
                      </a:r>
                      <a:endParaRPr lang="ru-RU" sz="1600" b="1" i="0" u="none" strike="noStrike" dirty="0">
                        <a:solidFill>
                          <a:srgbClr val="FFFFFF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показателей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Ед. изм.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Утверждено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Факт </a:t>
                      </a:r>
                      <a:endParaRPr lang="en-US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algn="ctr" fontAlgn="ctr"/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 полугодие</a:t>
                      </a:r>
                      <a:endParaRPr lang="ru-RU" sz="1600" b="1" i="0" u="none" strike="noStrike" baseline="0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 gridSpan="2">
                  <a:txBody>
                    <a:bodyPr/>
                    <a:lstStyle/>
                    <a:p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% исполнения</a:t>
                      </a:r>
                      <a:endParaRPr lang="ru-KZ" dirty="0"/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600" b="1" i="0" u="none" strike="noStrike" dirty="0">
                        <a:solidFill>
                          <a:schemeClr val="bg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3C689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76769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80" b="1" i="0" u="none" strike="noStrike" dirty="0">
                          <a:effectLst/>
                          <a:latin typeface="Times New Roman"/>
                        </a:rPr>
                        <a:t>I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Затраты на производство товаров и предоставление   услуг,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тыс.</a:t>
                      </a:r>
                      <a:br>
                        <a:rPr lang="ru-RU" sz="980" b="1" i="0" u="none" strike="noStrike" dirty="0">
                          <a:effectLst/>
                          <a:latin typeface="Times New Roman"/>
                        </a:rPr>
                      </a:br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тенге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400 451 226</a:t>
                      </a:r>
                      <a:endParaRPr lang="ru-KZ" sz="10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243 724 654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Материальные затраты,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2</a:t>
                      </a:r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8 505 419</a:t>
                      </a:r>
                      <a:endParaRPr lang="ru-K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14 982 246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1.1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266700" indent="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 материалы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  <a:endParaRPr lang="ru-RU" sz="980" b="0" i="0" u="none" strike="noStrike" dirty="0">
                        <a:effectLst/>
                        <a:latin typeface="Arial Cyr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</a:t>
                      </a:r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8 365 620</a:t>
                      </a:r>
                      <a:endParaRPr lang="ru-K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8 538 301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1.2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266700" indent="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топливо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  <a:endParaRPr lang="ru-RU" sz="980" b="0" i="0" u="none" strike="noStrike" dirty="0">
                        <a:effectLst/>
                        <a:latin typeface="Arial Cyr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5 </a:t>
                      </a:r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612 715</a:t>
                      </a:r>
                      <a:endParaRPr lang="ru-K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2 996 604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1.3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электроэнергия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  <a:endParaRPr lang="ru-RU" sz="980" b="0" i="0" u="none" strike="noStrike" dirty="0">
                        <a:effectLst/>
                        <a:latin typeface="Arial Cyr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4 </a:t>
                      </a:r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527 084</a:t>
                      </a:r>
                      <a:endParaRPr lang="ru-K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3 447 341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76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Затраты на оплату труда 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186 498 902</a:t>
                      </a:r>
                      <a:endParaRPr lang="ru-K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113 684 166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2.1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266700" indent="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заработная плата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</a:t>
                      </a:r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64 707 955</a:t>
                      </a:r>
                      <a:endParaRPr lang="ru-K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97 755 006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2.2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социальный налог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16 929 359</a:t>
                      </a:r>
                      <a:endParaRPr lang="ru-K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13 286 023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78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2.3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        ОСМС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4 861 588</a:t>
                      </a:r>
                      <a:endParaRPr lang="ru-K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2 643 137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Амортизация основных средств и нематериальных активов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57 153 653</a:t>
                      </a:r>
                      <a:endParaRPr lang="ru-K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29 262 165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0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Ремонт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335 672</a:t>
                      </a:r>
                      <a:endParaRPr lang="ru-K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850 651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253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1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Прочие затраты,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 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127 957 580</a:t>
                      </a:r>
                      <a:endParaRPr lang="ru-K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84 945 427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2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5.1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оплата работ и услуг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94 536 056</a:t>
                      </a:r>
                      <a:endParaRPr lang="ru-K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63 887 766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3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5.2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прочие расходы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11 </a:t>
                      </a:r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580 386</a:t>
                      </a:r>
                      <a:endParaRPr lang="ru-K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6 973 652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4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5.3</a:t>
                      </a:r>
                      <a:endParaRPr lang="en-US" sz="980" b="0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Услуги по маневровой работе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21 </a:t>
                      </a:r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841 138</a:t>
                      </a:r>
                      <a:endParaRPr lang="ru-K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14 084 008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5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80" b="1" i="0" u="none" strike="noStrike" dirty="0">
                          <a:effectLst/>
                          <a:latin typeface="Times New Roman"/>
                        </a:rPr>
                        <a:t>II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Расходы периода,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60 917 312</a:t>
                      </a:r>
                      <a:endParaRPr lang="ru-KZ" sz="10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50 065 539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82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6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Общие и административные расходы,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44 922 754</a:t>
                      </a:r>
                      <a:endParaRPr lang="ru-K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27 960 669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7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180975" indent="85725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заработная плата административного персонала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</a:t>
                      </a:r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7 773 481</a:t>
                      </a:r>
                      <a:endParaRPr lang="ru-K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12 471 643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70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8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социальный налог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 </a:t>
                      </a:r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528 061</a:t>
                      </a:r>
                      <a:endParaRPr lang="ru-K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1 376 011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90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19"/>
                  </a:ext>
                </a:extLst>
              </a:tr>
              <a:tr h="14965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ОСМС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527 355</a:t>
                      </a:r>
                      <a:endParaRPr lang="ru-K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371 235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70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0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налоги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 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18 </a:t>
                      </a:r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703 771</a:t>
                      </a:r>
                      <a:endParaRPr lang="ru-K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10 446 765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1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прочие, всего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 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6 3</a:t>
                      </a:r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90 086</a:t>
                      </a:r>
                      <a:endParaRPr lang="ru-K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3 295 015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2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6.5.1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1" u="none" strike="noStrike" dirty="0">
                          <a:effectLst/>
                          <a:latin typeface="Times New Roman"/>
                        </a:rPr>
                        <a:t>амортизация основных средств и нематериальных активов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 </a:t>
                      </a:r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473 961</a:t>
                      </a:r>
                      <a:endParaRPr lang="ru-K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490 717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3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6.5.2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1" u="none" strike="noStrike" dirty="0">
                          <a:effectLst/>
                          <a:latin typeface="Times New Roman"/>
                        </a:rPr>
                        <a:t>услуги сторонних организаций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1 4</a:t>
                      </a:r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96 403</a:t>
                      </a: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1 001 219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4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6.5.3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1" u="none" strike="noStrike" dirty="0">
                          <a:effectLst/>
                          <a:latin typeface="Times New Roman"/>
                        </a:rPr>
                        <a:t>ремонт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92 899</a:t>
                      </a:r>
                      <a:endParaRPr lang="ru-K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296 321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319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5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6.5.4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1" u="none" strike="noStrike" dirty="0">
                          <a:effectLst/>
                          <a:latin typeface="Times New Roman"/>
                        </a:rPr>
                        <a:t>аудиторские, консалтинговые и информационные  услуги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6</a:t>
                      </a:r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65 700</a:t>
                      </a:r>
                      <a:endParaRPr lang="ru-K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310 593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6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6.5.5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1" u="none" strike="noStrike" dirty="0">
                          <a:effectLst/>
                          <a:latin typeface="Times New Roman"/>
                        </a:rPr>
                        <a:t>командировочные расходы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6</a:t>
                      </a:r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50 143</a:t>
                      </a:r>
                      <a:endParaRPr lang="ru-K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306 796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7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6.5.6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1" u="none" strike="noStrike" dirty="0">
                          <a:effectLst/>
                          <a:latin typeface="Times New Roman"/>
                        </a:rPr>
                        <a:t>представительские расходы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72 212</a:t>
                      </a:r>
                      <a:endParaRPr lang="ru-K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48 081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8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6.5.7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indent="266700" algn="l" fontAlgn="ctr"/>
                      <a:r>
                        <a:rPr lang="ru-RU" sz="980" b="0" i="1" u="none" strike="noStrike" dirty="0">
                          <a:effectLst/>
                          <a:latin typeface="Times New Roman"/>
                        </a:rPr>
                        <a:t>другие расходы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KZ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 </a:t>
                      </a:r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938 768</a:t>
                      </a:r>
                      <a:endParaRPr lang="ru-K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841 288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29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Расходы на выплату вознаграждения 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ru-RU" sz="980" b="0" i="0" u="none" strike="noStrike" dirty="0">
                          <a:effectLst/>
                          <a:latin typeface="Times New Roman"/>
                        </a:rPr>
                        <a:t>-//-</a:t>
                      </a:r>
                      <a:endParaRPr lang="ru-RU" sz="980" b="0" i="0" u="none" strike="noStrike" dirty="0">
                        <a:effectLst/>
                        <a:latin typeface="Arial Cyr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15</a:t>
                      </a:r>
                      <a:r>
                        <a:rPr lang="ru-KZ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 </a:t>
                      </a:r>
                      <a:r>
                        <a:rPr lang="ru-RU" sz="10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994 558</a:t>
                      </a:r>
                      <a:endParaRPr lang="ru-KZ" sz="1000" b="0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22 104 870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138</a:t>
                      </a:r>
                      <a:endParaRPr lang="ru-RU" sz="980" b="0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0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80" b="1" i="0" u="none" strike="noStrike" dirty="0">
                          <a:effectLst/>
                          <a:latin typeface="Times New Roman"/>
                        </a:rPr>
                        <a:t>III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Всего затрат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461 368 537</a:t>
                      </a:r>
                      <a:endParaRPr lang="ru-KZ" sz="10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293 790 194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64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1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80" b="1" i="0" u="none" strike="noStrike" dirty="0">
                          <a:effectLst/>
                          <a:latin typeface="Times New Roman"/>
                        </a:rPr>
                        <a:t>IV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Всего доходов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b="1" i="0" u="none" strike="noStrike" kern="120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530 869 885</a:t>
                      </a:r>
                      <a:endParaRPr lang="ru-KZ" sz="10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249 804 023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47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2"/>
                  </a:ext>
                </a:extLst>
              </a:tr>
              <a:tr h="147034">
                <a:tc>
                  <a:txBody>
                    <a:bodyPr/>
                    <a:lstStyle/>
                    <a:p>
                      <a:pPr algn="ctr" fontAlgn="ctr"/>
                      <a:r>
                        <a:rPr lang="en-US" sz="980" b="1" i="0" u="none" strike="noStrike" dirty="0">
                          <a:effectLst/>
                          <a:latin typeface="Times New Roman"/>
                        </a:rPr>
                        <a:t>V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Прибыль/убыток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ctr" latinLnBrk="0" hangingPunct="1"/>
                      <a:r>
                        <a:rPr lang="ru-RU" sz="1000" b="1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/>
                          <a:ea typeface="+mn-ea"/>
                          <a:cs typeface="+mn-cs"/>
                        </a:rPr>
                        <a:t>69 501 348</a:t>
                      </a:r>
                      <a:endParaRPr lang="ru-KZ" sz="1000" b="1" i="0" u="none" strike="noStrike" kern="1200" dirty="0">
                        <a:solidFill>
                          <a:schemeClr val="tx1"/>
                        </a:solidFill>
                        <a:effectLst/>
                        <a:latin typeface="Times New Roman"/>
                        <a:ea typeface="+mn-ea"/>
                        <a:cs typeface="+mn-cs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- 43 986 171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baseline="0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-63</a:t>
                      </a:r>
                      <a:endParaRPr lang="ru-RU" sz="98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3"/>
                  </a:ext>
                </a:extLst>
              </a:tr>
              <a:tr h="138385"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7</a:t>
                      </a:r>
                      <a:endParaRPr lang="en-US" sz="980" b="1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Временная балансирующая плата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80" b="1" i="0" u="none" strike="noStrike" dirty="0">
                          <a:effectLst/>
                          <a:latin typeface="Times New Roman"/>
                        </a:rPr>
                        <a:t>-//-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9 126 516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4 563 258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98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98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50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4"/>
                  </a:ext>
                </a:extLst>
              </a:tr>
              <a:tr h="138385">
                <a:tc>
                  <a:txBody>
                    <a:bodyPr/>
                    <a:lstStyle/>
                    <a:p>
                      <a:pPr algn="ctr" fontAlgn="ctr"/>
                      <a:r>
                        <a:rPr lang="kk-KZ" sz="1000" b="1" i="0" u="none" strike="noStrike" dirty="0">
                          <a:effectLst/>
                          <a:latin typeface="Times New Roman"/>
                        </a:rPr>
                        <a:t>8</a:t>
                      </a:r>
                      <a:endParaRPr lang="en-US" sz="1000" b="1" i="0" u="none" strike="noStrike" dirty="0"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ru-RU" sz="1000" b="1" i="0" u="none" strike="noStrike" dirty="0">
                          <a:effectLst/>
                          <a:latin typeface="Times New Roman"/>
                        </a:rPr>
                        <a:t>Объем, грузооборот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0" i="0" u="none" strike="noStrike" dirty="0">
                          <a:effectLst/>
                          <a:latin typeface="Times New Roman"/>
                        </a:rPr>
                        <a:t>млн.т-км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199 032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96 076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ru-RU" sz="10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0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/>
                        </a:rPr>
                        <a:t>48</a:t>
                      </a:r>
                    </a:p>
                  </a:txBody>
                  <a:tcPr marL="0" marR="0" marT="0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35"/>
                  </a:ext>
                </a:extLst>
              </a:tr>
            </a:tbl>
          </a:graphicData>
        </a:graphic>
      </p:graphicFrame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591189" y="6492875"/>
            <a:ext cx="222885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717" name="Рисунок 716">
            <a:extLst>
              <a:ext uri="{FF2B5EF4-FFF2-40B4-BE49-F238E27FC236}">
                <a16:creationId xmlns:a16="http://schemas.microsoft.com/office/drawing/2014/main" id="{9E5A7FD5-23BD-4A30-835B-064333C4D8D7}"/>
              </a:ext>
            </a:extLst>
          </p:cNvPr>
          <p:cNvPicPr/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7779" y="-117445"/>
            <a:ext cx="845337" cy="8101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3271870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Box 6"/>
          <p:cNvSpPr txBox="1"/>
          <p:nvPr/>
        </p:nvSpPr>
        <p:spPr>
          <a:xfrm>
            <a:off x="848544" y="76874"/>
            <a:ext cx="8587706" cy="646331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prstClr val="white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ОТЧЕТ ОБ ИСПОЛНЕНИИ ИНВЕСТИЦИОННОЙ ПРОГРАММЫ 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800" b="1" i="0" u="none" strike="noStrike" kern="1200" cap="none" spc="0" normalizeH="0" baseline="0" noProof="0" dirty="0">
                <a:ln>
                  <a:noFill/>
                </a:ln>
                <a:solidFill>
                  <a:srgbClr val="0070C0"/>
                </a:solidFill>
                <a:effectLst>
                  <a:outerShdw blurRad="38100" dist="38100" dir="2700000" algn="tl">
                    <a:prstClr val="white"/>
                  </a:outerShdw>
                </a:effectLst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НА УСЛУГИ МЖС ЗА ПЕРВОЕ ПОЛУГОДИЕ 2024 ГОДА </a:t>
            </a:r>
          </a:p>
        </p:txBody>
      </p:sp>
      <p:sp>
        <p:nvSpPr>
          <p:cNvPr id="5" name="Line 809"/>
          <p:cNvSpPr>
            <a:spLocks noChangeShapeType="1"/>
          </p:cNvSpPr>
          <p:nvPr/>
        </p:nvSpPr>
        <p:spPr bwMode="auto">
          <a:xfrm>
            <a:off x="848544" y="780232"/>
            <a:ext cx="8424936" cy="0"/>
          </a:xfrm>
          <a:prstGeom prst="line">
            <a:avLst/>
          </a:prstGeom>
          <a:noFill/>
          <a:ln w="57150" cmpd="thinThick">
            <a:solidFill>
              <a:schemeClr val="bg1">
                <a:lumMod val="50000"/>
              </a:schemeClr>
            </a:solidFill>
            <a:round/>
            <a:headEnd/>
            <a:tailEnd/>
          </a:ln>
        </p:spPr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ru-RU" sz="18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sp>
        <p:nvSpPr>
          <p:cNvPr id="6" name="Rectangle 3"/>
          <p:cNvSpPr txBox="1">
            <a:spLocks noChangeArrowheads="1"/>
          </p:cNvSpPr>
          <p:nvPr/>
        </p:nvSpPr>
        <p:spPr bwMode="auto">
          <a:xfrm>
            <a:off x="8146752" y="971649"/>
            <a:ext cx="1152127" cy="2802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94556" tIns="47344" rIns="94556" bIns="47344" anchor="ctr">
            <a:spAutoFit/>
          </a:bodyPr>
          <a:lstStyle>
            <a:lvl1pPr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08050" eaLnBrk="0" hangingPunct="0">
              <a:defRPr sz="14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90805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chemeClr val="tx1"/>
                </a:solidFill>
                <a:latin typeface="Arial" charset="0"/>
              </a:defRPr>
            </a:lvl9pPr>
          </a:lstStyle>
          <a:p>
            <a:pPr marL="0" marR="0" lvl="0" indent="0" algn="r" defTabSz="90805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200" b="1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itchFamily="18" charset="0"/>
                <a:ea typeface="+mn-ea"/>
                <a:cs typeface="Times New Roman" pitchFamily="18" charset="0"/>
              </a:rPr>
              <a:t>тыс. тенге</a:t>
            </a:r>
          </a:p>
        </p:txBody>
      </p:sp>
      <p:graphicFrame>
        <p:nvGraphicFramePr>
          <p:cNvPr id="2" name="Таблица 1"/>
          <p:cNvGraphicFramePr>
            <a:graphicFrameLocks noGrp="1"/>
          </p:cNvGraphicFramePr>
          <p:nvPr/>
        </p:nvGraphicFramePr>
        <p:xfrm>
          <a:off x="548641" y="1214895"/>
          <a:ext cx="8724839" cy="5327965"/>
        </p:xfrm>
        <a:graphic>
          <a:graphicData uri="http://schemas.openxmlformats.org/drawingml/2006/table">
            <a:tbl>
              <a:tblPr/>
              <a:tblGrid>
                <a:gridCol w="71582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11892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07229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682864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21795"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 п/п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</a:t>
                      </a:r>
                      <a:r>
                        <a:rPr lang="ru-RU" sz="1600" b="1" i="0" u="none" strike="noStrike" baseline="0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проекта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Факт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80413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объём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>
                          <a:solidFill>
                            <a:schemeClr val="bg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сумма</a:t>
                      </a:r>
                    </a:p>
                  </a:txBody>
                  <a:tcPr marL="0" marR="0" marT="0" marB="0" anchor="ctr">
                    <a:lnL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FFFFFF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3C689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5482">
                <a:tc>
                  <a:txBody>
                    <a:bodyPr/>
                    <a:lstStyle/>
                    <a:p>
                      <a:pPr marL="92075" indent="0" algn="l" rtl="0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92075" indent="0" algn="l" rtl="0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по АО "НК "КТЖ", в т.ч.: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ru-RU" sz="16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1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89 423 403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4184">
                <a:tc>
                  <a:txBody>
                    <a:bodyPr/>
                    <a:lstStyle/>
                    <a:p>
                      <a:pPr marL="92075" indent="0" algn="l" rtl="0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92075" indent="0" algn="l" rtl="0" fontAlgn="ctr"/>
                      <a:r>
                        <a:rPr lang="ru-RU" sz="1600" b="1" i="0" u="sng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собственные средства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ru-RU" sz="16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53 674 612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168051">
                <a:tc>
                  <a:txBody>
                    <a:bodyPr/>
                    <a:lstStyle/>
                    <a:p>
                      <a:pPr marL="92075" indent="0" algn="l" rtl="0" fontAlgn="ctr"/>
                      <a:endParaRPr lang="ru-RU" sz="1600" b="1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92075" indent="0" algn="l" rtl="0" fontAlgn="ctr"/>
                      <a:r>
                        <a:rPr lang="ru-RU" sz="1600" b="1" i="0" u="sng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заемные средства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endParaRPr lang="ru-RU" sz="16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35 748 791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596313">
                <a:tc>
                  <a:txBody>
                    <a:bodyPr/>
                    <a:lstStyle/>
                    <a:p>
                      <a:pPr algn="ctr" rtl="0" fontAlgn="ctr"/>
                      <a:r>
                        <a:rPr lang="kk-KZ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92075" indent="0" algn="l" rtl="0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Модернизация верхнего строения пути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314</a:t>
                      </a:r>
                      <a:r>
                        <a:rPr lang="ru-RU" sz="1600" b="0" i="0" u="none" strike="noStrike" baseline="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</a:t>
                      </a:r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км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/>
                        </a:rPr>
                        <a:t>38 036 510</a:t>
                      </a:r>
                    </a:p>
                  </a:txBody>
                  <a:tcPr marL="6697" marR="6697" marT="6697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596313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92075" indent="0" algn="l" rtl="0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Смена комплекса стрелочного перевода с железобетонными брусьями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367 </a:t>
                      </a:r>
                      <a:r>
                        <a:rPr lang="ru-RU" sz="1600" b="0" i="0" u="none" strike="noStrike" dirty="0" err="1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компл</a:t>
                      </a: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+mn-ea"/>
                        <a:cs typeface="Times New Roman" pitchFamily="18" charset="0"/>
                      </a:endParaRP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9 586 844</a:t>
                      </a:r>
                    </a:p>
                  </a:txBody>
                  <a:tcPr marL="6697" marR="6697" marT="6697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927949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92075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kern="1200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Приобретение объектов, техники и оборудования для функционирования МЖС</a:t>
                      </a:r>
                    </a:p>
                  </a:txBody>
                  <a:tcPr marL="6697" marR="6697" marT="6697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4 118 654</a:t>
                      </a:r>
                    </a:p>
                  </a:txBody>
                  <a:tcPr marL="6697" marR="6697" marT="6697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299963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92075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Капитальный ремонт СПС, ИССО</a:t>
                      </a:r>
                    </a:p>
                  </a:txBody>
                  <a:tcPr marL="6697" marR="6697" marT="6697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1 932 604</a:t>
                      </a:r>
                    </a:p>
                  </a:txBody>
                  <a:tcPr marL="6697" marR="6697" marT="6697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299963">
                <a:tc>
                  <a:txBody>
                    <a:bodyPr/>
                    <a:lstStyle/>
                    <a:p>
                      <a:pPr algn="ctr" rtl="0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0" marR="0" marT="0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92075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92075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Строительство вторых путей на участке Достык – Мойынты (заемные)</a:t>
                      </a:r>
                    </a:p>
                    <a:p>
                      <a:pPr marL="92075" marR="0" indent="0" algn="l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endParaRPr lang="ru-RU" sz="1600" b="0" i="0" u="none" strike="noStrike" dirty="0"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697" marR="6697" marT="6697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ru-RU" sz="1600" b="0" i="0" u="none" strike="noStrike" dirty="0"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35 748 791</a:t>
                      </a:r>
                    </a:p>
                  </a:txBody>
                  <a:tcPr marL="6697" marR="6697" marT="6697" marB="0" anchor="ctr">
                    <a:lnL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sp>
        <p:nvSpPr>
          <p:cNvPr id="10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7668716" y="6492875"/>
            <a:ext cx="2057400" cy="365125"/>
          </a:xfr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66D1F56F-C712-4B28-9A2C-A96C353C48BC}" type="slidenum">
              <a:rPr kumimoji="0" lang="ru-RU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>
                    <a:tint val="75000"/>
                  </a:prstClr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9</a:t>
            </a:fld>
            <a:endParaRPr kumimoji="0" lang="ru-RU" sz="1200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tint val="75000"/>
                </a:prstClr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  <p:pic>
        <p:nvPicPr>
          <p:cNvPr id="9" name="Рисунок 8">
            <a:extLst>
              <a:ext uri="{FF2B5EF4-FFF2-40B4-BE49-F238E27FC236}">
                <a16:creationId xmlns:a16="http://schemas.microsoft.com/office/drawing/2014/main" id="{2E76EFAA-8D07-4A4E-95B0-4E6461D3D45F}"/>
              </a:ext>
            </a:extLst>
          </p:cNvPr>
          <p:cNvPicPr/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47779" y="-117445"/>
            <a:ext cx="845337" cy="81014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064584118"/>
      </p:ext>
    </p:extLst>
  </p:cSld>
  <p:clrMapOvr>
    <a:masterClrMapping/>
  </p:clrMapOvr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3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
</file>

<file path=customXml/item2.xml>
</file>

<file path=customXml/item3.xml>
</file>

<file path=customXml/itemProps1.xml><?xml version="1.0" encoding="utf-8"?>
<ds:datastoreItem xmlns:ds="http://schemas.openxmlformats.org/officeDocument/2006/customXml" ds:itemID="{FFAC9193-5648-4AB3-A7A7-3A855C0EF1B3}"/>
</file>

<file path=customXml/itemProps2.xml><?xml version="1.0" encoding="utf-8"?>
<ds:datastoreItem xmlns:ds="http://schemas.openxmlformats.org/officeDocument/2006/customXml" ds:itemID="{8134D411-2BAC-4514-A8E3-DC1DBFF197A7}"/>
</file>

<file path=customXml/itemProps3.xml><?xml version="1.0" encoding="utf-8"?>
<ds:datastoreItem xmlns:ds="http://schemas.openxmlformats.org/officeDocument/2006/customXml" ds:itemID="{7C8F6389-2A61-4EE3-B98D-3E3B49847B06}"/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17306</TotalTime>
  <Words>2422</Words>
  <Application>Microsoft Office PowerPoint</Application>
  <PresentationFormat>Лист A4 (210x297 мм)</PresentationFormat>
  <Paragraphs>557</Paragraphs>
  <Slides>18</Slides>
  <Notes>2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6</vt:i4>
      </vt:variant>
      <vt:variant>
        <vt:lpstr>Тема</vt:lpstr>
      </vt:variant>
      <vt:variant>
        <vt:i4>2</vt:i4>
      </vt:variant>
      <vt:variant>
        <vt:lpstr>Заголовки слайдов</vt:lpstr>
      </vt:variant>
      <vt:variant>
        <vt:i4>18</vt:i4>
      </vt:variant>
    </vt:vector>
  </HeadingPairs>
  <TitlesOfParts>
    <vt:vector size="26" baseType="lpstr">
      <vt:lpstr>Arial</vt:lpstr>
      <vt:lpstr>Arial Cyr</vt:lpstr>
      <vt:lpstr>Calibri</vt:lpstr>
      <vt:lpstr>Calibri Light</vt:lpstr>
      <vt:lpstr>Times New Roman</vt:lpstr>
      <vt:lpstr>Wingdings</vt:lpstr>
      <vt:lpstr>Тема Office</vt:lpstr>
      <vt:lpstr>3_Тема Office</vt:lpstr>
      <vt:lpstr>АО «НК «Қазақстан темір жолы»   ИТОГИ ДЕЯТЕЛЬНОСТИ  ЗА ПЕРВОЕ ПОЛУГОДИЕ 2024 ГОДА И ОСНОВНЫЕ ЗАДАЧИ  НА ВТОРОЕ ПОЛУГОДИЕ 2024 ГОДА ПО РЕГУЛИРУЕМЫМ УСЛУГАМ      г.Астана 26.07.2024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Company>Hewlett-Packard Company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Шашкенова М.К.</dc:creator>
  <cp:lastModifiedBy>Алибек Е. Бейсенбаев</cp:lastModifiedBy>
  <cp:revision>866</cp:revision>
  <cp:lastPrinted>2024-07-19T07:13:48Z</cp:lastPrinted>
  <dcterms:created xsi:type="dcterms:W3CDTF">2020-01-28T07:53:37Z</dcterms:created>
  <dcterms:modified xsi:type="dcterms:W3CDTF">2024-07-29T12:00:14Z</dcterms:modified>
</cp:coreProperties>
</file>