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  <p:sldMasterId id="2147483915" r:id="rId5"/>
  </p:sldMasterIdLst>
  <p:notesMasterIdLst>
    <p:notesMasterId r:id="rId24"/>
  </p:notesMasterIdLst>
  <p:handoutMasterIdLst>
    <p:handoutMasterId r:id="rId25"/>
  </p:handoutMasterIdLst>
  <p:sldIdLst>
    <p:sldId id="284" r:id="rId6"/>
    <p:sldId id="971" r:id="rId7"/>
    <p:sldId id="330" r:id="rId8"/>
    <p:sldId id="972" r:id="rId9"/>
    <p:sldId id="973" r:id="rId10"/>
    <p:sldId id="1003" r:id="rId11"/>
    <p:sldId id="332" r:id="rId12"/>
    <p:sldId id="987" r:id="rId13"/>
    <p:sldId id="2147480228" r:id="rId14"/>
    <p:sldId id="2147480229" r:id="rId15"/>
    <p:sldId id="999" r:id="rId16"/>
    <p:sldId id="995" r:id="rId17"/>
    <p:sldId id="2147479703" r:id="rId18"/>
    <p:sldId id="2147479699" r:id="rId19"/>
    <p:sldId id="2147479698" r:id="rId20"/>
    <p:sldId id="997" r:id="rId21"/>
    <p:sldId id="998" r:id="rId22"/>
    <p:sldId id="365" r:id="rId23"/>
  </p:sldIdLst>
  <p:sldSz cx="9906000" cy="6858000" type="A4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1919"/>
    <a:srgbClr val="336699"/>
    <a:srgbClr val="3D3E73"/>
    <a:srgbClr val="F9401B"/>
    <a:srgbClr val="CCCCFF"/>
    <a:srgbClr val="5DBEE9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884" autoAdjust="0"/>
    <p:restoredTop sz="99072" autoAdjust="0"/>
  </p:normalViewPr>
  <p:slideViewPr>
    <p:cSldViewPr snapToGrid="0">
      <p:cViewPr varScale="1">
        <p:scale>
          <a:sx n="114" d="100"/>
          <a:sy n="114" d="100"/>
        </p:scale>
        <p:origin x="1008" y="-690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9010749840023207E-3"/>
          <c:y val="0.13859226667350491"/>
          <c:w val="0.9883226241917431"/>
          <c:h val="0.6994579320351165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Всего НБД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8.3753962134462657E-4"/>
                  <c:y val="1.4514359277083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D3F-4C3D-9C43-29829019E447}"/>
                </c:ext>
              </c:extLst>
            </c:dLbl>
            <c:dLbl>
              <c:idx val="1"/>
              <c:layout>
                <c:manualLayout>
                  <c:x val="2.053319380229515E-3"/>
                  <c:y val="1.66671669318072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D3F-4C3D-9C43-29829019E447}"/>
                </c:ext>
              </c:extLst>
            </c:dLbl>
            <c:dLbl>
              <c:idx val="2"/>
              <c:layout>
                <c:manualLayout>
                  <c:x val="2.1037882102604346E-3"/>
                  <c:y val="1.33037176370142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D3F-4C3D-9C43-29829019E447}"/>
                </c:ext>
              </c:extLst>
            </c:dLbl>
            <c:dLbl>
              <c:idx val="3"/>
              <c:layout>
                <c:manualLayout>
                  <c:x val="2.8050509470139129E-3"/>
                  <c:y val="1.76479645323131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6A0F-4034-B361-B63D82F6987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Лист1!$A$2:$A$9</c:f>
              <c:strCache>
                <c:ptCount val="8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  <c:pt idx="4">
                  <c:v>2022 год</c:v>
                </c:pt>
                <c:pt idx="5">
                  <c:v>2023 год</c:v>
                </c:pt>
                <c:pt idx="6">
                  <c:v>2024 год</c:v>
                </c:pt>
                <c:pt idx="7">
                  <c:v>2025 год</c:v>
                </c:pt>
              </c:strCache>
            </c:strRef>
          </c:cat>
          <c:val>
            <c:numRef>
              <c:f>Лист1!$B$2:$B$9</c:f>
              <c:numCache>
                <c:formatCode>General</c:formatCode>
                <c:ptCount val="8"/>
                <c:pt idx="0">
                  <c:v>94</c:v>
                </c:pt>
                <c:pt idx="1">
                  <c:v>78</c:v>
                </c:pt>
                <c:pt idx="2">
                  <c:v>73</c:v>
                </c:pt>
                <c:pt idx="3">
                  <c:v>75</c:v>
                </c:pt>
                <c:pt idx="4">
                  <c:v>56</c:v>
                </c:pt>
                <c:pt idx="5">
                  <c:v>60</c:v>
                </c:pt>
                <c:pt idx="6">
                  <c:v>60</c:v>
                </c:pt>
                <c:pt idx="7">
                  <c:v>51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D3F-4C3D-9C43-29829019E4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65382528"/>
        <c:axId val="265408896"/>
      </c:barChart>
      <c:catAx>
        <c:axId val="2653825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65408896"/>
        <c:crosses val="autoZero"/>
        <c:auto val="1"/>
        <c:lblAlgn val="ctr"/>
        <c:lblOffset val="100"/>
        <c:noMultiLvlLbl val="0"/>
      </c:catAx>
      <c:valAx>
        <c:axId val="26540889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5382528"/>
        <c:crosses val="autoZero"/>
        <c:crossBetween val="between"/>
      </c:valAx>
      <c:spPr>
        <a:scene3d>
          <a:camera prst="orthographicFront"/>
          <a:lightRig rig="threePt" dir="t"/>
        </a:scene3d>
        <a:sp3d prstMaterial="metal"/>
      </c:spPr>
    </c:plotArea>
    <c:legend>
      <c:legendPos val="b"/>
      <c:layout>
        <c:manualLayout>
          <c:xMode val="edge"/>
          <c:yMode val="edge"/>
          <c:x val="0.33002589630932588"/>
          <c:y val="0.89203034080603483"/>
          <c:w val="0.32683614328023541"/>
          <c:h val="6.3453254375851587E-2"/>
        </c:manualLayout>
      </c:layout>
      <c:overlay val="0"/>
      <c:txPr>
        <a:bodyPr/>
        <a:lstStyle/>
        <a:p>
          <a:pPr>
            <a:defRPr sz="1192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90" b="1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0442" y="0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16.04.2026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28583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0442" y="9428583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805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2" y="0"/>
            <a:ext cx="2945660" cy="49805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16.04.2026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79488" y="1241425"/>
            <a:ext cx="48387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108" tIns="46054" rIns="92108" bIns="4605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195"/>
            <a:ext cx="5438140" cy="3908614"/>
          </a:xfrm>
          <a:prstGeom prst="rect">
            <a:avLst/>
          </a:prstGeom>
        </p:spPr>
        <p:txBody>
          <a:bodyPr vert="horz" lIns="92108" tIns="46054" rIns="92108" bIns="4605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60" cy="49805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2" y="9428584"/>
            <a:ext cx="2945660" cy="49805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79488" y="1241425"/>
            <a:ext cx="4838700" cy="33496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4448EFA-47DC-4E98-965E-B1764BF6721D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217613" y="1150938"/>
            <a:ext cx="4486275" cy="31051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211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094577-418C-4255-A98B-1A1B9CDA61B3}" type="slidenum">
              <a:rPr kumimoji="0" lang="ru-RU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2116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25301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4875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1950"/>
            </a:lvl1pPr>
            <a:lvl2pPr marL="371475" indent="0" algn="ctr">
              <a:buNone/>
              <a:defRPr sz="1625"/>
            </a:lvl2pPr>
            <a:lvl3pPr marL="742950" indent="0" algn="ctr">
              <a:buNone/>
              <a:defRPr sz="1463"/>
            </a:lvl3pPr>
            <a:lvl4pPr marL="1114425" indent="0" algn="ctr">
              <a:buNone/>
              <a:defRPr sz="1300"/>
            </a:lvl4pPr>
            <a:lvl5pPr marL="1485900" indent="0" algn="ctr">
              <a:buNone/>
              <a:defRPr sz="1300"/>
            </a:lvl5pPr>
            <a:lvl6pPr marL="1857375" indent="0" algn="ctr">
              <a:buNone/>
              <a:defRPr sz="1300"/>
            </a:lvl6pPr>
            <a:lvl7pPr marL="2228850" indent="0" algn="ctr">
              <a:buNone/>
              <a:defRPr sz="1300"/>
            </a:lvl7pPr>
            <a:lvl8pPr marL="2600325" indent="0" algn="ctr">
              <a:buNone/>
              <a:defRPr sz="1300"/>
            </a:lvl8pPr>
            <a:lvl9pPr marL="2971800" indent="0" algn="ctr">
              <a:buNone/>
              <a:defRPr sz="13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419930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7381306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4" y="1709764"/>
            <a:ext cx="8543925" cy="2852737"/>
          </a:xfrm>
        </p:spPr>
        <p:txBody>
          <a:bodyPr anchor="b"/>
          <a:lstStyle>
            <a:lvl1pPr>
              <a:defRPr sz="4875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4" y="4589516"/>
            <a:ext cx="8543925" cy="1500187"/>
          </a:xfrm>
        </p:spPr>
        <p:txBody>
          <a:bodyPr/>
          <a:lstStyle>
            <a:lvl1pPr marL="0" indent="0">
              <a:buNone/>
              <a:defRPr sz="1950">
                <a:solidFill>
                  <a:schemeClr val="tx1">
                    <a:tint val="75000"/>
                  </a:schemeClr>
                </a:solidFill>
              </a:defRPr>
            </a:lvl1pPr>
            <a:lvl2pPr marL="371475" indent="0">
              <a:buNone/>
              <a:defRPr sz="1625">
                <a:solidFill>
                  <a:schemeClr val="tx1">
                    <a:tint val="75000"/>
                  </a:schemeClr>
                </a:solidFill>
              </a:defRPr>
            </a:lvl2pPr>
            <a:lvl3pPr marL="742950" indent="0">
              <a:buNone/>
              <a:defRPr sz="1463">
                <a:solidFill>
                  <a:schemeClr val="tx1">
                    <a:tint val="75000"/>
                  </a:schemeClr>
                </a:solidFill>
              </a:defRPr>
            </a:lvl3pPr>
            <a:lvl4pPr marL="11144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4pPr>
            <a:lvl5pPr marL="14859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5pPr>
            <a:lvl6pPr marL="185737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6pPr>
            <a:lvl7pPr marL="222885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7pPr>
            <a:lvl8pPr marL="26003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8pPr>
            <a:lvl9pPr marL="29718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60865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151739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1950" b="1"/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1950" b="1"/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189048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211809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68186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3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1" y="987452"/>
            <a:ext cx="5014913" cy="4873625"/>
          </a:xfrm>
        </p:spPr>
        <p:txBody>
          <a:bodyPr/>
          <a:lstStyle>
            <a:lvl1pPr>
              <a:defRPr sz="2600"/>
            </a:lvl1pPr>
            <a:lvl2pPr>
              <a:defRPr sz="2275"/>
            </a:lvl2pPr>
            <a:lvl3pPr>
              <a:defRPr sz="1950"/>
            </a:lvl3pPr>
            <a:lvl4pPr>
              <a:defRPr sz="1625"/>
            </a:lvl4pPr>
            <a:lvl5pPr>
              <a:defRPr sz="1625"/>
            </a:lvl5pPr>
            <a:lvl6pPr>
              <a:defRPr sz="1625"/>
            </a:lvl6pPr>
            <a:lvl7pPr>
              <a:defRPr sz="1625"/>
            </a:lvl7pPr>
            <a:lvl8pPr>
              <a:defRPr sz="1625"/>
            </a:lvl8pPr>
            <a:lvl9pPr>
              <a:defRPr sz="1625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3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38"/>
            </a:lvl2pPr>
            <a:lvl3pPr marL="742950" indent="0">
              <a:buNone/>
              <a:defRPr sz="975"/>
            </a:lvl3pPr>
            <a:lvl4pPr marL="1114425" indent="0">
              <a:buNone/>
              <a:defRPr sz="813"/>
            </a:lvl4pPr>
            <a:lvl5pPr marL="1485900" indent="0">
              <a:buNone/>
              <a:defRPr sz="813"/>
            </a:lvl5pPr>
            <a:lvl6pPr marL="1857375" indent="0">
              <a:buNone/>
              <a:defRPr sz="813"/>
            </a:lvl6pPr>
            <a:lvl7pPr marL="2228850" indent="0">
              <a:buNone/>
              <a:defRPr sz="813"/>
            </a:lvl7pPr>
            <a:lvl8pPr marL="2600325" indent="0">
              <a:buNone/>
              <a:defRPr sz="813"/>
            </a:lvl8pPr>
            <a:lvl9pPr marL="2971800" indent="0">
              <a:buNone/>
              <a:defRPr sz="813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26657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3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1" y="987452"/>
            <a:ext cx="5014913" cy="4873625"/>
          </a:xfrm>
        </p:spPr>
        <p:txBody>
          <a:bodyPr/>
          <a:lstStyle>
            <a:lvl1pPr marL="0" indent="0">
              <a:buNone/>
              <a:defRPr sz="2600"/>
            </a:lvl1pPr>
            <a:lvl2pPr marL="371475" indent="0">
              <a:buNone/>
              <a:defRPr sz="2275"/>
            </a:lvl2pPr>
            <a:lvl3pPr marL="742950" indent="0">
              <a:buNone/>
              <a:defRPr sz="1950"/>
            </a:lvl3pPr>
            <a:lvl4pPr marL="1114425" indent="0">
              <a:buNone/>
              <a:defRPr sz="1625"/>
            </a:lvl4pPr>
            <a:lvl5pPr marL="1485900" indent="0">
              <a:buNone/>
              <a:defRPr sz="1625"/>
            </a:lvl5pPr>
            <a:lvl6pPr marL="1857375" indent="0">
              <a:buNone/>
              <a:defRPr sz="1625"/>
            </a:lvl6pPr>
            <a:lvl7pPr marL="2228850" indent="0">
              <a:buNone/>
              <a:defRPr sz="1625"/>
            </a:lvl7pPr>
            <a:lvl8pPr marL="2600325" indent="0">
              <a:buNone/>
              <a:defRPr sz="1625"/>
            </a:lvl8pPr>
            <a:lvl9pPr marL="2971800" indent="0">
              <a:buNone/>
              <a:defRPr sz="1625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3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38"/>
            </a:lvl2pPr>
            <a:lvl3pPr marL="742950" indent="0">
              <a:buNone/>
              <a:defRPr sz="975"/>
            </a:lvl3pPr>
            <a:lvl4pPr marL="1114425" indent="0">
              <a:buNone/>
              <a:defRPr sz="813"/>
            </a:lvl4pPr>
            <a:lvl5pPr marL="1485900" indent="0">
              <a:buNone/>
              <a:defRPr sz="813"/>
            </a:lvl5pPr>
            <a:lvl6pPr marL="1857375" indent="0">
              <a:buNone/>
              <a:defRPr sz="813"/>
            </a:lvl6pPr>
            <a:lvl7pPr marL="2228850" indent="0">
              <a:buNone/>
              <a:defRPr sz="813"/>
            </a:lvl7pPr>
            <a:lvl8pPr marL="2600325" indent="0">
              <a:buNone/>
              <a:defRPr sz="813"/>
            </a:lvl8pPr>
            <a:lvl9pPr marL="2971800" indent="0">
              <a:buNone/>
              <a:defRPr sz="813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9962483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790792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363152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7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906535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5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5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3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70" y="6356403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3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94747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  <p:sldLayoutId id="2147483922" r:id="rId7"/>
    <p:sldLayoutId id="2147483923" r:id="rId8"/>
    <p:sldLayoutId id="2147483924" r:id="rId9"/>
    <p:sldLayoutId id="2147483925" r:id="rId10"/>
    <p:sldLayoutId id="2147483926" r:id="rId11"/>
    <p:sldLayoutId id="2147483927" r:id="rId12"/>
  </p:sldLayoutIdLst>
  <p:hf hdr="0" ftr="0" dt="0"/>
  <p:txStyles>
    <p:titleStyle>
      <a:lvl1pPr algn="l" defTabSz="742950" rtl="0" eaLnBrk="1" latinLnBrk="0" hangingPunct="1">
        <a:lnSpc>
          <a:spcPct val="90000"/>
        </a:lnSpc>
        <a:spcBef>
          <a:spcPct val="0"/>
        </a:spcBef>
        <a:buNone/>
        <a:defRPr sz="35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85738" indent="-185738" algn="l" defTabSz="742950" rtl="0" eaLnBrk="1" latinLnBrk="0" hangingPunct="1">
        <a:lnSpc>
          <a:spcPct val="90000"/>
        </a:lnSpc>
        <a:spcBef>
          <a:spcPts val="813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950" kern="1200">
          <a:solidFill>
            <a:schemeClr val="tx1"/>
          </a:solidFill>
          <a:latin typeface="+mn-lt"/>
          <a:ea typeface="+mn-ea"/>
          <a:cs typeface="+mn-cs"/>
        </a:defRPr>
      </a:lvl2pPr>
      <a:lvl3pPr marL="9286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625" kern="1200">
          <a:solidFill>
            <a:schemeClr val="tx1"/>
          </a:solidFill>
          <a:latin typeface="+mn-lt"/>
          <a:ea typeface="+mn-ea"/>
          <a:cs typeface="+mn-cs"/>
        </a:defRPr>
      </a:lvl3pPr>
      <a:lvl4pPr marL="13001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6716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20431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4145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7860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31575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1pPr>
      <a:lvl2pPr marL="3714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2pPr>
      <a:lvl3pPr marL="7429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3pPr>
      <a:lvl4pPr marL="11144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4859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18573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6003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29718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351065"/>
            <a:ext cx="8813800" cy="6314904"/>
          </a:xfrm>
        </p:spPr>
        <p:txBody>
          <a:bodyPr>
            <a:normAutofit fontScale="90000"/>
          </a:bodyPr>
          <a:lstStyle/>
          <a:p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ДЕЯТЕЛЬНОСТИ ЗА 2025 ГОД И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НА 2026 ГОД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г.Астана</a:t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24.04.2026</a:t>
            </a: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732249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104832117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1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0" y="114312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 ЗА 2025 ГОД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 flipV="1">
            <a:off x="777181" y="865810"/>
            <a:ext cx="8351638" cy="727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0210141"/>
              </p:ext>
            </p:extLst>
          </p:nvPr>
        </p:nvGraphicFramePr>
        <p:xfrm>
          <a:off x="777181" y="1105265"/>
          <a:ext cx="8351638" cy="5373718"/>
        </p:xfrm>
        <a:graphic>
          <a:graphicData uri="http://schemas.openxmlformats.org/drawingml/2006/table">
            <a:tbl>
              <a:tblPr/>
              <a:tblGrid>
                <a:gridCol w="45092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6399">
                  <a:extLst>
                    <a:ext uri="{9D8B030D-6E8A-4147-A177-3AD203B41FA5}">
                      <a16:colId xmlns:a16="http://schemas.microsoft.com/office/drawing/2014/main" val="991715903"/>
                    </a:ext>
                  </a:extLst>
                </a:gridCol>
                <a:gridCol w="142162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144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818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2025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2025 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плану 2025г,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3255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пассажирских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550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723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131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4549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грузовых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673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9913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1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2703998"/>
                  </a:ext>
                </a:extLst>
              </a:tr>
              <a:tr h="68182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2025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2025 год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плану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2025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0529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Улучшение  плавности хода поездов за счет увеличения протяженности бесстыкового 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пути,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108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45078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Увеличение длины плетей бесстыкового пути,</a:t>
                      </a: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пар плетей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- до блок-участка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158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226</a:t>
                      </a: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7960730"/>
                  </a:ext>
                </a:extLst>
              </a:tr>
              <a:tr h="372822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9013010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82988" y="6463274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FDF1F497-19E2-4691-B4B5-9601294439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37006" y="6381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380646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121452" y="113817"/>
            <a:ext cx="8995478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НАРУШЕНИЯ БЕЗОПАСНОСТИ ДВИЖЕНИЯ (НБД) В ПЕРИОД С 2018 ГОДА ПО 2025 ГОД ПО ФИЛИАЛУ АО «НК «КТЖ» – «ДИРЕКЦИЯ МАГИСТРАЛЬНОЙ СЕТИ»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443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716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0249389"/>
              </p:ext>
            </p:extLst>
          </p:nvPr>
        </p:nvGraphicFramePr>
        <p:xfrm>
          <a:off x="326253" y="644333"/>
          <a:ext cx="9332604" cy="3626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632088" y="65624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20" name="Picture 9" descr="Логотип copy">
            <a:extLst>
              <a:ext uri="{FF2B5EF4-FFF2-40B4-BE49-F238E27FC236}">
                <a16:creationId xmlns:a16="http://schemas.microsoft.com/office/drawing/2014/main" id="{FCFA7563-3983-4F13-A93C-5DB986F3ED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02293" y="65075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718" name="Таблица 717">
            <a:extLst>
              <a:ext uri="{FF2B5EF4-FFF2-40B4-BE49-F238E27FC236}">
                <a16:creationId xmlns:a16="http://schemas.microsoft.com/office/drawing/2014/main" id="{DA6016BC-9EE6-47EF-B928-7D73D57D1F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1383013"/>
              </p:ext>
            </p:extLst>
          </p:nvPr>
        </p:nvGraphicFramePr>
        <p:xfrm>
          <a:off x="219219" y="4312771"/>
          <a:ext cx="9546672" cy="2474495"/>
        </p:xfrm>
        <a:graphic>
          <a:graphicData uri="http://schemas.openxmlformats.org/drawingml/2006/table">
            <a:tbl>
              <a:tblPr/>
              <a:tblGrid>
                <a:gridCol w="11600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2583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7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3807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3807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38077">
                  <a:extLst>
                    <a:ext uri="{9D8B030D-6E8A-4147-A177-3AD203B41FA5}">
                      <a16:colId xmlns:a16="http://schemas.microsoft.com/office/drawing/2014/main" val="108951930"/>
                    </a:ext>
                  </a:extLst>
                </a:gridCol>
                <a:gridCol w="111830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20631">
                  <a:extLst>
                    <a:ext uri="{9D8B030D-6E8A-4147-A177-3AD203B41FA5}">
                      <a16:colId xmlns:a16="http://schemas.microsoft.com/office/drawing/2014/main" val="114525211"/>
                    </a:ext>
                  </a:extLst>
                </a:gridCol>
                <a:gridCol w="1116841">
                  <a:extLst>
                    <a:ext uri="{9D8B030D-6E8A-4147-A177-3AD203B41FA5}">
                      <a16:colId xmlns:a16="http://schemas.microsoft.com/office/drawing/2014/main" val="4110457069"/>
                    </a:ext>
                  </a:extLst>
                </a:gridCol>
              </a:tblGrid>
              <a:tr h="39548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6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Нарушения 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2018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2019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2020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2021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2022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2023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2024 год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2025 год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36207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941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Крушение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753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События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1133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Инциденты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3596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1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НБД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396823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928686" y="66779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defTabSz="742950">
              <a:defRPr/>
            </a:pPr>
            <a:endParaRPr lang="ru-RU" sz="146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992514" y="26661"/>
            <a:ext cx="7920967" cy="388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lvl="0" algn="ctr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52855" y="436360"/>
            <a:ext cx="7920967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77402" y="460885"/>
            <a:ext cx="9463903" cy="72322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>
              <a:lnSpc>
                <a:spcPct val="150000"/>
              </a:lnSpc>
              <a:defRPr/>
            </a:pPr>
            <a:r>
              <a:rPr lang="ru-RU" sz="1550" dirty="0">
                <a:latin typeface="Times New Roman" pitchFamily="18" charset="0"/>
                <a:cs typeface="Times New Roman" pitchFamily="18" charset="0"/>
              </a:rPr>
              <a:t>            В целях повышения качества предоставляемых услуг в настоящее время АО «НК «ҚТЖ» руководствуется принятой Программой развития объектов магистральной железнодорожной сети на         2023-2029 гг. которая разработана на основе стратегических документов Республики Казахстан и                    АО «НК «ҚТЖ», предусматривающей повышение пропускной способности путем реализации крупных инфраструктурных проектов и проектов, затрагивающих ликвидацию «узких мест», при безусловном обеспечении безопасности движения поездов и охраны труда и здоровья работников Компании. Данная Программа декомпозирована на целевые программы, реализация которых позволит обеспечить ресурсами и необходимыми условиями для успешного ее выполнения, а также предусматривает развитие всех хозяйств.</a:t>
            </a:r>
          </a:p>
          <a:p>
            <a:pPr algn="just">
              <a:lnSpc>
                <a:spcPct val="150000"/>
              </a:lnSpc>
              <a:defRPr/>
            </a:pPr>
            <a:r>
              <a:rPr lang="ru-RU" sz="1550" dirty="0">
                <a:latin typeface="Times New Roman" pitchFamily="18" charset="0"/>
                <a:cs typeface="Times New Roman" pitchFamily="18" charset="0"/>
              </a:rPr>
              <a:t>      В рамках реализации основных целевых программ выполнено:</a:t>
            </a:r>
          </a:p>
          <a:p>
            <a:pPr marL="285750" lvl="0" indent="-285750" algn="just">
              <a:lnSpc>
                <a:spcPct val="150000"/>
              </a:lnSpc>
              <a:buFont typeface="Wingdings" panose="05000000000000000000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Завершены работы по развитию инфраструктуры для повышения пропускной способности путем строительства:</a:t>
            </a:r>
          </a:p>
          <a:p>
            <a:pPr marL="742950" lvl="2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Вторых путей на участке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Достык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Мойынты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742950" lvl="2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Обводной железнодорожной линии вокруг узла Алматы; </a:t>
            </a:r>
          </a:p>
          <a:p>
            <a:pPr marL="742950" lvl="2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4-х разъездов на участке Жезказган – Кызылжар;</a:t>
            </a:r>
          </a:p>
          <a:p>
            <a:pPr marL="742950" lvl="2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Завершены  работы по развитию станции Кызылжар (3 новых пути и 2 удлинения);</a:t>
            </a:r>
          </a:p>
          <a:p>
            <a:pPr marL="742950" lvl="2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Увеличена перерабатывающая способность за счет развития станции Аксу-1 и строительства 1 пути по станции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Ондирис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457200" lvl="2" algn="just">
              <a:lnSpc>
                <a:spcPct val="150000"/>
              </a:lnSpc>
              <a:spcAft>
                <a:spcPts val="488"/>
              </a:spcAft>
              <a:defRPr/>
            </a:pPr>
            <a:endParaRPr lang="ru-RU" sz="1550" dirty="0">
              <a:solidFill>
                <a:prstClr val="black"/>
              </a:solidFill>
              <a:highlight>
                <a:srgbClr val="FFFF00"/>
              </a:highlight>
              <a:latin typeface="Times New Roman" pitchFamily="18" charset="0"/>
              <a:cs typeface="Times New Roman" pitchFamily="18" charset="0"/>
            </a:endParaRPr>
          </a:p>
          <a:p>
            <a:pPr marL="285750" indent="-285750" algn="just">
              <a:lnSpc>
                <a:spcPct val="150000"/>
              </a:lnSpc>
              <a:buFont typeface="Wingdings" panose="05000000000000000000" pitchFamily="2" charset="2"/>
              <a:buChar char="v"/>
              <a:defRPr/>
            </a:pPr>
            <a:endParaRPr lang="ru-RU" sz="155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78431" y="6539902"/>
            <a:ext cx="1250167" cy="318098"/>
          </a:xfrm>
        </p:spPr>
        <p:txBody>
          <a:bodyPr/>
          <a:lstStyle/>
          <a:p>
            <a:pPr defTabSz="742950">
              <a:defRPr/>
            </a:pPr>
            <a:fld id="{66D1F56F-C712-4B28-9A2C-A96C353C48BC}" type="slidenum">
              <a:rPr lang="ru-RU" sz="1000" smtClean="0">
                <a:solidFill>
                  <a:prstClr val="black">
                    <a:tint val="75000"/>
                  </a:prstClr>
                </a:solidFill>
              </a:rPr>
              <a:pPr defTabSz="742950">
                <a:defRPr/>
              </a:pPr>
              <a:t>12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717" name="Picture 9" descr="Логотип copy">
            <a:extLst>
              <a:ext uri="{FF2B5EF4-FFF2-40B4-BE49-F238E27FC236}">
                <a16:creationId xmlns:a16="http://schemas.microsoft.com/office/drawing/2014/main" id="{BEFB5D2D-D858-43C3-9CAD-7BA12E423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7512" y="8587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8860968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928686" y="56320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defTabSz="742950">
              <a:defRPr/>
            </a:pPr>
            <a:endParaRPr lang="ru-RU" sz="146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992514" y="-21071"/>
            <a:ext cx="7920967" cy="388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lvl="0" algn="ctr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928686" y="367691"/>
            <a:ext cx="7920967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21045" y="445082"/>
            <a:ext cx="9463903" cy="66218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lnSpc>
                <a:spcPct val="150000"/>
              </a:lnSpc>
              <a:buFont typeface="Wingdings" panose="05000000000000000000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Продолжается реализация мероприятий по развитию инфраструктуры, направленных на увеличение пропускной способности, в том числе посредством строительства:</a:t>
            </a:r>
            <a:endParaRPr lang="ru-RU" sz="1550" dirty="0">
              <a:solidFill>
                <a:prstClr val="black"/>
              </a:solidFill>
              <a:highlight>
                <a:srgbClr val="808080"/>
              </a:highlight>
              <a:latin typeface="Times New Roman" pitchFamily="18" charset="0"/>
              <a:cs typeface="Times New Roman" pitchFamily="18" charset="0"/>
            </a:endParaRP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Железнодорожной линии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Дарбаза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Мактаарал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(протяженность 173 км)</a:t>
            </a: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Железнодорожной линии Кызылжар –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Мойынты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(протяженность 366 км)</a:t>
            </a: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Железнодорожной линии </a:t>
            </a:r>
            <a:r>
              <a:rPr lang="ru-RU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Бахты</a:t>
            </a: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 – </a:t>
            </a:r>
            <a:r>
              <a:rPr lang="ru-RU" sz="1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Аягоз</a:t>
            </a:r>
            <a:r>
              <a:rPr lang="ru-RU" sz="1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 (протяженность 297 км)</a:t>
            </a:r>
            <a:endParaRPr lang="ru-RU" sz="155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Также выполняются работы: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по модернизации участка </a:t>
            </a:r>
            <a:r>
              <a:rPr lang="ru-RU" sz="150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Алтынколь</a:t>
            </a: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– </a:t>
            </a:r>
            <a:r>
              <a:rPr lang="ru-RU" sz="150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Жетыген</a:t>
            </a: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(протяженность 293 км)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по развитию приёмоотправочных путей на железнодорожном участке Бейнеу – </a:t>
            </a:r>
            <a:r>
              <a:rPr lang="ru-RU" sz="150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Мангистау</a:t>
            </a: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 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  (протяженность 404 км)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по внедрению автоблокировок на участках Кандыагаш – Тобол, Аксу – Жана-Семей, 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   </a:t>
            </a:r>
            <a:r>
              <a:rPr lang="ru-RU" sz="150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Алимбет</a:t>
            </a: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– Никельтау, </a:t>
            </a:r>
            <a:r>
              <a:rPr lang="ru-RU" sz="1500" dirty="0">
                <a:solidFill>
                  <a:prstClr val="black"/>
                </a:solidFill>
                <a:latin typeface="Times New Roman" panose="02020603050405020304" pitchFamily="18" charset="0"/>
              </a:rPr>
              <a:t>Кызылжар – Саксаульская, Шалкар – Бейнеу (протяженность 2 267 км).                          </a:t>
            </a:r>
            <a:endParaRPr lang="ru-RU" sz="155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Устранено «узкое место» на участке Кызылжар - Жезказган, что позволило увеличить пропускную способность с 8 до 17 пар поездов в сутки. 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Восстановлен 21 путь на 11-ти станциях: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Турксиб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3 пути, Шу,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Шыганак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3 пути,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Ушкулын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2 пути, Екибастуз-3 – 2 пути,  Балхаш – 3 пути, Кульсары – 2 пути,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Макинка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155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Пресногорьковская</a:t>
            </a: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Атбасар, Чильбастау – 2 пути.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Выполнены работы по строительству хозяйственным способом 2-х съездов на станциях Тобол и Оскемен.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5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Реализована производственная программа, предусматривающей проведение ремонтных работ пути, при плане 1 480 км, в том числе капитальный ремонт 512 км, факт выполнения составил 1 575 км или 106%.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endParaRPr lang="ru-RU" sz="1550" dirty="0">
              <a:solidFill>
                <a:prstClr val="black"/>
              </a:solidFill>
              <a:highlight>
                <a:srgbClr val="FFFF00"/>
              </a:highligh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78431" y="6539902"/>
            <a:ext cx="1250167" cy="318098"/>
          </a:xfrm>
        </p:spPr>
        <p:txBody>
          <a:bodyPr/>
          <a:lstStyle/>
          <a:p>
            <a:pPr defTabSz="742950">
              <a:defRPr/>
            </a:pPr>
            <a:fld id="{66D1F56F-C712-4B28-9A2C-A96C353C48BC}" type="slidenum">
              <a:rPr lang="ru-RU" sz="1000" smtClean="0">
                <a:solidFill>
                  <a:prstClr val="black">
                    <a:tint val="75000"/>
                  </a:prstClr>
                </a:solidFill>
              </a:rPr>
              <a:pPr defTabSz="742950">
                <a:defRPr/>
              </a:pPr>
              <a:t>13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717" name="Picture 9" descr="Логотип copy">
            <a:extLst>
              <a:ext uri="{FF2B5EF4-FFF2-40B4-BE49-F238E27FC236}">
                <a16:creationId xmlns:a16="http://schemas.microsoft.com/office/drawing/2014/main" id="{BEFB5D2D-D858-43C3-9CAD-7BA12E423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7512" y="8587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643223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928686" y="66779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992514" y="71997"/>
            <a:ext cx="7920967" cy="388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1372337" y="460117"/>
            <a:ext cx="7161320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63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38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91096" y="392065"/>
            <a:ext cx="9186723" cy="658847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3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Выполнен капитальный ремонт 6 ед. искусственных сооружений (ИССО), а также проведен текущий ремонт 32-х объектов ИССО. В ходе работ устранено 995 дефектов: 2 категории – 913, 3 категории – 82.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3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Осуществляются работы по капитальному ремонту моста протяженностью 728 метров на участке </a:t>
            </a:r>
            <a:r>
              <a:rPr lang="ru-RU" sz="153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Жилаево</a:t>
            </a:r>
            <a:r>
              <a:rPr lang="ru-RU" sz="153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Пойма.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3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Обеспечено выполнение ремонтных работ собственными силами на 100 объектах ИССО, что стало возможным благодаря созданию специализированных мостовых отрядов (СМО) в регионах Астана, Актобе.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3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Выполнены работы по модернизации 12 187 км контактной сети, включая замену 60 шт. опор электроснабжения, 12 570 шт. изоляторов, а также укладку проводов ПБСМ общей протяженностью    28 км.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3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Проведен текущий ремонт по улучшению 8 730 км воздушной линии электропередачи, включая замену 739 шт. опор и укладку проводов СИП протяженностью 64 км. 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3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Проведен текущий ремонт на 65-ти тяговых подстанциях, в том числе: тяговых трансформаторов – 167 ед., трансформаторов тока – 182 ед., а также трансформаторов напряжения – 253 ед.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3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 рамках «Программы капитального ремонта устройств контактной сети» участков со сроком эксплуатации более 50 лет на 2023-2029 гг. разработана проектно-сметная документация (ПСД):</a:t>
            </a:r>
          </a:p>
          <a:p>
            <a:pPr marL="742950" lvl="2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3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 капитальный ремонт участка контактной сети </a:t>
            </a:r>
            <a:r>
              <a:rPr lang="ru-RU" sz="153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Жаксы</a:t>
            </a:r>
            <a:r>
              <a:rPr lang="ru-RU" sz="153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ОП/80 (65 км развернутой длины);</a:t>
            </a: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3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на строительство автоматизированной подстанции постоянного тока на участке Жамбыл – Шу.</a:t>
            </a:r>
          </a:p>
          <a:p>
            <a:pPr marL="457200" marR="0" lvl="1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88"/>
              </a:spcAft>
              <a:buClrTx/>
              <a:buSzTx/>
              <a:buFontTx/>
              <a:buNone/>
              <a:tabLst/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78431" y="6539902"/>
            <a:ext cx="1250167" cy="318098"/>
          </a:xfrm>
        </p:spPr>
        <p:txBody>
          <a:bodyPr/>
          <a:lstStyle/>
          <a:p>
            <a:pPr marL="0" marR="0" lvl="0" indent="0" algn="r" defTabSz="7429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7429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975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Picture 9" descr="Логотип copy">
            <a:extLst>
              <a:ext uri="{FF2B5EF4-FFF2-40B4-BE49-F238E27FC236}">
                <a16:creationId xmlns:a16="http://schemas.microsoft.com/office/drawing/2014/main" id="{BEFB5D2D-D858-43C3-9CAD-7BA12E423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6416" y="3660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5542321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928684" y="-3301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defTabSz="742950">
              <a:defRPr/>
            </a:pPr>
            <a:endParaRPr lang="ru-RU" sz="146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992512" y="-40468"/>
            <a:ext cx="7920967" cy="388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lvl="0" algn="ctr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1317111" y="335878"/>
            <a:ext cx="7161320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70506" y="443345"/>
            <a:ext cx="9110444" cy="67781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Введены в эксплуатацию устройства микропроцессорной централизации (МПЦ) с интегрированной системой централизации и блокировки (ЦАБ) на участках </a:t>
            </a:r>
            <a:r>
              <a:rPr lang="ru-RU" sz="15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Мойынты</a:t>
            </a: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- Балхаш, Бесколь - </a:t>
            </a:r>
            <a:r>
              <a:rPr lang="ru-RU" sz="15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Достык</a:t>
            </a: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Бесколь - Разъезд 2, что обеспечило повышение уровня безопасности и эффективности управления движением поездов на железнодорожных станциях и перегонах.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Проведена модернизация систем электрической централизации (ЭЦ) на 35 станциях, а также построено 995 км перегонной автоблокировки на участках </a:t>
            </a:r>
            <a:r>
              <a:rPr lang="ru-RU" sz="15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Достык</a:t>
            </a: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ru-RU" sz="15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Мойынты</a:t>
            </a: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и Кызылжар – Жезказган.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Построены ПСГО на 10 станциях. Также выполнена замена оборудования электропитания ЭЦ, включая  31 ед. панелей питания, 29 ед. дизель-генераторных агрегатов (ДГА).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Внедрена система МП АСДЦ (манёвровые районы и горки) на 19 станциях.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Утверждена программа развития сортировочных систем, в рамках которой:</a:t>
            </a:r>
          </a:p>
          <a:p>
            <a:pPr marL="742950" lvl="2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заключен договор и осуществляется разработка ПСД для модернизации четной горки </a:t>
            </a:r>
            <a:r>
              <a:rPr lang="ru-RU" sz="15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ст.Караганда</a:t>
            </a: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-Сортировочная;</a:t>
            </a:r>
          </a:p>
          <a:p>
            <a:pPr marL="742950" lvl="2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5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разработаны технические задания на ПСД для модернизации нечетной горки ст. Караганда-Сортировочная, горки ст. Актогай. 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Заключены договора на оказание услуг МЖС в пассажирском движении - 15, в грузовом – 3                    ( в том числе 2 частных перевозчика).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Согласно приказам КРЕМ РК пассажирским перевозчикам предоставлен временный понижающий коэффициент в размере 0,01 к тарифу на услуги МЖС при перевозке пассажиров железнодорожным транспортом. Общая сумма ВПК за 2025 год составил 20 млрд .тенге. 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endPara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78431" y="6539902"/>
            <a:ext cx="1250167" cy="318098"/>
          </a:xfrm>
        </p:spPr>
        <p:txBody>
          <a:bodyPr/>
          <a:lstStyle/>
          <a:p>
            <a:pPr defTabSz="742950">
              <a:defRPr/>
            </a:pPr>
            <a:fld id="{66D1F56F-C712-4B28-9A2C-A96C353C48BC}" type="slidenum">
              <a:rPr lang="ru-RU" sz="1000" smtClean="0">
                <a:solidFill>
                  <a:prstClr val="black">
                    <a:tint val="75000"/>
                  </a:prstClr>
                </a:solidFill>
              </a:rPr>
              <a:pPr defTabSz="742950">
                <a:defRPr/>
              </a:pPr>
              <a:t>15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717" name="Picture 9" descr="Логотип copy">
            <a:extLst>
              <a:ext uri="{FF2B5EF4-FFF2-40B4-BE49-F238E27FC236}">
                <a16:creationId xmlns:a16="http://schemas.microsoft.com/office/drawing/2014/main" id="{BEFB5D2D-D858-43C3-9CAD-7BA12E423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8078" y="2552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3499001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-190575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39555" y="-235490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2026 ГОД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 flipV="1">
            <a:off x="422967" y="367557"/>
            <a:ext cx="8708717" cy="5622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04736" y="312828"/>
            <a:ext cx="9622705" cy="6708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56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Осуществить  модернизацию инфраструктуры для повышения пропускной способности:</a:t>
            </a: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Продолжить строительство ж/д линии </a:t>
            </a:r>
            <a:r>
              <a:rPr lang="ru-RU" sz="156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Бахты-Аягоз</a:t>
            </a: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Обеспечить запуск движения по ж/д линии Кызылжар-</a:t>
            </a:r>
            <a:r>
              <a:rPr lang="ru-RU" sz="156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Мойынты</a:t>
            </a: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Завершить строительство ж/д линии </a:t>
            </a:r>
            <a:r>
              <a:rPr lang="ru-RU" sz="156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Дарбаза-Мактаарал</a:t>
            </a: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lang="en-US" sz="156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  <a:p>
            <a:pPr marL="645750" lvl="0" indent="-285750" algn="just"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Завершить работы по строительству: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модернизация участка </a:t>
            </a:r>
            <a:r>
              <a:rPr lang="ru-RU" sz="156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Алтынколь</a:t>
            </a: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– </a:t>
            </a:r>
            <a:r>
              <a:rPr lang="ru-RU" sz="156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Жетыген</a:t>
            </a: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; 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приёмоотправочных путей на железнодорожном участке Бейнеу – </a:t>
            </a:r>
            <a:r>
              <a:rPr lang="ru-RU" sz="156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Мангистау</a:t>
            </a: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;       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     - автоблокировок на участках Кандыагаш – Тобол, Аксу – Жана-Семей, </a:t>
            </a:r>
            <a:r>
              <a:rPr lang="ru-RU" sz="1560" dirty="0" err="1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Алимбет</a:t>
            </a: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  <a:ea typeface="Aptos" panose="020B0004020202020204" pitchFamily="34" charset="0"/>
              </a:rPr>
              <a:t> – Никельтау;                      </a:t>
            </a:r>
          </a:p>
          <a:p>
            <a:pPr marL="360000" lvl="0" algn="just">
              <a:spcAft>
                <a:spcPts val="350"/>
              </a:spcAft>
              <a:defRPr/>
            </a:pPr>
            <a:r>
              <a:rPr lang="ru-RU" sz="1560" dirty="0">
                <a:solidFill>
                  <a:prstClr val="black"/>
                </a:solidFill>
                <a:latin typeface="Times New Roman" panose="02020603050405020304" pitchFamily="18" charset="0"/>
              </a:rPr>
              <a:t>        Кызылжар –  Саксаульская, Шалкар – Бейнеу.                        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В рамках реализации проектов по модернизации инфраструктуры продолжить выполнение работ по развитию станций, включая:</a:t>
            </a:r>
          </a:p>
          <a:p>
            <a:pPr marL="645750" indent="-285750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Строительство 65 новых раздельных пунктов; </a:t>
            </a:r>
          </a:p>
          <a:p>
            <a:pPr marL="645750" indent="-285750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Развитие 26 действующих станций и 2-х сортировочных систем малой мощности; </a:t>
            </a:r>
          </a:p>
          <a:p>
            <a:pPr marL="645750" indent="-285750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56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Строительство обводных путей по станциям Кандыагаш и Никельтау.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Приступить к реализации 24 проектов на 45 станциях, направленных на развитие станционной инфраструктуры, включая удлинение станционных путей, строительство диспетчерских съездов, а также восстановление сортировочных систем.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Восстановить 10 путей на 6 станциях: Карагай, </a:t>
            </a:r>
            <a:r>
              <a:rPr lang="ru-RU" sz="1560" dirty="0" err="1">
                <a:latin typeface="Times New Roman" pitchFamily="18" charset="0"/>
                <a:cs typeface="Times New Roman" pitchFamily="18" charset="0"/>
              </a:rPr>
              <a:t>Пресногорьковская</a:t>
            </a: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1560" dirty="0" err="1">
                <a:latin typeface="Times New Roman" pitchFamily="18" charset="0"/>
                <a:cs typeface="Times New Roman" pitchFamily="18" charset="0"/>
              </a:rPr>
              <a:t>Макинка</a:t>
            </a: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, Кокшетау, </a:t>
            </a:r>
            <a:r>
              <a:rPr lang="ru-RU" sz="1560" dirty="0" err="1">
                <a:latin typeface="Times New Roman" pitchFamily="18" charset="0"/>
                <a:cs typeface="Times New Roman" pitchFamily="18" charset="0"/>
              </a:rPr>
              <a:t>Токибай</a:t>
            </a:r>
            <a:r>
              <a:rPr lang="ru-RU" sz="1560" dirty="0">
                <a:latin typeface="Times New Roman" pitchFamily="18" charset="0"/>
                <a:cs typeface="Times New Roman" pitchFamily="18" charset="0"/>
              </a:rPr>
              <a:t>, Уральск.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C773FAE6-174D-451A-9B30-C0A1388C36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5589" y="29599"/>
            <a:ext cx="546177" cy="566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065332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175436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2026 ГОД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53265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9555" y="497012"/>
            <a:ext cx="9593966" cy="47878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Предусматривается реализация производственной программы, включающей проведение ремонтных работ 1 577 км пути, в т.ч капитальный ремонт пути 566 км.</a:t>
            </a: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Завершить капитальный ремонт металлического моста перегона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Жилаево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– Пойма, а также пешеходного моста на станции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Казалы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Провести силами специализированных мостовых отрядов ремонтные работы на 140 объектах.</a:t>
            </a: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Провести текущий ремонт 12 187 км контактной сети, а также 12 198 км воздушной линии, путем замены опор, проводов, изоляторов и зажимов.</a:t>
            </a: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Выполнить текущий ремонт тяговых подстанций: 173 ед. тяговых трансформаторов, 408 ед. трансформаторов тока 110-220 </a:t>
            </a:r>
            <a:r>
              <a:rPr lang="ru-RU" sz="1600" dirty="0" err="1">
                <a:latin typeface="Times New Roman" pitchFamily="18" charset="0"/>
                <a:cs typeface="Times New Roman" pitchFamily="18" charset="0"/>
              </a:rPr>
              <a:t>кВ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, а также 260 ед. трансформаторов напряжения.</a:t>
            </a: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Завершить строительно-монтажные работы сортировочных систем четной и нечетной горок ст. Караганда – Сортировочная.</a:t>
            </a: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564236F9-C430-4202-B4EF-7FD81C4D5F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5002" y="29600"/>
            <a:ext cx="571443" cy="592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575050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03055" y="22308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СОДЕРЖАНИЕ ОТЧЕТА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42979" y="85029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444203" y="903775"/>
            <a:ext cx="9125940" cy="4934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объемах предоставленных регулируемых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основных финансово-экономических показателях монопольной деятельности за 2025 год;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постатейном исполнении тарифной сметы на регулируемые услуги магистральной железнодорожной сети за 2025 год;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исполнении инвестиционной программы за 2025 год;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проводимой работе с потребителями регулируемых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E757EEF1-3ED5-46B1-A7DF-82F712E0A7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3228" y="8988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38065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34590" y="85963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01700" y="1470914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A03D1A6A-17A1-49AB-9ECD-1568FDD86A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3228" y="8988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-39555" y="221993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11447" y="2146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 О СУБЪЕКТЕ ЕСТЕСТВЕННОЙ МОНОПОЛИИ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356028" y="842706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9233493"/>
              </p:ext>
            </p:extLst>
          </p:nvPr>
        </p:nvGraphicFramePr>
        <p:xfrm>
          <a:off x="426040" y="1135121"/>
          <a:ext cx="9145472" cy="5630104"/>
        </p:xfrm>
        <a:graphic>
          <a:graphicData uri="http://schemas.openxmlformats.org/drawingml/2006/table">
            <a:tbl>
              <a:tblPr/>
              <a:tblGrid>
                <a:gridCol w="69465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98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25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21 146,0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1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ж/д сети, в том числе: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16 003,1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- длина однопутных линий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10 957,0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- длина двух и трехпутных линий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электрифицированных участков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5 046,1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4 237,5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 бесстыковых путей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16 375,5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межгосударственных стыковых пунктов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станций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833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5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отделений магистральной сети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ПЧ (дистанции пути)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47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2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ЭЧ (дистанции электроснабжения)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ШЧ (дистанция сигнализации и связи)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237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Вокзалы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301 зданий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Численность работников АО «НК «КТЖ» (за 2025 год)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51 509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342"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81280603-5628-4A34-9C18-80226561FA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3228" y="8988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746491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0" y="67422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lvl="0"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ЗА 2025 ГОД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28540" y="85963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909644"/>
              </p:ext>
            </p:extLst>
          </p:nvPr>
        </p:nvGraphicFramePr>
        <p:xfrm>
          <a:off x="991447" y="1073842"/>
          <a:ext cx="8051781" cy="4759903"/>
        </p:xfrm>
        <a:graphic>
          <a:graphicData uri="http://schemas.openxmlformats.org/drawingml/2006/table">
            <a:tbl>
              <a:tblPr/>
              <a:tblGrid>
                <a:gridCol w="45584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49332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972161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 2025 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68768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221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547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1129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1994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93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621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1994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103 422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8047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24</a:t>
                      </a:r>
                      <a: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211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41599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Пробег пассажирских вагонов,</a:t>
                      </a:r>
                    </a:p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(тыс. </a:t>
                      </a:r>
                      <a:r>
                        <a:rPr lang="ru-RU" sz="1600" b="1" i="0" u="none" strike="noStrike" kern="1200" baseline="0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ваг.км</a:t>
                      </a:r>
                      <a:r>
                        <a:rPr lang="ru-RU" sz="1600" b="1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</a:p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725 672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7ED43B27-7330-4ADC-8743-3E6A9D3A1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3228" y="8988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840161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0" y="-2459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ОСНОВНЫЕ ФИНАНСОВО-ЭКОНОМИЧЕСКИЕ ПОКАЗАТЕЛИ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МОНОПОЛЬНОЙ ДЕЯТЕЛЬНОСТИ ПО ИТОГАМ 2025 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46034" y="95889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734605"/>
              </p:ext>
            </p:extLst>
          </p:nvPr>
        </p:nvGraphicFramePr>
        <p:xfrm>
          <a:off x="423631" y="1508340"/>
          <a:ext cx="9137847" cy="4496345"/>
        </p:xfrm>
        <a:graphic>
          <a:graphicData uri="http://schemas.openxmlformats.org/drawingml/2006/table">
            <a:tbl>
              <a:tblPr/>
              <a:tblGrid>
                <a:gridCol w="26716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4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44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685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288132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algn="ctr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830 006 629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63 594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5 068 395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835 138 618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754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870 008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106 681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6 984 208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761</a:t>
                      </a:r>
                      <a:r>
                        <a:rPr lang="en-US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960 897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75 136 621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(43 087)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(1 915 813)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73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177 721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18636" y="1215565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37915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9" name="Picture 9" descr="Логотип copy">
            <a:extLst>
              <a:ext uri="{FF2B5EF4-FFF2-40B4-BE49-F238E27FC236}">
                <a16:creationId xmlns:a16="http://schemas.microsoft.com/office/drawing/2014/main" id="{CED05E4E-253E-48FA-B895-F9842422A2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43228" y="8988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9412597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  <p:pic>
        <p:nvPicPr>
          <p:cNvPr id="3" name="Рисунок 24" descr="LogotipKTZH2.png">
            <a:extLst>
              <a:ext uri="{FF2B5EF4-FFF2-40B4-BE49-F238E27FC236}">
                <a16:creationId xmlns:a16="http://schemas.microsoft.com/office/drawing/2014/main" id="{BEF59BD3-7DDB-454B-BE94-EED471F25DB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142"/>
          <a:stretch/>
        </p:blipFill>
        <p:spPr bwMode="auto">
          <a:xfrm>
            <a:off x="6188483" y="305756"/>
            <a:ext cx="3617399" cy="775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240321" y="0"/>
            <a:ext cx="9750226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ОТЧЕТ ОБ ИСПОЛНЕНИИ ТАРИФНОЙ СМЕТЫ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РЕГУЛИРУЕМЫЕ УСЛУГИ МЖС ЗА 2025 ГОД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 flipV="1">
            <a:off x="839472" y="488951"/>
            <a:ext cx="8086414" cy="5385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4342839"/>
              </p:ext>
            </p:extLst>
          </p:nvPr>
        </p:nvGraphicFramePr>
        <p:xfrm>
          <a:off x="82511" y="533819"/>
          <a:ext cx="9737528" cy="6283180"/>
        </p:xfrm>
        <a:graphic>
          <a:graphicData uri="http://schemas.openxmlformats.org/drawingml/2006/table">
            <a:tbl>
              <a:tblPr/>
              <a:tblGrid>
                <a:gridCol w="5925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65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2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9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595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8721">
                  <a:extLst>
                    <a:ext uri="{9D8B030D-6E8A-4147-A177-3AD203B41FA5}">
                      <a16:colId xmlns:a16="http://schemas.microsoft.com/office/drawing/2014/main" val="3519431032"/>
                    </a:ext>
                  </a:extLst>
                </a:gridCol>
                <a:gridCol w="14382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42831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  <a:endParaRPr lang="ru-RU" sz="98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endParaRPr lang="en-US" sz="98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ru-RU" sz="98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 исполнения</a:t>
                      </a:r>
                      <a:endParaRPr lang="ru-KZ" sz="980" dirty="0"/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6769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предоставление   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98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462 212 778</a:t>
                      </a:r>
                      <a:endParaRPr lang="x-none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599 495 719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9 399 954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48 006 947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8 941 956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29 187 901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топливо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788 848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7 933 666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электроэнергия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669 150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10 885 380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241 007 811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300 601 589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212 827 702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257 799 785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22 253 527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36 206 349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       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5 926 582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6 595 455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59 485 766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65 199 900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346 205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2 393 181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691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131 973 042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183 294 103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оплата 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97 502 711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135 085 375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943 792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17 519 085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5.3</a:t>
                      </a:r>
                      <a:endParaRPr lang="en-US" sz="98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Услуги по маневровой работе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526 539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30 689 643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84 708 367</a:t>
                      </a:r>
                      <a:endParaRPr lang="x-none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155 374 289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183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51 376 722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99 118 931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22 966 291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30 471 786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050 141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3 674 082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96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643 236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905 248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</a:t>
                      </a:r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290 718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22 925 261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426 336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41 142 554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355 938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1 361 587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543 362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2 577 683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95 814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527 773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аудиторские, консалтинговые и информационные  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86 590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2 461 419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359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70 545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843 809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74 478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156 827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999 609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3 213 456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5704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       </a:t>
                      </a:r>
                      <a:r>
                        <a:rPr lang="ru-RU" sz="98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погашение основного долга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Arial Cyr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30 000 000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2120184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33</a:t>
                      </a:r>
                      <a:r>
                        <a:rPr lang="x-none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98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331 646</a:t>
                      </a:r>
                      <a:endParaRPr lang="x-none" sz="98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56 255 358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546 921 145</a:t>
                      </a:r>
                      <a:endParaRPr lang="x-none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754 870 008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доходов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751 892 194</a:t>
                      </a:r>
                      <a:endParaRPr lang="x-none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830 006 629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Прибыль/убыток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98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204 971 049</a:t>
                      </a:r>
                      <a:endParaRPr lang="x-none" sz="98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75 136 621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7</a:t>
                      </a:r>
                      <a:endParaRPr lang="en-US" sz="98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Временная балансирующая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8 845 436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8 845 436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980" b="1" i="0" u="none" strike="noStrike" dirty="0">
                          <a:effectLst/>
                          <a:latin typeface="Times New Roman"/>
                        </a:rPr>
                        <a:t>8</a:t>
                      </a:r>
                      <a:endParaRPr lang="en-US" sz="98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Объем, грузооборот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200 527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221 547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91189" y="649287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Picture 9" descr="Логотип copy">
            <a:extLst>
              <a:ext uri="{FF2B5EF4-FFF2-40B4-BE49-F238E27FC236}">
                <a16:creationId xmlns:a16="http://schemas.microsoft.com/office/drawing/2014/main" id="{71B00906-F8FD-47C7-8792-162F958ADF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40838" y="36823"/>
            <a:ext cx="479201" cy="496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327187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592374" y="153196"/>
            <a:ext cx="8120421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 defTabSz="742950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algn="ctr" defTabSz="742950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latin typeface="Times New Roman" pitchFamily="18" charset="0"/>
                <a:cs typeface="Times New Roman" pitchFamily="18" charset="0"/>
              </a:rPr>
              <a:t>НА УСЛУГИ МЖС ЗА 2025 ГОД </a:t>
            </a:r>
          </a:p>
        </p:txBody>
      </p:sp>
      <p:sp>
        <p:nvSpPr>
          <p:cNvPr id="5" name="Line 809"/>
          <p:cNvSpPr>
            <a:spLocks noChangeShapeType="1"/>
          </p:cNvSpPr>
          <p:nvPr/>
        </p:nvSpPr>
        <p:spPr bwMode="auto">
          <a:xfrm flipV="1">
            <a:off x="1201537" y="812608"/>
            <a:ext cx="7398544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7547925" y="1198502"/>
            <a:ext cx="936103" cy="2277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6827" tIns="38467" rIns="76827" bIns="38467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defTabSz="737791" eaLnBrk="1" hangingPunct="1">
              <a:defRPr/>
            </a:pPr>
            <a:r>
              <a:rPr lang="ru-RU" sz="975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5308396"/>
              </p:ext>
            </p:extLst>
          </p:nvPr>
        </p:nvGraphicFramePr>
        <p:xfrm>
          <a:off x="479659" y="989904"/>
          <a:ext cx="8684415" cy="5343780"/>
        </p:xfrm>
        <a:graphic>
          <a:graphicData uri="http://schemas.openxmlformats.org/drawingml/2006/table">
            <a:tbl>
              <a:tblPr/>
              <a:tblGrid>
                <a:gridCol w="55995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226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063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791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7894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830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23335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lang="ru-RU" sz="10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проекта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План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10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708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по АО "НК "КТЖ", в т.ч.: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265 918 573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291 762 861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3719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200" b="1" i="0" u="sng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собственные средства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228 127 588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253 971 876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5042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200" b="1" i="0" u="sng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заемные средства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b="1" dirty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37 790 985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2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37 790 985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12263"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КРП на новых материалах подрядным способом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433 км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96 681 238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433 км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105 009 517   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937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Смена комплекса стрелочного перевода с железобетонными брусьями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785 </a:t>
                      </a:r>
                      <a:r>
                        <a:rPr lang="ru-RU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компл</a:t>
                      </a:r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21 820 315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785 </a:t>
                      </a:r>
                      <a:r>
                        <a:rPr lang="ru-RU" sz="12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компл</a:t>
                      </a:r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21 820 315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12272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Приобретение техники и оборудования для функционирования МЖС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221</a:t>
                      </a:r>
                      <a:r>
                        <a:rPr lang="ru-RU" sz="12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ед.</a:t>
                      </a:r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14 957 631 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221 ед.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14 957 631 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3255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Строительство и капитальный ремонт ИССО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1 144 321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1 535 646 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396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СПС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241 ед.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4 381 309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241 ед.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4 381 309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826270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Строительство вторых путей на участке Достык – Мойынты (заемные)</a:t>
                      </a:r>
                    </a:p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37 790 985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37 790 985</a:t>
                      </a: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5608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Строительство обводной железнодорожной линии в обход железнодорожного узла станции Алматы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40 254 154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47 941 616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56087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Строительство железнодорожной линии </a:t>
                      </a:r>
                      <a:r>
                        <a:rPr lang="ru-RU" sz="12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Дарбаза</a:t>
                      </a:r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- </a:t>
                      </a:r>
                      <a:r>
                        <a:rPr lang="ru-RU" sz="1200" b="0" i="0" u="none" strike="noStrike" kern="1200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Мактаарал</a:t>
                      </a:r>
                      <a:endParaRPr lang="ru-RU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48 888 620</a:t>
                      </a: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5441" marR="5441" marT="5441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58 325 843</a:t>
                      </a:r>
                      <a:endParaRPr lang="ru-RU" sz="12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7739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1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159519" y="5918400"/>
            <a:ext cx="1671638" cy="296664"/>
          </a:xfrm>
        </p:spPr>
        <p:txBody>
          <a:bodyPr/>
          <a:lstStyle/>
          <a:p>
            <a:pPr defTabSz="742950">
              <a:defRPr/>
            </a:pPr>
            <a:fld id="{66D1F56F-C712-4B28-9A2C-A96C353C48BC}" type="slidenum">
              <a:rPr lang="ru-RU">
                <a:solidFill>
                  <a:prstClr val="black">
                    <a:tint val="75000"/>
                  </a:prstClr>
                </a:solidFill>
                <a:latin typeface="Calibri"/>
              </a:rPr>
              <a:pPr defTabSz="742950">
                <a:defRPr/>
              </a:pPr>
              <a:t>9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8" name="Picture 9" descr="Логотип copy">
            <a:extLst>
              <a:ext uri="{FF2B5EF4-FFF2-40B4-BE49-F238E27FC236}">
                <a16:creationId xmlns:a16="http://schemas.microsoft.com/office/drawing/2014/main" id="{355016E9-E3A4-493B-93B9-6D5B56BC68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64073" y="153196"/>
            <a:ext cx="617491" cy="4978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Номер слайда 1">
            <a:extLst>
              <a:ext uri="{FF2B5EF4-FFF2-40B4-BE49-F238E27FC236}">
                <a16:creationId xmlns:a16="http://schemas.microsoft.com/office/drawing/2014/main" id="{8515DB67-A941-4720-BF3F-8C2825ED5451}"/>
              </a:ext>
            </a:extLst>
          </p:cNvPr>
          <p:cNvSpPr txBox="1">
            <a:spLocks/>
          </p:cNvSpPr>
          <p:nvPr/>
        </p:nvSpPr>
        <p:spPr>
          <a:xfrm>
            <a:off x="7591189" y="6492875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ru-RU"/>
            </a:defPPr>
            <a:lvl1pPr marL="0" algn="r" defTabSz="914400" rtl="0" eaLnBrk="1" latinLnBrk="0" hangingPunct="1">
              <a:defRPr sz="975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66D1F56F-C712-4B28-9A2C-A96C353C48BC}" type="slidenum">
              <a:rPr lang="ru-RU" sz="1200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>
                <a:defRPr/>
              </a:pPr>
              <a:t>9</a:t>
            </a:fld>
            <a:endParaRPr lang="ru-RU" sz="1200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97402377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8134D411-2BAC-4514-A8E3-DC1DBFF197A7}"/>
</file>

<file path=customXml/itemProps2.xml><?xml version="1.0" encoding="utf-8"?>
<ds:datastoreItem xmlns:ds="http://schemas.openxmlformats.org/officeDocument/2006/customXml" ds:itemID="{FFAC9193-5648-4AB3-A7A7-3A855C0EF1B3}"/>
</file>

<file path=customXml/itemProps3.xml><?xml version="1.0" encoding="utf-8"?>
<ds:datastoreItem xmlns:ds="http://schemas.openxmlformats.org/officeDocument/2006/customXml" ds:itemID="{7C8F6389-2A61-4EE3-B98D-3E3B49847B06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28569</TotalTime>
  <Words>2482</Words>
  <Application>Microsoft Office PowerPoint</Application>
  <PresentationFormat>Лист A4 (210x297 мм)</PresentationFormat>
  <Paragraphs>569</Paragraphs>
  <Slides>18</Slides>
  <Notes>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18</vt:i4>
      </vt:variant>
    </vt:vector>
  </HeadingPairs>
  <TitlesOfParts>
    <vt:vector size="26" baseType="lpstr">
      <vt:lpstr>Arial</vt:lpstr>
      <vt:lpstr>Arial Cyr</vt:lpstr>
      <vt:lpstr>Calibri</vt:lpstr>
      <vt:lpstr>Calibri Light</vt:lpstr>
      <vt:lpstr>Times New Roman</vt:lpstr>
      <vt:lpstr>Wingdings</vt:lpstr>
      <vt:lpstr>Тема Office</vt:lpstr>
      <vt:lpstr>3_Тема Office</vt:lpstr>
      <vt:lpstr>АО «НК «Қазақстан темір жолы»   ИТОГИ ДЕЯТЕЛЬНОСТИ ЗА 2025 ГОД И ОСНОВНЫЕ ЗАДАЧИ НА 2026 ГОД ПО РЕГУЛИРУЕМЫМ УСЛУГАМ        г.Астана 24.04.2026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Алибек Е. Бейсенбаев</cp:lastModifiedBy>
  <cp:revision>1219</cp:revision>
  <cp:lastPrinted>2026-04-16T12:40:12Z</cp:lastPrinted>
  <dcterms:created xsi:type="dcterms:W3CDTF">2020-01-28T07:53:37Z</dcterms:created>
  <dcterms:modified xsi:type="dcterms:W3CDTF">2026-04-16T12:54:41Z</dcterms:modified>
</cp:coreProperties>
</file>