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84" r:id="rId5"/>
    <p:sldId id="328" r:id="rId6"/>
    <p:sldId id="330" r:id="rId7"/>
    <p:sldId id="362" r:id="rId8"/>
    <p:sldId id="352" r:id="rId9"/>
    <p:sldId id="331" r:id="rId10"/>
    <p:sldId id="332" r:id="rId11"/>
    <p:sldId id="369" r:id="rId12"/>
    <p:sldId id="372" r:id="rId13"/>
    <p:sldId id="375" r:id="rId14"/>
    <p:sldId id="374" r:id="rId15"/>
    <p:sldId id="363" r:id="rId16"/>
    <p:sldId id="386" r:id="rId17"/>
    <p:sldId id="338" r:id="rId18"/>
    <p:sldId id="339" r:id="rId19"/>
    <p:sldId id="387" r:id="rId20"/>
    <p:sldId id="341" r:id="rId21"/>
    <p:sldId id="388" r:id="rId22"/>
    <p:sldId id="365" r:id="rId23"/>
  </p:sldIdLst>
  <p:sldSz cx="9906000" cy="6858000" type="A4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401B"/>
    <a:srgbClr val="FF1919"/>
    <a:srgbClr val="CCCCFF"/>
    <a:srgbClr val="5DBEE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1" autoAdjust="0"/>
    <p:restoredTop sz="99072" autoAdjust="0"/>
  </p:normalViewPr>
  <p:slideViewPr>
    <p:cSldViewPr snapToGrid="0">
      <p:cViewPr varScale="1">
        <p:scale>
          <a:sx n="68" d="100"/>
          <a:sy n="68" d="100"/>
        </p:scale>
        <p:origin x="78" y="1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9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060816062518617"/>
          <c:y val="5.5996447028423775E-2"/>
          <c:w val="0.92151805728401792"/>
          <c:h val="0.55629224257414023"/>
        </c:manualLayout>
      </c:layout>
      <c:barChart>
        <c:barDir val="col"/>
        <c:grouping val="clustered"/>
        <c:varyColors val="0"/>
        <c:ser>
          <c:idx val="2"/>
          <c:order val="1"/>
          <c:tx>
            <c:strRef>
              <c:f>Лист1!$D$1</c:f>
              <c:strCache>
                <c:ptCount val="1"/>
                <c:pt idx="0">
                  <c:v>Объем ежегодного выполнения капитального ремонта пути с учетом выделенных инвестиций, км</c:v>
                </c:pt>
              </c:strCache>
            </c:strRef>
          </c:tx>
          <c:spPr>
            <a:solidFill>
              <a:srgbClr val="002D86"/>
            </a:solidFill>
            <a:ln>
              <a:gradFill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a:ln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rgbClr val="4F81BD">
                      <a:shade val="30000"/>
                      <a:satMod val="115000"/>
                    </a:srgbClr>
                  </a:gs>
                  <a:gs pos="50000">
                    <a:srgbClr val="4F81BD">
                      <a:shade val="67500"/>
                      <a:satMod val="115000"/>
                    </a:srgbClr>
                  </a:gs>
                  <a:gs pos="100000">
                    <a:srgbClr val="4F81BD">
                      <a:shade val="100000"/>
                      <a:satMod val="115000"/>
                    </a:srgbClr>
                  </a:gs>
                </a:gsLst>
                <a:lin ang="18900000" scaled="1"/>
              </a:gradFill>
              <a:ln>
                <a:gradFill>
                  <a:gsLst>
                    <a:gs pos="0">
                      <a:srgbClr val="4F81BD">
                        <a:tint val="66000"/>
                        <a:satMod val="160000"/>
                      </a:srgbClr>
                    </a:gs>
                    <a:gs pos="50000">
                      <a:srgbClr val="4F81BD">
                        <a:tint val="44500"/>
                        <a:satMod val="160000"/>
                      </a:srgb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192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1-4216-43C0-985B-83EA384E6CA7}"/>
              </c:ext>
            </c:extLst>
          </c:dPt>
          <c:dPt>
            <c:idx val="1"/>
            <c:invertIfNegative val="0"/>
            <c:bubble3D val="0"/>
            <c:spPr>
              <a:gradFill>
                <a:gsLst>
                  <a:gs pos="0">
                    <a:srgbClr val="4F81BD">
                      <a:shade val="30000"/>
                      <a:satMod val="115000"/>
                    </a:srgbClr>
                  </a:gs>
                  <a:gs pos="50000">
                    <a:srgbClr val="4F81BD">
                      <a:shade val="67500"/>
                      <a:satMod val="115000"/>
                    </a:srgbClr>
                  </a:gs>
                  <a:gs pos="100000">
                    <a:srgbClr val="4F81BD">
                      <a:shade val="100000"/>
                      <a:satMod val="115000"/>
                    </a:srgbClr>
                  </a:gs>
                </a:gsLst>
                <a:lin ang="18900000" scaled="1"/>
              </a:gradFill>
              <a:ln>
                <a:gradFill>
                  <a:gsLst>
                    <a:gs pos="0">
                      <a:srgbClr val="4F81BD">
                        <a:tint val="66000"/>
                        <a:satMod val="160000"/>
                      </a:srgbClr>
                    </a:gs>
                    <a:gs pos="50000">
                      <a:srgbClr val="4F81BD">
                        <a:tint val="44500"/>
                        <a:satMod val="160000"/>
                      </a:srgb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192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3-4216-43C0-985B-83EA384E6CA7}"/>
              </c:ext>
            </c:extLst>
          </c:dPt>
          <c:dPt>
            <c:idx val="2"/>
            <c:invertIfNegative val="0"/>
            <c:bubble3D val="0"/>
            <c:spPr>
              <a:gradFill>
                <a:gsLst>
                  <a:gs pos="0">
                    <a:srgbClr val="4F81BD">
                      <a:shade val="30000"/>
                      <a:satMod val="115000"/>
                    </a:srgbClr>
                  </a:gs>
                  <a:gs pos="50000">
                    <a:srgbClr val="4F81BD">
                      <a:shade val="67500"/>
                      <a:satMod val="115000"/>
                    </a:srgbClr>
                  </a:gs>
                  <a:gs pos="100000">
                    <a:srgbClr val="4F81BD">
                      <a:shade val="100000"/>
                      <a:satMod val="115000"/>
                    </a:srgbClr>
                  </a:gs>
                </a:gsLst>
                <a:lin ang="18900000" scaled="1"/>
              </a:gradFill>
              <a:ln>
                <a:gradFill>
                  <a:gsLst>
                    <a:gs pos="0">
                      <a:srgbClr val="4F81BD">
                        <a:tint val="66000"/>
                        <a:satMod val="160000"/>
                      </a:srgbClr>
                    </a:gs>
                    <a:gs pos="50000">
                      <a:srgbClr val="4F81BD">
                        <a:tint val="44500"/>
                        <a:satMod val="160000"/>
                      </a:srgb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192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5-4216-43C0-985B-83EA384E6CA7}"/>
              </c:ext>
            </c:extLst>
          </c:dPt>
          <c:dLbls>
            <c:dLbl>
              <c:idx val="0"/>
              <c:layout>
                <c:manualLayout>
                  <c:x val="-1.4820948932844997E-3"/>
                  <c:y val="5.2627485834907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16-43C0-985B-83EA384E6CA7}"/>
                </c:ext>
              </c:extLst>
            </c:dLbl>
            <c:dLbl>
              <c:idx val="1"/>
              <c:layout>
                <c:manualLayout>
                  <c:x val="-1.4822115936697976E-3"/>
                  <c:y val="-1.8951597970595861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389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216-43C0-985B-83EA384E6CA7}"/>
                </c:ext>
              </c:extLst>
            </c:dLbl>
            <c:dLbl>
              <c:idx val="2"/>
              <c:layout>
                <c:manualLayout>
                  <c:x val="-1.4820948932844997E-3"/>
                  <c:y val="-1.0497537310669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16-43C0-985B-83EA384E6CA7}"/>
                </c:ext>
              </c:extLst>
            </c:dLbl>
            <c:dLbl>
              <c:idx val="3"/>
              <c:layout>
                <c:manualLayout>
                  <c:x val="0"/>
                  <c:y val="-1.1606117838758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16-43C0-985B-83EA384E6CA7}"/>
                </c:ext>
              </c:extLst>
            </c:dLbl>
            <c:dLbl>
              <c:idx val="4"/>
              <c:layout>
                <c:manualLayout>
                  <c:x val="0"/>
                  <c:y val="3.38795689367848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16-43C0-985B-83EA384E6CA7}"/>
                </c:ext>
              </c:extLst>
            </c:dLbl>
            <c:dLbl>
              <c:idx val="5"/>
              <c:layout>
                <c:manualLayout>
                  <c:x val="0"/>
                  <c:y val="-1.387679146761471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450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4216-43C0-985B-83EA384E6CA7}"/>
                </c:ext>
              </c:extLst>
            </c:dLbl>
            <c:dLbl>
              <c:idx val="6"/>
              <c:layout>
                <c:manualLayout>
                  <c:x val="-1.1670038529799209E-7"/>
                  <c:y val="-1.1097470651409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216-43C0-985B-83EA384E6CA7}"/>
                </c:ext>
              </c:extLst>
            </c:dLbl>
            <c:dLbl>
              <c:idx val="7"/>
              <c:layout>
                <c:manualLayout>
                  <c:x val="0"/>
                  <c:y val="-2.3517757286227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16-43C0-985B-83EA384E6CA7}"/>
                </c:ext>
              </c:extLst>
            </c:dLbl>
            <c:dLbl>
              <c:idx val="8"/>
              <c:layout>
                <c:manualLayout>
                  <c:x val="1.4820948932844997E-3"/>
                  <c:y val="-9.40636225604553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16-43C0-985B-83EA384E6CA7}"/>
                </c:ext>
              </c:extLst>
            </c:dLbl>
            <c:dLbl>
              <c:idx val="9"/>
              <c:layout>
                <c:manualLayout>
                  <c:x val="0"/>
                  <c:y val="2.3515905640114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216-43C0-985B-83EA384E6CA7}"/>
                </c:ext>
              </c:extLst>
            </c:dLbl>
            <c:dLbl>
              <c:idx val="10"/>
              <c:layout>
                <c:manualLayout>
                  <c:x val="1.0868570329434433E-16"/>
                  <c:y val="-8.622399128017984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216-43C0-985B-83EA384E6CA7}"/>
                </c:ext>
              </c:extLst>
            </c:dLbl>
            <c:dLbl>
              <c:idx val="11"/>
              <c:layout>
                <c:manualLayout>
                  <c:x val="0"/>
                  <c:y val="4.4680220716216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216-43C0-985B-83EA384E6CA7}"/>
                </c:ext>
              </c:extLst>
            </c:dLbl>
            <c:dLbl>
              <c:idx val="12"/>
              <c:layout>
                <c:manualLayout>
                  <c:x val="1.9267233612698387E-2"/>
                  <c:y val="4.4680220716216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216-43C0-985B-83EA384E6C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 formatCode="0">
                  <c:v>402.5</c:v>
                </c:pt>
                <c:pt idx="1">
                  <c:v>394.5</c:v>
                </c:pt>
                <c:pt idx="2">
                  <c:v>542</c:v>
                </c:pt>
                <c:pt idx="3">
                  <c:v>550.5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216-43C0-985B-83EA384E6C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50"/>
        <c:axId val="122618624"/>
        <c:axId val="122620160"/>
      </c:barChar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Протяжение пути, требующего выполнения капитального ремонта пути с учетом выделения инвестиций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7.7000258518284292E-2"/>
                  <c:y val="-2.897112157626935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  <a:r>
                      <a:rPr lang="en-US" baseline="0" dirty="0"/>
                      <a:t> 145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4216-43C0-985B-83EA384E6CA7}"/>
                </c:ext>
              </c:extLst>
            </c:dLbl>
            <c:dLbl>
              <c:idx val="1"/>
              <c:layout>
                <c:manualLayout>
                  <c:x val="-8.0916757112457591E-2"/>
                  <c:y val="-4.9917451553534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216-43C0-985B-83EA384E6CA7}"/>
                </c:ext>
              </c:extLst>
            </c:dLbl>
            <c:dLbl>
              <c:idx val="2"/>
              <c:layout>
                <c:manualLayout>
                  <c:x val="-8.5391420184082106E-2"/>
                  <c:y val="-5.1290101403774671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1200" b="1" i="0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en-US" sz="1200" b="1" i="0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2 520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4216-43C0-985B-83EA384E6CA7}"/>
                </c:ext>
              </c:extLst>
            </c:dLbl>
            <c:dLbl>
              <c:idx val="3"/>
              <c:layout>
                <c:manualLayout>
                  <c:x val="-3.5570277438827992E-2"/>
                  <c:y val="3.7586898359198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216-43C0-985B-83EA384E6CA7}"/>
                </c:ext>
              </c:extLst>
            </c:dLbl>
            <c:dLbl>
              <c:idx val="4"/>
              <c:layout>
                <c:manualLayout>
                  <c:x val="-6.9658459984371479E-2"/>
                  <c:y val="3.1071917935044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216-43C0-985B-83EA384E6CA7}"/>
                </c:ext>
              </c:extLst>
            </c:dLbl>
            <c:dLbl>
              <c:idx val="5"/>
              <c:layout>
                <c:manualLayout>
                  <c:x val="-6.5212175304517991E-2"/>
                  <c:y val="2.710106284486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216-43C0-985B-83EA384E6CA7}"/>
                </c:ext>
              </c:extLst>
            </c:dLbl>
            <c:dLbl>
              <c:idx val="6"/>
              <c:layout>
                <c:manualLayout>
                  <c:x val="-2.6677708079120992E-2"/>
                  <c:y val="-2.8219086768136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216-43C0-985B-83EA384E6CA7}"/>
                </c:ext>
              </c:extLst>
            </c:dLbl>
            <c:dLbl>
              <c:idx val="7"/>
              <c:layout>
                <c:manualLayout>
                  <c:x val="-1.4820948932844996E-2"/>
                  <c:y val="-3.0570677332148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216-43C0-985B-83EA384E6CA7}"/>
                </c:ext>
              </c:extLst>
            </c:dLbl>
            <c:dLbl>
              <c:idx val="8"/>
              <c:layout>
                <c:manualLayout>
                  <c:x val="-8.892569359706998E-3"/>
                  <c:y val="-2.5867496204125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216-43C0-985B-83EA384E6CA7}"/>
                </c:ext>
              </c:extLst>
            </c:dLbl>
            <c:dLbl>
              <c:idx val="9"/>
              <c:layout>
                <c:manualLayout>
                  <c:x val="-1.3338854039560496E-2"/>
                  <c:y val="-1.4109543384068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216-43C0-985B-83EA384E6CA7}"/>
                </c:ext>
              </c:extLst>
            </c:dLbl>
            <c:dLbl>
              <c:idx val="10"/>
              <c:layout>
                <c:manualLayout>
                  <c:x val="-1.6303043826129387E-2"/>
                  <c:y val="-3.0570677332148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216-43C0-985B-83EA384E6CA7}"/>
                </c:ext>
              </c:extLst>
            </c:dLbl>
            <c:dLbl>
              <c:idx val="11"/>
              <c:layout>
                <c:manualLayout>
                  <c:x val="-1.7785138719413996E-2"/>
                  <c:y val="-3.0570677332148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216-43C0-985B-83EA384E6CA7}"/>
                </c:ext>
              </c:extLst>
            </c:dLbl>
            <c:dLbl>
              <c:idx val="12"/>
              <c:layout>
                <c:manualLayout>
                  <c:x val="-4.4462846798536074E-3"/>
                  <c:y val="-2.3515905640114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216-43C0-985B-83EA384E6CA7}"/>
                </c:ext>
              </c:extLst>
            </c:dLbl>
            <c:dLbl>
              <c:idx val="13"/>
              <c:layout>
                <c:manualLayout>
                  <c:x val="-1.0868570329434433E-16"/>
                  <c:y val="-2.8219086768136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216-43C0-985B-83EA384E6CA7}"/>
                </c:ext>
              </c:extLst>
            </c:dLbl>
            <c:dLbl>
              <c:idx val="14"/>
              <c:layout>
                <c:manualLayout>
                  <c:x val="1.4820948932843909E-3"/>
                  <c:y val="-2.5867496204125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4216-43C0-985B-83EA384E6CA7}"/>
                </c:ext>
              </c:extLst>
            </c:dLbl>
            <c:dLbl>
              <c:idx val="15"/>
              <c:layout>
                <c:manualLayout>
                  <c:x val="0"/>
                  <c:y val="-4.9383401844239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216-43C0-985B-83EA384E6CA7}"/>
                </c:ext>
              </c:extLst>
            </c:dLbl>
            <c:dLbl>
              <c:idx val="16"/>
              <c:layout>
                <c:manualLayout>
                  <c:x val="0"/>
                  <c:y val="-4.7031811280228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216-43C0-985B-83EA384E6C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#,##0</c:formatCode>
                <c:ptCount val="4"/>
                <c:pt idx="0">
                  <c:v>3145</c:v>
                </c:pt>
                <c:pt idx="1">
                  <c:v>2888</c:v>
                </c:pt>
                <c:pt idx="2">
                  <c:v>2520</c:v>
                </c:pt>
                <c:pt idx="3">
                  <c:v>2277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4216-43C0-985B-83EA384E6CA7}"/>
            </c:ext>
          </c:extLst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300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4216-43C0-985B-83EA384E6C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618624"/>
        <c:axId val="122620160"/>
      </c:lineChart>
      <c:catAx>
        <c:axId val="12261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620160"/>
        <c:crossesAt val="0"/>
        <c:auto val="1"/>
        <c:lblAlgn val="ctr"/>
        <c:lblOffset val="100"/>
        <c:noMultiLvlLbl val="0"/>
      </c:catAx>
      <c:valAx>
        <c:axId val="122620160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618624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8.5333540130740626E-2"/>
          <c:y val="0.72622932816537467"/>
          <c:w val="0.8678047524634015"/>
          <c:h val="0.2724843022626394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75742479243634"/>
          <c:y val="6.7100561616332252E-2"/>
          <c:w val="0.86656600605940381"/>
          <c:h val="0.8446554682099499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Приобретаемые стрелочные переводы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8900000" scaled="1"/>
                <a:tileRect/>
              </a:gradFill>
              <a:ln>
                <a:solidFill>
                  <a:schemeClr val="bg1"/>
                </a:solidFill>
              </a:ln>
              <a:effectLst>
                <a:outerShdw dist="317500" dir="5400000" sx="1000" sy="1000" rotWithShape="0">
                  <a:prstClr val="black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D5C-4527-A96F-AAAA80D35C1E}"/>
              </c:ext>
            </c:extLst>
          </c:dPt>
          <c:dLbls>
            <c:dLbl>
              <c:idx val="0"/>
              <c:layout>
                <c:manualLayout>
                  <c:x val="2.0632802721394731E-2"/>
                  <c:y val="-0.301145025984626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5C-4527-A96F-AAAA80D35C1E}"/>
                </c:ext>
              </c:extLst>
            </c:dLbl>
            <c:dLbl>
              <c:idx val="1"/>
              <c:layout>
                <c:manualLayout>
                  <c:x val="1.7685259475481198E-2"/>
                  <c:y val="-6.9495005996452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5C-4527-A96F-AAAA80D35C1E}"/>
                </c:ext>
              </c:extLst>
            </c:dLbl>
            <c:dLbl>
              <c:idx val="2"/>
              <c:layout>
                <c:manualLayout>
                  <c:x val="2.3580345967308264E-2"/>
                  <c:y val="-0.25095418832052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5C-4527-A96F-AAAA80D35C1E}"/>
                </c:ext>
              </c:extLst>
            </c:dLbl>
            <c:dLbl>
              <c:idx val="3"/>
              <c:layout>
                <c:manualLayout>
                  <c:x val="3.2422975705048866E-2"/>
                  <c:y val="-6.9495005996452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5C-4527-A96F-AAAA80D35C1E}"/>
                </c:ext>
              </c:extLst>
            </c:dLbl>
            <c:dLbl>
              <c:idx val="4"/>
              <c:layout>
                <c:manualLayout>
                  <c:x val="2.3580345967308264E-2"/>
                  <c:y val="-6.9495005996452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5C-4527-A96F-AAAA80D35C1E}"/>
                </c:ext>
              </c:extLst>
            </c:dLbl>
            <c:dLbl>
              <c:idx val="5"/>
              <c:layout>
                <c:manualLayout>
                  <c:x val="2.6527889213221904E-2"/>
                  <c:y val="-0.436274204311061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5C-4527-A96F-AAAA80D35C1E}"/>
                </c:ext>
              </c:extLst>
            </c:dLbl>
            <c:dLbl>
              <c:idx val="6"/>
              <c:layout>
                <c:manualLayout>
                  <c:x val="1.5795764496345208E-2"/>
                  <c:y val="-0.436875493461255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A7-49AC-811A-D45CD24611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332</c:v>
                </c:pt>
                <c:pt idx="1">
                  <c:v>14</c:v>
                </c:pt>
                <c:pt idx="2">
                  <c:v>253</c:v>
                </c:pt>
                <c:pt idx="3">
                  <c:v>0</c:v>
                </c:pt>
                <c:pt idx="4">
                  <c:v>0</c:v>
                </c:pt>
                <c:pt idx="5">
                  <c:v>513</c:v>
                </c:pt>
                <c:pt idx="6">
                  <c:v>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D5C-4527-A96F-AAAA80D35C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shape val="box"/>
        <c:axId val="148226816"/>
        <c:axId val="148228352"/>
        <c:axId val="0"/>
      </c:bar3DChart>
      <c:catAx>
        <c:axId val="14822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8228352"/>
        <c:crossesAt val="0.1"/>
        <c:auto val="1"/>
        <c:lblAlgn val="ctr"/>
        <c:lblOffset val="100"/>
        <c:noMultiLvlLbl val="0"/>
      </c:catAx>
      <c:valAx>
        <c:axId val="148228352"/>
        <c:scaling>
          <c:orientation val="minMax"/>
          <c:max val="5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8226816"/>
        <c:crosses val="autoZero"/>
        <c:crossBetween val="between"/>
        <c:majorUnit val="100"/>
        <c:minorUnit val="50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371304517295767E-3"/>
          <c:y val="0.18761799746158112"/>
          <c:w val="0.9883226241917431"/>
          <c:h val="0.699457932035116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Крушение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 prstMaterial="metal"/>
          </c:spPr>
          <c:invertIfNegative val="0"/>
          <c:dLbls>
            <c:dLbl>
              <c:idx val="0"/>
              <c:layout>
                <c:manualLayout>
                  <c:x val="1.4025254735069565E-3"/>
                  <c:y val="2.6621947384970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3F-4C3D-9C43-29829019E447}"/>
                </c:ext>
              </c:extLst>
            </c:dLbl>
            <c:dLbl>
              <c:idx val="1"/>
              <c:layout>
                <c:manualLayout>
                  <c:x val="-5.1425339958672901E-17"/>
                  <c:y val="2.3294203961848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3F-4C3D-9C43-29829019E447}"/>
                </c:ext>
              </c:extLst>
            </c:dLbl>
            <c:dLbl>
              <c:idx val="2"/>
              <c:layout>
                <c:manualLayout>
                  <c:x val="0"/>
                  <c:y val="2.6621947384970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3F-4C3D-9C43-29829019E44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55B237B-1BA3-4ED5-88B3-316E56E57150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7E1-4C46-B504-45CE520303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3F-4C3D-9C43-29829019E44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События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 prstMaterial="metal"/>
          </c:spPr>
          <c:invertIfNegative val="0"/>
          <c:dLbls>
            <c:dLbl>
              <c:idx val="0"/>
              <c:layout>
                <c:manualLayout>
                  <c:x val="-1.4983831200427074E-3"/>
                  <c:y val="3.82869587548067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3F-4C3D-9C43-29829019E447}"/>
                </c:ext>
              </c:extLst>
            </c:dLbl>
            <c:dLbl>
              <c:idx val="1"/>
              <c:layout>
                <c:manualLayout>
                  <c:x val="0"/>
                  <c:y val="1.4619692881671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3F-4C3D-9C43-29829019E447}"/>
                </c:ext>
              </c:extLst>
            </c:dLbl>
            <c:dLbl>
              <c:idx val="2"/>
              <c:layout>
                <c:manualLayout>
                  <c:x val="0"/>
                  <c:y val="1.421586774323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3F-4C3D-9C43-29829019E44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7E1-4C46-B504-45CE520303F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33420C0-55CA-4406-B34C-810300F9D1F2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7E1-4C46-B504-45CE520303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</c:v>
                </c:pt>
                <c:pt idx="1">
                  <c:v>7</c:v>
                </c:pt>
                <c:pt idx="2">
                  <c:v>8</c:v>
                </c:pt>
                <c:pt idx="3">
                  <c:v>10</c:v>
                </c:pt>
                <c:pt idx="4">
                  <c:v>10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D3F-4C3D-9C43-29829019E44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Инцидент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 prstMaterial="metal"/>
          </c:spPr>
          <c:invertIfNegative val="0"/>
          <c:dLbls>
            <c:dLbl>
              <c:idx val="0"/>
              <c:layout>
                <c:manualLayout>
                  <c:x val="8.3753962134462657E-4"/>
                  <c:y val="1.451435927708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D3F-4C3D-9C43-29829019E447}"/>
                </c:ext>
              </c:extLst>
            </c:dLbl>
            <c:dLbl>
              <c:idx val="1"/>
              <c:layout>
                <c:manualLayout>
                  <c:x val="2.053319380229515E-3"/>
                  <c:y val="1.6667166931807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D3F-4C3D-9C43-29829019E447}"/>
                </c:ext>
              </c:extLst>
            </c:dLbl>
            <c:dLbl>
              <c:idx val="2"/>
              <c:layout>
                <c:manualLayout>
                  <c:x val="2.1037882102604346E-3"/>
                  <c:y val="1.33037176370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D3F-4C3D-9C43-29829019E447}"/>
                </c:ext>
              </c:extLst>
            </c:dLbl>
            <c:dLbl>
              <c:idx val="3"/>
              <c:layout>
                <c:manualLayout>
                  <c:x val="2.8050509470139129E-3"/>
                  <c:y val="1.7647964532313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D3F-4C3D-9C43-29829019E44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117</c:v>
                </c:pt>
                <c:pt idx="1">
                  <c:v>86</c:v>
                </c:pt>
                <c:pt idx="2">
                  <c:v>70</c:v>
                </c:pt>
                <c:pt idx="3">
                  <c:v>63</c:v>
                </c:pt>
                <c:pt idx="4">
                  <c:v>64</c:v>
                </c:pt>
                <c:pt idx="5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D3F-4C3D-9C43-29829019E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5382528"/>
        <c:axId val="265408896"/>
      </c:barChart>
      <c:catAx>
        <c:axId val="265382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5408896"/>
        <c:crosses val="autoZero"/>
        <c:auto val="1"/>
        <c:lblAlgn val="ctr"/>
        <c:lblOffset val="100"/>
        <c:noMultiLvlLbl val="0"/>
      </c:catAx>
      <c:valAx>
        <c:axId val="2654088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65382528"/>
        <c:crosses val="autoZero"/>
        <c:crossBetween val="between"/>
      </c:valAx>
      <c:spPr>
        <a:scene3d>
          <a:camera prst="orthographicFront"/>
          <a:lightRig rig="threePt" dir="t"/>
        </a:scene3d>
        <a:sp3d prstMaterial="metal"/>
      </c:spPr>
    </c:plotArea>
    <c:legend>
      <c:legendPos val="b"/>
      <c:layout>
        <c:manualLayout>
          <c:xMode val="edge"/>
          <c:yMode val="edge"/>
          <c:x val="0.33002586095096897"/>
          <c:y val="0.92354679802955675"/>
          <c:w val="0.32683614328023541"/>
          <c:h val="6.3453254375851587E-2"/>
        </c:manualLayout>
      </c:layout>
      <c:overlay val="0"/>
      <c:txPr>
        <a:bodyPr/>
        <a:lstStyle/>
        <a:p>
          <a:pPr>
            <a:defRPr sz="1192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9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0.48108</cdr:x>
      <cdr:y>0.65843</cdr:y>
    </cdr:from>
    <cdr:to>
      <cdr:x>0.61425</cdr:x>
      <cdr:y>0.7209</cdr:y>
    </cdr:to>
    <cdr:sp macro="" textlink="">
      <cdr:nvSpPr>
        <cdr:cNvPr id="2" name="TextBox 719">
          <a:extLst xmlns:a="http://schemas.openxmlformats.org/drawingml/2006/main">
            <a:ext uri="{FF2B5EF4-FFF2-40B4-BE49-F238E27FC236}">
              <a16:creationId xmlns:a16="http://schemas.microsoft.com/office/drawing/2014/main" id="{522C5D90-0FB8-02F2-AB97-F9DE70D6EC8E}"/>
            </a:ext>
          </a:extLst>
        </cdr:cNvPr>
        <cdr:cNvSpPr txBox="1"/>
      </cdr:nvSpPr>
      <cdr:spPr>
        <a:xfrm xmlns:a="http://schemas.openxmlformats.org/drawingml/2006/main">
          <a:off x="1951474" y="2919305"/>
          <a:ext cx="54021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latin typeface="Times New Roman" pitchFamily="18" charset="0"/>
              <a:cs typeface="Times New Roman" pitchFamily="18" charset="0"/>
            </a:rPr>
            <a:t>Годы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0.66491</cdr:x>
      <cdr:y>0.0535</cdr:y>
    </cdr:from>
    <cdr:to>
      <cdr:x>0.83728</cdr:x>
      <cdr:y>0.20626</cdr:y>
    </cdr:to>
    <cdr:sp macro="" textlink="">
      <cdr:nvSpPr>
        <cdr:cNvPr id="2" name="Text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096744" y="194027"/>
          <a:ext cx="1580497" cy="553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/>
          <a:r>
            <a:rPr lang="ru-RU" sz="1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За 2021 год </a:t>
          </a:r>
        </a:p>
        <a:p xmlns:a="http://schemas.openxmlformats.org/drawingml/2006/main">
          <a:pPr eaLnBrk="1" hangingPunct="1"/>
          <a:r>
            <a:rPr lang="ru-RU" sz="1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(всего 7</a:t>
          </a:r>
          <a:r>
            <a:rPr lang="en-US" sz="1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5</a:t>
          </a:r>
          <a:r>
            <a:rPr lang="ru-RU" sz="1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 случая)</a:t>
          </a:r>
          <a:endParaRPr lang="ru-RU" sz="1500" b="1" dirty="0">
            <a:solidFill>
              <a:prstClr val="black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</cdr:x>
      <cdr:y>0.04561</cdr:y>
    </cdr:from>
    <cdr:to>
      <cdr:x>0.67276</cdr:x>
      <cdr:y>0.19837</cdr:y>
    </cdr:to>
    <cdr:sp macro="" textlink="">
      <cdr:nvSpPr>
        <cdr:cNvPr id="3" name="Text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84635" y="165410"/>
          <a:ext cx="1584088" cy="553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/>
          <a:r>
            <a:rPr lang="ru-RU" sz="1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За 2020 год </a:t>
          </a:r>
        </a:p>
        <a:p xmlns:a="http://schemas.openxmlformats.org/drawingml/2006/main">
          <a:pPr eaLnBrk="1" hangingPunct="1"/>
          <a:r>
            <a:rPr lang="ru-RU" sz="1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(всего 73 случая)</a:t>
          </a:r>
          <a:endParaRPr lang="ru-RU" sz="1500" b="1" dirty="0">
            <a:solidFill>
              <a:prstClr val="black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0.81857</cdr:x>
      <cdr:y>0.05553</cdr:y>
    </cdr:from>
    <cdr:to>
      <cdr:x>0.99133</cdr:x>
      <cdr:y>0.20829</cdr:y>
    </cdr:to>
    <cdr:sp macro="" textlink="">
      <cdr:nvSpPr>
        <cdr:cNvPr id="4" name="Text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505650" y="201398"/>
          <a:ext cx="1584088" cy="553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/>
          <a:r>
            <a: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 2022 год </a:t>
          </a:r>
        </a:p>
        <a:p xmlns:a="http://schemas.openxmlformats.org/drawingml/2006/main">
          <a:pPr eaLnBrk="1" hangingPunct="1"/>
          <a:r>
            <a: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(всего 56 случая)</a:t>
          </a:r>
          <a:endParaRPr lang="ru-RU" sz="1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EAC4F-317D-4B56-BD08-8735B1557E6A}" type="datetimeFigureOut">
              <a:rPr lang="ru-RU" smtClean="0"/>
              <a:t>08.12.2023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B13EE-398F-4000-BD95-59E70E20B3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743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5C910-172E-465E-9F6E-4BED48F9819A}" type="datetimeFigureOut">
              <a:rPr lang="ru-RU" smtClean="0"/>
              <a:t>08.12.2023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48EFA-47DC-4E98-965E-B1764BF672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491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48EFA-47DC-4E98-965E-B1764BF6721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690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69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57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9008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64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18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55"/>
            <a:ext cx="89154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1F56F-C712-4B28-9A2C-A96C353C48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5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72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83" y="1709762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83" y="458951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612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64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1" y="365129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83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04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51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2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0" y="987450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32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45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2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0" y="987450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32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93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44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44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40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9" y="635640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40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97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83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5919" y="351065"/>
            <a:ext cx="8813800" cy="631490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АО «НК «</a:t>
            </a:r>
            <a:r>
              <a:rPr lang="kk-KZ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Қазақстан темір жолы</a:t>
            </a: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ИТОГИ ДЕЯТЕЛЬНОСТИ ЗА 2022 ГОД И</a:t>
            </a: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ЗАДАЧИ НА 2023 ГОД</a:t>
            </a: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РЕГУЛИРУЕМЫМ УСЛУГАМ</a:t>
            </a: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г.Астана</a:t>
            </a:r>
            <a:b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21.04.2023</a:t>
            </a:r>
          </a:p>
        </p:txBody>
      </p:sp>
      <p:sp>
        <p:nvSpPr>
          <p:cNvPr id="4" name="Номер слайда 2"/>
          <p:cNvSpPr txBox="1">
            <a:spLocks/>
          </p:cNvSpPr>
          <p:nvPr/>
        </p:nvSpPr>
        <p:spPr>
          <a:xfrm>
            <a:off x="9271000" y="6483406"/>
            <a:ext cx="631323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r"/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D:\For prezentations\kz_icons\Map1 copy.png"/>
          <p:cNvPicPr>
            <a:picLocks noChangeAspect="1" noChangeArrowheads="1"/>
          </p:cNvPicPr>
          <p:nvPr/>
        </p:nvPicPr>
        <p:blipFill rotWithShape="1">
          <a:blip r:embed="rId3" cstate="screen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679" r="3432"/>
          <a:stretch/>
        </p:blipFill>
        <p:spPr bwMode="auto">
          <a:xfrm>
            <a:off x="5345714" y="4472434"/>
            <a:ext cx="4320480" cy="211102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9" y="2904722"/>
            <a:ext cx="2327517" cy="279050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EEECE1"/>
            </a:outerShdw>
            <a:softEdge rad="635000"/>
          </a:effectLst>
          <a:scene3d>
            <a:camera prst="obliqueTop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048321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792959" y="148444"/>
            <a:ext cx="8995478" cy="472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ВЫПОЛНЕНИЕ КАПИТАЛЬНОГО РЕМОНТА ПУТИ 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854361" y="626857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873" y="94880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5" y="4702182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5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5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5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5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2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2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2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9" y="4702182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9" y="4702182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9" y="4702182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30488" y="6498903"/>
            <a:ext cx="222885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D1F56F-C712-4B28-9A2C-A96C353C48B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FED4C08A-2C49-2155-0412-F367E7A21E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3727036"/>
              </p:ext>
            </p:extLst>
          </p:nvPr>
        </p:nvGraphicFramePr>
        <p:xfrm>
          <a:off x="350489" y="1299496"/>
          <a:ext cx="4056451" cy="443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ED1C2D5-65E2-FD69-091C-55FF62950C2A}"/>
              </a:ext>
            </a:extLst>
          </p:cNvPr>
          <p:cNvSpPr txBox="1"/>
          <p:nvPr/>
        </p:nvSpPr>
        <p:spPr>
          <a:xfrm rot="16200000">
            <a:off x="-692001" y="2282387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Количество, км</a:t>
            </a:r>
          </a:p>
        </p:txBody>
      </p:sp>
      <p:sp>
        <p:nvSpPr>
          <p:cNvPr id="719" name="Прямоугольник 718"/>
          <p:cNvSpPr/>
          <p:nvPr/>
        </p:nvSpPr>
        <p:spPr>
          <a:xfrm>
            <a:off x="4746264" y="1193026"/>
            <a:ext cx="4913445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3619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202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году выполнен капитальный ремонт пути в объеме 550,5 км, что позволило:</a:t>
            </a:r>
          </a:p>
          <a:p>
            <a:pPr marL="93663" marR="0" lvl="1" indent="261938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Wingdings" pitchFamily="2" charset="2"/>
              <a:buChar char="ü"/>
              <a:tabLst>
                <a:tab pos="177800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сократить протяжённость участков, требующих капитального ремонта, </a:t>
            </a:r>
          </a:p>
          <a:p>
            <a:pPr marL="93663" marR="0" lvl="1" indent="261938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Wingdings" pitchFamily="2" charset="2"/>
              <a:buChar char="ü"/>
              <a:tabLst>
                <a:tab pos="177800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повысить уровень безопасности движения, </a:t>
            </a:r>
          </a:p>
          <a:p>
            <a:pPr marL="93663" marR="0" lvl="1" indent="261938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Wingdings" pitchFamily="2" charset="2"/>
              <a:buChar char="ü"/>
              <a:tabLst>
                <a:tab pos="177800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увеличить пропускную и провозную способность участков, </a:t>
            </a:r>
          </a:p>
          <a:p>
            <a:pPr marL="93663" marR="0" lvl="1" indent="261938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Wingdings" pitchFamily="2" charset="2"/>
              <a:buChar char="ü"/>
              <a:tabLst>
                <a:tab pos="177800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обеспечить повышение скорости движения </a:t>
            </a:r>
            <a:r>
              <a:rPr kumimoji="0" lang="kk-K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участках капитального ремонта пути: </a:t>
            </a:r>
          </a:p>
          <a:p>
            <a:pPr marL="93663" marR="0" lvl="1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Tx/>
              <a:buNone/>
              <a:tabLst>
                <a:tab pos="177800" algn="l"/>
              </a:tabLst>
              <a:defRPr/>
            </a:pPr>
            <a:r>
              <a:rPr kumimoji="0" lang="kk-K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по пассажирским поездам с вагонами «Тальго»-421,7 км;</a:t>
            </a:r>
          </a:p>
          <a:p>
            <a:pPr marL="93663" marR="0" lvl="1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Tx/>
              <a:buNone/>
              <a:tabLst>
                <a:tab pos="177800" algn="l"/>
              </a:tabLst>
              <a:defRPr/>
            </a:pPr>
            <a:r>
              <a:rPr kumimoji="0" lang="kk-K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по пассажирским поездам - 509,2 км;</a:t>
            </a:r>
          </a:p>
          <a:p>
            <a:pPr marL="93663" marR="0" lvl="1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Tx/>
              <a:buNone/>
              <a:tabLst>
                <a:tab pos="177800" algn="l"/>
              </a:tabLst>
              <a:defRPr/>
            </a:pPr>
            <a:r>
              <a:rPr kumimoji="0" lang="kk-K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по контейнерным поездам - 484,5 км;</a:t>
            </a:r>
          </a:p>
          <a:p>
            <a:pPr marL="93663" marR="0" lvl="1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Tx/>
              <a:buNone/>
              <a:tabLst>
                <a:tab pos="177800" algn="l"/>
              </a:tabLst>
              <a:defRPr/>
            </a:pPr>
            <a:r>
              <a:rPr kumimoji="0" lang="kk-K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по грузовым поездам -386,4 км.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93663" marR="0" lvl="1" indent="261938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Wingdings" pitchFamily="2" charset="2"/>
              <a:buChar char="ü"/>
              <a:tabLst>
                <a:tab pos="177800" algn="l"/>
              </a:tabLst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639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54173" y="137778"/>
            <a:ext cx="9906000" cy="487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ЗАМЕНА КОМПЛЕКСОВ СТРЕЛОЧНЫХ ПЕРЕВОДОВ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818541" y="615511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253" y="105718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5" y="4702182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5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5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5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5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2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2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2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9" y="4702182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9" y="4702182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9" y="4702182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506738" y="6463278"/>
            <a:ext cx="222885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D1F56F-C712-4B28-9A2C-A96C353C48B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51935" y="1260389"/>
          <a:ext cx="4020065" cy="3023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9254" y="4636907"/>
            <a:ext cx="4511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Замена комплексов стрелочных переводов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 период 2016-2022 гг.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-367189" y="2607700"/>
            <a:ext cx="1641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Количество,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копл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57373" y="4347137"/>
            <a:ext cx="540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Годы</a:t>
            </a:r>
          </a:p>
        </p:txBody>
      </p:sp>
      <p:sp>
        <p:nvSpPr>
          <p:cNvPr id="721" name="Прямоугольник 720"/>
          <p:cNvSpPr/>
          <p:nvPr/>
        </p:nvSpPr>
        <p:spPr>
          <a:xfrm>
            <a:off x="4780666" y="807506"/>
            <a:ext cx="4835490" cy="6052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3619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Из-за отсутствия поставок комплексов стрелочных переводов в 2019-2020гг. допущен рост ограничений скоростей движения, что повлияло на задержку пассажирских и грузовых поездов.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Замена стрелочных переводов в 2022 году в объеме 540 комплектов позволило</a:t>
            </a:r>
            <a:r>
              <a:rPr kumimoji="0" lang="kk-K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обеспечить безопасность движения поездов;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уменьшить объем дефектных стрелочных переводов с 8 228 комплектов до 7 768 комплектов;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kk-K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обеспечить движение поездов согласно установленного графика;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устранить негодности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подрельсовых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оснований;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снизить уровень износа основных средств;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обеспечить устойчивую работу путевого хозяйства.</a:t>
            </a:r>
          </a:p>
        </p:txBody>
      </p:sp>
    </p:spTree>
    <p:extLst>
      <p:ext uri="{BB962C8B-B14F-4D97-AF65-F5344CB8AC3E}">
        <p14:creationId xmlns:p14="http://schemas.microsoft.com/office/powerpoint/2010/main" val="1207031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1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310368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 КАЧЕСТВЕ ПРЕДОСТАВЛЯЕМЫХ УСЛУГ ЗА 2022 ГОД 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90" y="11967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10374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5" y="4702182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5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5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5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5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5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5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5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2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2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2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2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7" y="4702182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9" y="4702182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9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9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9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9" y="4702182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9" y="4702182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9" y="4702182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9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9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9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74873" y="1381091"/>
          <a:ext cx="8813932" cy="3484205"/>
        </p:xfrm>
        <a:graphic>
          <a:graphicData uri="http://schemas.openxmlformats.org/drawingml/2006/table">
            <a:tbl>
              <a:tblPr/>
              <a:tblGrid>
                <a:gridCol w="4758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8713">
                  <a:extLst>
                    <a:ext uri="{9D8B030D-6E8A-4147-A177-3AD203B41FA5}">
                      <a16:colId xmlns:a16="http://schemas.microsoft.com/office/drawing/2014/main" val="991715903"/>
                    </a:ext>
                  </a:extLst>
                </a:gridCol>
                <a:gridCol w="1354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1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72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  <a:b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2021 года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  <a:b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2022 года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 факту 2021г,</a:t>
                      </a:r>
                    </a:p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240">
                <a:tc>
                  <a:txBody>
                    <a:bodyPr/>
                    <a:lstStyle/>
                    <a:p>
                      <a:pPr marL="857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скоростей для пассажирских поездов, </a:t>
                      </a:r>
                      <a:r>
                        <a:rPr lang="ru-RU" sz="16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773,9</a:t>
                      </a: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170,2</a:t>
                      </a: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816">
                <a:tc>
                  <a:txBody>
                    <a:bodyPr/>
                    <a:lstStyle/>
                    <a:p>
                      <a:pPr marL="857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857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скоростей для грузовых поездов, </a:t>
                      </a:r>
                      <a:r>
                        <a:rPr lang="ru-RU" sz="16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643,8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90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115">
                <a:tc>
                  <a:txBody>
                    <a:bodyPr/>
                    <a:lstStyle/>
                    <a:p>
                      <a:pPr marL="108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Улучшение  плавности хода поездов за счет удлинения длины плети бесстыкового пути, </a:t>
                      </a:r>
                      <a:r>
                        <a:rPr lang="ru-RU" sz="16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246,6</a:t>
                      </a: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802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 раза</a:t>
                      </a: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1" marR="9341" marT="93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2988" y="6463274"/>
            <a:ext cx="222885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D1F56F-C712-4B28-9A2C-A96C353C48B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8140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/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792959" y="148443"/>
            <a:ext cx="8995478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НАРУШЕНИЯ БЕЗОПАСНОСТИ ДВИЖЕНИЯ (НБД) В ПЕРИОД С 2017 ПО 202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ГОДЫ ПО ФИЛИАЛУ АО «НК «КТЖ» – «ДИРЕКЦИЯ МАГИСТРАЛЬНОЙ СЕТИ» 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10443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10373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140486"/>
              </p:ext>
            </p:extLst>
          </p:nvPr>
        </p:nvGraphicFramePr>
        <p:xfrm>
          <a:off x="194471" y="4859768"/>
          <a:ext cx="9448293" cy="1753770"/>
        </p:xfrm>
        <a:graphic>
          <a:graphicData uri="http://schemas.openxmlformats.org/drawingml/2006/table">
            <a:tbl>
              <a:tblPr/>
              <a:tblGrid>
                <a:gridCol w="1123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6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1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29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3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03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Нарушения 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2017 </a:t>
                      </a:r>
                      <a:r>
                        <a:rPr lang="ru-RU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2018 </a:t>
                      </a:r>
                      <a:r>
                        <a:rPr lang="ru-RU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43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НБД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НБД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НБД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НБД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НБД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НБД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Крушение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События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Инциденты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3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НБД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1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8767897"/>
              </p:ext>
            </p:extLst>
          </p:nvPr>
        </p:nvGraphicFramePr>
        <p:xfrm>
          <a:off x="407920" y="1104088"/>
          <a:ext cx="9169269" cy="3626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21" name="TextBox 13"/>
          <p:cNvSpPr txBox="1">
            <a:spLocks noChangeArrowheads="1"/>
          </p:cNvSpPr>
          <p:nvPr/>
        </p:nvSpPr>
        <p:spPr bwMode="auto">
          <a:xfrm>
            <a:off x="443679" y="1304615"/>
            <a:ext cx="176484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 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2017 </a:t>
            </a: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(всего 125 случаев)</a:t>
            </a:r>
          </a:p>
        </p:txBody>
      </p:sp>
      <p:sp>
        <p:nvSpPr>
          <p:cNvPr id="722" name="TextBox 13"/>
          <p:cNvSpPr txBox="1">
            <a:spLocks noChangeArrowheads="1"/>
          </p:cNvSpPr>
          <p:nvPr/>
        </p:nvSpPr>
        <p:spPr bwMode="auto">
          <a:xfrm>
            <a:off x="2052287" y="1305486"/>
            <a:ext cx="158049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 2018 год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(всего 94 случая)</a:t>
            </a: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23" name="TextBox 13"/>
          <p:cNvSpPr txBox="1">
            <a:spLocks noChangeArrowheads="1"/>
          </p:cNvSpPr>
          <p:nvPr/>
        </p:nvSpPr>
        <p:spPr bwMode="auto">
          <a:xfrm>
            <a:off x="3481766" y="1269498"/>
            <a:ext cx="166866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 2019 год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(всего 78 случаев)</a:t>
            </a: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30488" y="6498901"/>
            <a:ext cx="222885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D1F56F-C712-4B28-9A2C-A96C353C48B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3301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-38134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 РАБОТЕ С ПОТРЕБИТЕЛЯМИ УСЛУГ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679718" y="803987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162456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4472" y="892472"/>
            <a:ext cx="9593966" cy="579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Заключены договора на оказание услуг МЖС в пассажирском движении -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14,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грузовом –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(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в том числе 2 частных перевозчика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55600" lvl="1" indent="-3556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2022 году были рассмотрены заявки на получение права доступа к услугам МЖС от                                         12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потенциальных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перевозчиков грузов на период 2023-2024 года, которые соответствуют требованиям Правил пользования магистральной железнодорожной сетью, утвержденных приказом и.о. Министра по инвестициям и развитию Республики Казахстан от 27 марта 2015 года № 366.</a:t>
            </a:r>
          </a:p>
          <a:p>
            <a:pPr marL="355600" lvl="1" indent="-3556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Согласно приказам КРЕМ пассажирским перевозчикам предоставлен временный понижающий коэффициент (ВПК) на услуги МЖС при перевозке пассажиров железнодорожным транспортом. Общая сумма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ВПК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2022 году составила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20,2 млрд .тенге.</a:t>
            </a:r>
          </a:p>
          <a:p>
            <a:pPr marL="355600" lvl="1" indent="-3556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Разработаны и утверждены Правила  допуска локомотивов, моторвагонного подвижного состава и специального самоходного подвижного состава на магистральную железнодорожную сеть, которые распространяются на АО «НК «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ТЖ» и группу Компании (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приказ от 22 февраля 2022 года №71-ЦЗ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55600" lvl="1" indent="-3556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Направлены предложения в МИИР РК по внесению изменений и дополнений в Правила пользования магистральной железнодорожной сетью, утвержденные приказом и.о. Министра по инвестициям и развитию Республики Казахстан от 27 марта 2015  года №366.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459238" y="6415776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275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177018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 РАБОТЕ С ПОТРЕБИТЕЛЯМИ УСЛУГ (</a:t>
            </a:r>
            <a:r>
              <a:rPr lang="kk-KZ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родолжение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1072927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10373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4472" y="1109601"/>
            <a:ext cx="9593966" cy="5690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Разработаны и направлены предложения в МИИР РК по внесению изменений и дополнений в приказ «Об утверждении Правил допуска локомотивов, моторвагонного и специального самоходного подвижного состава на магистральную железнодорожную сеть», который в последующем будет распространяться на операторов локомотивной тяги и перевозчиков.</a:t>
            </a:r>
          </a:p>
          <a:p>
            <a:pPr marL="355600" indent="-3556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рамках реализации мероприятий проекта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Центр управления движением поездов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период 2018-2022 гг. выполнено:</a:t>
            </a:r>
          </a:p>
          <a:p>
            <a:pPr marL="355600" indent="-177800" algn="just">
              <a:lnSpc>
                <a:spcPct val="150000"/>
              </a:lnSpc>
              <a:spcAft>
                <a:spcPts val="400"/>
              </a:spcAft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внедрение микропроцессорной диспетчерской централизации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(МП АСДЦ) на 454 раздельных пунктах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40 диспетчерских кругах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(в т.ч. в 2022 году – 63 раздельных пунктах на 12 диспетчерских кругах)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Западного, Юго-Восточного и Северного регионов, что позволило обеспечить централизованное управление раздельными пунктами поездным диспетчером; непрерывный контроль в автоматическом режиме за поездной ситуацией (свободность/занятость участков, положение стрелок, наличие заданного маршрута и др.);</a:t>
            </a:r>
          </a:p>
          <a:p>
            <a:pPr marL="355600" indent="-177800" algn="just">
              <a:lnSpc>
                <a:spcPct val="150000"/>
              </a:lnSpc>
              <a:spcAft>
                <a:spcPts val="400"/>
              </a:spcAft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создание Центра управления движением поездов и инфраструктурой Западного региона, г. Актобе,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позволило управлять движением поездов из одного места в границах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5-ти  отделений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общей эксплуатационной длиной -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5 245,5 км;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447363" y="6498901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986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177018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 РАБОТЕ С ПОТРЕБИТЕЛЯМИ УСЛУГ (продолжение)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1072927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10373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4472" y="1109601"/>
            <a:ext cx="9593966" cy="352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177800" algn="just">
              <a:lnSpc>
                <a:spcPct val="150000"/>
              </a:lnSpc>
              <a:spcAft>
                <a:spcPts val="400"/>
              </a:spcAft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создание Центра управления движением поездов и инфраструктурой Юго-Восточного региона, г. Алматы,  позволяющий управлять движением поездов из одного места в границах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-х  отделений общей эксплуатационной длиной –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4 450 км;</a:t>
            </a:r>
          </a:p>
          <a:p>
            <a:pPr marL="355600" indent="-177800" algn="just">
              <a:lnSpc>
                <a:spcPct val="150000"/>
              </a:lnSpc>
              <a:spcAft>
                <a:spcPts val="400"/>
              </a:spcAft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создание Центра управления движением поездов и инфраструктурой Северного региона, г. Астана,  позволяющий управлять движением поездов из одного места в границах 4-х  отделений общей эксплуатационной длиной –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4 444 км;</a:t>
            </a:r>
          </a:p>
          <a:p>
            <a:pPr marL="355600" indent="-177800" algn="just">
              <a:lnSpc>
                <a:spcPct val="150000"/>
              </a:lnSpc>
              <a:spcAft>
                <a:spcPts val="400"/>
              </a:spcAft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проведена модернизация и включены в диспетчеризацию 3 раздельных пункта участка Кызылжар-Жезказган;</a:t>
            </a:r>
          </a:p>
          <a:p>
            <a:pPr marL="355600" indent="-177800" algn="just">
              <a:lnSpc>
                <a:spcPct val="150000"/>
              </a:lnSpc>
              <a:spcAft>
                <a:spcPts val="400"/>
              </a:spcAft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проведена модернизация в 25-ти линейно-аппаратных залах.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447363" y="6498901"/>
            <a:ext cx="222885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D1F56F-C712-4B28-9A2C-A96C353C48B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6796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-190575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-72370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 ПЕРСПЕКТИВАХ ДЕЯТЕЛЬНОСТИ НА 2023  ГОД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710284" y="757731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144113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255" y="727567"/>
            <a:ext cx="9826889" cy="585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marR="0" lvl="0" indent="-357188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Осуществление  модернизации инфраструктуры для повышения пропускной способности:</a:t>
            </a:r>
          </a:p>
          <a:p>
            <a:pPr marL="64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продолжить строительство вторых путей на участке Достык –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Мойынты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  <a:p>
            <a:pPr marL="64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разработка ТЭО на строительство железнодорожной линии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Дарбаза-Мактаарал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  <a:p>
            <a:pPr marL="645750" indent="-285750" algn="just">
              <a:spcAft>
                <a:spcPts val="35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разработка ТЭО на строительство железнодорожной линии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Бахты-Аягоз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45750" indent="-285750" algn="just">
              <a:spcAft>
                <a:spcPts val="35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корректировка ПСД на строительство обводной железнодорожной линии вокруг Алматинского узла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57188" marR="0" lvl="0" indent="-357188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Реализация производственной программы, предусматривающей проведение ремонтных работ 1 327 км пути, в том числе капитальный ремонту пути в объеме 567 км.</a:t>
            </a:r>
          </a:p>
          <a:p>
            <a:pPr marL="357188" marR="0" lvl="0" indent="-357188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Реализация инновационных проектов с ресурсосберегающими технологиями, позволяющими повторно применять материалы верхнего строения пути, в том числе:</a:t>
            </a:r>
          </a:p>
          <a:p>
            <a:pPr marL="645750" marR="0" lvl="0" indent="-285750" algn="just" fontAlgn="auto">
              <a:lnSpc>
                <a:spcPct val="10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восстановление  1 200 крестовин методом  автоматической наплавки </a:t>
            </a:r>
          </a:p>
          <a:p>
            <a:pPr marL="645750" marR="0" lvl="0" indent="-285750" algn="just" fontAlgn="auto">
              <a:lnSpc>
                <a:spcPct val="10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сварка  4 000 рельсовых стыков с использованием метода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алюминотермитной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сваркой </a:t>
            </a:r>
          </a:p>
          <a:p>
            <a:pPr marL="645750" marR="0" lvl="0" indent="-285750" algn="just" fontAlgn="auto">
              <a:lnSpc>
                <a:spcPct val="10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внедрение 634  комплектов стрелочных переводов с применением упругих рельсовых скреплений               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SKL CL1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57188" marR="0" lvl="0" indent="-357188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Реализация программы по улучшению социально-бытовых условий и повышению уровня организации труда по Дирекции магистральной сети, предусматривающей проведение ремонта производственных зданий, приобретение модульных зданий, автотранспорта, малой механизации, мотовозов, мебели, бытовой и офисной техники. 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06738" y="6463276"/>
            <a:ext cx="222885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D1F56F-C712-4B28-9A2C-A96C353C48B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385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-58509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 ПЕРСПЕКТИВАХ ДЕЯТЕЛЬНОСТИ НА 2023 ГОД (Продолжение)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951697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185678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4472" y="1096234"/>
            <a:ext cx="9593966" cy="550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marR="0" lvl="0" indent="-357188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Реализация дорожной карты по совершенствованию корпоративной системы управления производственной безопасностью в рамках стратегии «Нулевого травматизма».</a:t>
            </a:r>
          </a:p>
          <a:p>
            <a:pPr marL="355600" marR="0" lvl="0" indent="-3556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Оздоровление пути с применением комплексов путевых машин 7 173 км.</a:t>
            </a:r>
          </a:p>
          <a:p>
            <a:pPr marL="355600" marR="0" lvl="0" indent="-3556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Проведение капитального ремонта 15 искусственных сооружений.</a:t>
            </a:r>
          </a:p>
          <a:p>
            <a:pPr marL="355600" marR="0" lvl="0" indent="-3556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рамках реализации мероприятий проекта Центр управления движением поездов - модернизация в  14-ти линейно-аппаратных залах. Приобретение цифрового оборудования связи для ЛАЗ-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ов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позволит установить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малообслуживаемое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оборудование связи с исключением круглосуточного дежурства электромехаников связи, тем самым появится возможность в дальнейшем вывести всю необходимую информацию в диспетчерский центр. </a:t>
            </a:r>
          </a:p>
          <a:p>
            <a:pPr marL="355600" marR="0" lvl="0" indent="-3556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Продолжение работы по элементному обновлению электротехнического оборудования тяговых подстанций, имеющих большой износ и нуждающихся в замене, в том числе по замене тяговых трансформаторов в количестве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 шт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., ограничителей перенапряжения 110, 220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кВ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23 шт.,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элегазовых выключателей 220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кВ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7 шт.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55600" marR="0" lvl="0" indent="-3556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06738" y="6463276"/>
            <a:ext cx="222885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D1F56F-C712-4B28-9A2C-A96C353C48B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8980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3"/>
          <p:cNvSpPr>
            <a:spLocks noChangeArrowheads="1"/>
          </p:cNvSpPr>
          <p:nvPr/>
        </p:nvSpPr>
        <p:spPr bwMode="auto">
          <a:xfrm>
            <a:off x="0" y="2579706"/>
            <a:ext cx="990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85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54173" y="238918"/>
            <a:ext cx="9906000" cy="487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ОТЧЕТА</a:t>
            </a:r>
            <a:endParaRPr lang="ru-RU" sz="1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91" y="8379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253" y="105716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85590" y="891394"/>
            <a:ext cx="9125940" cy="4934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50"/>
              </a:spcAft>
            </a:pPr>
            <a:endParaRPr lang="ru-RU" dirty="0"/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Общая информация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 объемах предоставленных регулируемых услуг;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 основных финансово-экономических показателях монопольной деятельности за 2022 год;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 постатейном исполнении тарифной сметы на регулируемые услуги магистральной железнодорожной сети за 2022 год;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 исполнении инвестиционной программы за 2022 год;</a:t>
            </a:r>
          </a:p>
          <a:p>
            <a:pPr marL="457200" indent="-457200">
              <a:lnSpc>
                <a:spcPct val="150000"/>
              </a:lnSpc>
              <a:spcAft>
                <a:spcPts val="350"/>
              </a:spcAft>
              <a:buFontTx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 качестве предоставляемых услуг;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 проводимой работе с потребителями регулируемых услуг;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 перспективах деятельности (планы развития).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506738" y="6463276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272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54173" y="238918"/>
            <a:ext cx="9906000" cy="487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 РЕГУЛИРУЕМЫХ УСЛУГ</a:t>
            </a:r>
            <a:endParaRPr lang="ru-RU" sz="1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91" y="8379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253" y="105716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85590" y="1484786"/>
            <a:ext cx="9125940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АО «НК «КТЖ», как субъект естественной монополии оказывает следующие услуги: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1.Услуги магистральной железнодорожной сети.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2. Услуги подъездных путей,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включающие:</a:t>
            </a: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2.1   для проезда подвижного состава;</a:t>
            </a:r>
          </a:p>
          <a:p>
            <a:pPr algn="just">
              <a:lnSpc>
                <a:spcPct val="150000"/>
              </a:lnSpc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2.2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процесса.</a:t>
            </a:r>
          </a:p>
          <a:p>
            <a:pPr algn="just"/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3.  Услуги по передаче электрической энергии.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518613" y="6498901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3279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132243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ОБЩАЯ ИНФОРМАЦИЯ О СУБЪЕКТЕ ЕСТЕСТВЕННОЙ МОНОПОЛИИ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869959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10373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6040" y="1135121"/>
          <a:ext cx="9145472" cy="5362671"/>
        </p:xfrm>
        <a:graphic>
          <a:graphicData uri="http://schemas.openxmlformats.org/drawingml/2006/table">
            <a:tbl>
              <a:tblPr/>
              <a:tblGrid>
                <a:gridCol w="6946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8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Развернутая длина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21 120,3 </a:t>
                      </a:r>
                      <a:r>
                        <a:rPr lang="ru-RU" sz="18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1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Эксплуатационная длина ж/д сети, в том числе: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16 055,6 </a:t>
                      </a:r>
                      <a:r>
                        <a:rPr lang="ru-RU" sz="18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длина двухпутных линий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4 985,6 </a:t>
                      </a:r>
                      <a:r>
                        <a:rPr lang="ru-RU" sz="18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длина электрифицированных участков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4 237,5 </a:t>
                      </a:r>
                      <a:r>
                        <a:rPr lang="ru-RU" sz="18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длина бесстыковых путей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15 140 </a:t>
                      </a:r>
                      <a:r>
                        <a:rPr lang="ru-RU" sz="18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2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межгосударственных стыковых пунктов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станций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831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5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отделений магистральной сети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1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ПЧ (дистанции пути)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5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ЭЧ (дистанции электроснабжения)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ШЧ (дистанция сигнализации и связи)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Вокзалы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301 </a:t>
                      </a:r>
                      <a:r>
                        <a:rPr lang="ru-RU" sz="18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зданий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Численность работников АО «НК «КТЖ» (за 2022 год)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43 926</a:t>
                      </a: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34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99059" marR="99059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94863" y="6498901"/>
            <a:ext cx="222885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D1F56F-C712-4B28-9A2C-A96C353C48B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505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310368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ПРЕДОСТАВЛЕННЫХ УСЛУГ ЗА 2022 ГОД 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76064" y="11967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10373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346581"/>
              </p:ext>
            </p:extLst>
          </p:nvPr>
        </p:nvGraphicFramePr>
        <p:xfrm>
          <a:off x="449790" y="1712243"/>
          <a:ext cx="9025930" cy="4172968"/>
        </p:xfrm>
        <a:graphic>
          <a:graphicData uri="http://schemas.openxmlformats.org/drawingml/2006/table">
            <a:tbl>
              <a:tblPr/>
              <a:tblGrid>
                <a:gridCol w="4300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1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2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 2022</a:t>
                      </a:r>
                      <a:r>
                        <a:rPr lang="ru-RU" sz="1600" b="1" i="0" u="none" strike="noStrike" baseline="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  <a:b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2022 год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 плану, </a:t>
                      </a:r>
                    </a:p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972">
                <a:tc>
                  <a:txBody>
                    <a:bodyPr/>
                    <a:lstStyle/>
                    <a:p>
                      <a:pPr marL="0" indent="180975" algn="l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Грузооборот всего, млн.ткм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194 459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200 028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1" indent="180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по сообщениям: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1" indent="180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 внутриреспубликанском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96 617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88 19</a:t>
                      </a:r>
                      <a:r>
                        <a:rPr lang="kk-KZ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indent="180975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экспортном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80 097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90 38</a:t>
                      </a:r>
                      <a:r>
                        <a:rPr lang="kk-KZ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1" indent="180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импортном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17 745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21 444</a:t>
                      </a:r>
                      <a:endParaRPr lang="ru-RU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3161">
                <a:tc>
                  <a:txBody>
                    <a:bodyPr/>
                    <a:lstStyle/>
                    <a:p>
                      <a:pPr marL="0" marR="0" lvl="1" indent="180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Пробег пассажирских вагонов,</a:t>
                      </a:r>
                    </a:p>
                    <a:p>
                      <a:pPr marL="0" marR="0" lvl="1" indent="180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(тыс. ваг.км)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742 444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94863" y="6498901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377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54173" y="238918"/>
            <a:ext cx="9906000" cy="487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ОСНОВНЫЕ ФИНАНСОВО-ЭКОНОМИЧЕСКИЕ ПОКАЗАТЕЛИ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МОНОПОЛЬНОЙ ДЕЯТЕЛЬНОСТИ ПО ИТОГАМ 2022 ГОДА 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11967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07936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395993"/>
              </p:ext>
            </p:extLst>
          </p:nvPr>
        </p:nvGraphicFramePr>
        <p:xfrm>
          <a:off x="434781" y="1674143"/>
          <a:ext cx="9137847" cy="4496345"/>
        </p:xfrm>
        <a:graphic>
          <a:graphicData uri="http://schemas.openxmlformats.org/drawingml/2006/table">
            <a:tbl>
              <a:tblPr/>
              <a:tblGrid>
                <a:gridCol w="2671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813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fontAlgn="ctr"/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 магистральной железнодорожной сети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</a:t>
                      </a:r>
                      <a:r>
                        <a:rPr lang="ru-RU" sz="16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подъездных </a:t>
                      </a:r>
                      <a:b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путей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 </a:t>
                      </a:r>
                      <a:b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передаче электрической энергии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9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364 391 489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48 543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2 372 179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366 812 211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2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429 </a:t>
                      </a: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020 609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73 946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3 324 659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432 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419 214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276"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/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1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Прибыль / (убыток)</a:t>
                      </a:r>
                    </a:p>
                    <a:p>
                      <a:pPr marL="0" algn="ctr" defTabSz="914400" rtl="0" eaLnBrk="1" fontAlgn="ctr" latinLnBrk="0" hangingPunct="1"/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 </a:t>
                      </a: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629 120)</a:t>
                      </a:r>
                    </a:p>
                  </a:txBody>
                  <a:tcPr marL="7739" marR="773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(25 403)</a:t>
                      </a:r>
                    </a:p>
                  </a:txBody>
                  <a:tcPr marL="7739" marR="773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(952 480)</a:t>
                      </a:r>
                    </a:p>
                  </a:txBody>
                  <a:tcPr marL="7739" marR="773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 </a:t>
                      </a: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607 003)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739" marR="773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6" name="Rectangle 3"/>
          <p:cNvSpPr txBox="1">
            <a:spLocks noChangeArrowheads="1"/>
          </p:cNvSpPr>
          <p:nvPr/>
        </p:nvSpPr>
        <p:spPr bwMode="auto">
          <a:xfrm>
            <a:off x="8336780" y="1431739"/>
            <a:ext cx="1152127" cy="26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556" tIns="47344" rIns="94556" bIns="47344" anchor="ctr">
            <a:spAutoFit/>
          </a:bodyPr>
          <a:lstStyle>
            <a:lvl1pPr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08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тыс. тенге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18613" y="6379155"/>
            <a:ext cx="222885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D1F56F-C712-4B28-9A2C-A96C353C48B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0130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3"/>
          <p:cNvSpPr>
            <a:spLocks noChangeArrowheads="1"/>
          </p:cNvSpPr>
          <p:nvPr/>
        </p:nvSpPr>
        <p:spPr bwMode="auto">
          <a:xfrm>
            <a:off x="0" y="2579688"/>
            <a:ext cx="990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Услуги магистральной железнодорожной сети</a:t>
            </a:r>
          </a:p>
        </p:txBody>
      </p:sp>
    </p:spTree>
    <p:extLst>
      <p:ext uri="{BB962C8B-B14F-4D97-AF65-F5344CB8AC3E}">
        <p14:creationId xmlns:p14="http://schemas.microsoft.com/office/powerpoint/2010/main" val="82582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54174" y="27500"/>
            <a:ext cx="9750226" cy="487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prstClr val="white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ОТЧЕТ ОБ ИСПОЛНЕНИИ ТАРИФНОЙ СМЕТЫ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prstClr val="white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РЕГУЛИРУЕМЫЕ УСЛУГИ МЖС ЗА 2022 ГОД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831083" y="551614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995" y="-1658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789420"/>
              </p:ext>
            </p:extLst>
          </p:nvPr>
        </p:nvGraphicFramePr>
        <p:xfrm>
          <a:off x="85961" y="604942"/>
          <a:ext cx="9737528" cy="6127351"/>
        </p:xfrm>
        <a:graphic>
          <a:graphicData uri="http://schemas.openxmlformats.org/drawingml/2006/table">
            <a:tbl>
              <a:tblPr/>
              <a:tblGrid>
                <a:gridCol w="592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6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2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9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95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721">
                  <a:extLst>
                    <a:ext uri="{9D8B030D-6E8A-4147-A177-3AD203B41FA5}">
                      <a16:colId xmlns:a16="http://schemas.microsoft.com/office/drawing/2014/main" val="3519431032"/>
                    </a:ext>
                  </a:extLst>
                </a:gridCol>
                <a:gridCol w="14382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283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№ п/п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KZ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80" b="1" i="0" u="none" strike="noStrike" dirty="0"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Затраты на производство товаров и предоставление   услуг,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тыс.</a:t>
                      </a:r>
                      <a:br>
                        <a:rPr lang="ru-RU" sz="980" b="1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тенге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279 049 913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368 259 774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Материальные затраты,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26 662 781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27 73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1.1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6700" indent="0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 материалы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  <a:endParaRPr lang="ru-RU" sz="98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17 178 436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18 02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2 2</a:t>
                      </a:r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1.2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6700" indent="0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топливо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  <a:endParaRPr lang="ru-RU" sz="98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5 249 899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5 284 98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1.3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электроэнергия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  <a:endParaRPr lang="ru-RU" sz="98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4 234 446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4 424 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159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Затраты на оплату труда 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76 654 162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150 783 38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2.1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6700" indent="0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заработная плата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67 376 969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130 203 022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2.2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социальный налог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7 790 193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16 750 850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2.3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        ОСМС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1 487 000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3 829 51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Амортизация основных средств и нематериальных активов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54 719 965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53 233 981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Ремонт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313 973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1 4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18 626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52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Прочие затраты,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 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120 699 032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135 092 356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5.1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оплата работ и услуг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89 822 637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 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42 253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5.2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прочие затраты, всего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10 447 105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10 537 003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5.3</a:t>
                      </a:r>
                      <a:endParaRPr lang="en-US" sz="98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Услуги по маневровой работе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20 429 290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24 913 100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80" b="1" i="0" u="none" strike="noStrike" dirty="0"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Расходы периода,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1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37 233 212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60 76</a:t>
                      </a:r>
                      <a:r>
                        <a:rPr lang="en-US" sz="98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 </a:t>
                      </a:r>
                      <a:r>
                        <a:rPr lang="ru-RU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Общие и административные расходы,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35 270 361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47 324 300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85725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заработная плата административного персонала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11 097 221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19 621 401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социальный налог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1 080 672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1 748 706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9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ОСМС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329 122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582 257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налоги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 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17 494 728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19 005 267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прочие,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 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5 268 618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6 366 669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6.5.1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1" u="none" strike="noStrike" dirty="0">
                          <a:effectLst/>
                          <a:latin typeface="Times New Roman"/>
                        </a:rPr>
                        <a:t>амортизация основных средств и нематериальных активов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1 683 127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1 660 679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6.5.2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1" u="none" strike="noStrike" dirty="0">
                          <a:effectLst/>
                          <a:latin typeface="Times New Roman"/>
                        </a:rPr>
                        <a:t>услуги сторонних организаций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1 413 008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2 169 758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6.5.3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1" u="none" strike="noStrike" dirty="0">
                          <a:effectLst/>
                          <a:latin typeface="Times New Roman"/>
                        </a:rPr>
                        <a:t>ремонт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86 894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248 816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6.5.4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1" u="none" strike="noStrike" dirty="0">
                          <a:effectLst/>
                          <a:latin typeface="Times New Roman"/>
                        </a:rPr>
                        <a:t>аудиторские, консалтинговые и информационные  услуги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242 653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333 607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6.5.5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1" u="none" strike="noStrike" dirty="0">
                          <a:effectLst/>
                          <a:latin typeface="Times New Roman"/>
                        </a:rPr>
                        <a:t>командировочные расходы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334 611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 </a:t>
                      </a:r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6.5.6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1" u="none" strike="noStrike" dirty="0">
                          <a:effectLst/>
                          <a:latin typeface="Times New Roman"/>
                        </a:rPr>
                        <a:t>представительские расходы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23 658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37 905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6.5.7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980" b="0" i="1" u="none" strike="noStrike" dirty="0">
                          <a:effectLst/>
                          <a:latin typeface="Times New Roman"/>
                        </a:rPr>
                        <a:t>другие расходы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1 484 667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1 5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0 849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Расходы на выплату вознаграждения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8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  <a:endParaRPr lang="ru-RU" sz="98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1 962 851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13 436 53</a:t>
                      </a:r>
                      <a:r>
                        <a:rPr lang="en-US" sz="98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6,8 раз</a:t>
                      </a:r>
                      <a:endParaRPr lang="ru-RU" sz="98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80" b="1" i="0" u="none" strike="noStrike" dirty="0"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Всего затрат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316 283 125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429 020 609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80" b="1" i="0" u="none" strike="noStrike" dirty="0">
                          <a:effectLst/>
                          <a:latin typeface="Times New Roman"/>
                        </a:rPr>
                        <a:t>IV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357 262 499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364 391 489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70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80" b="1" i="0" u="none" strike="noStrike" dirty="0"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Прибыль/убыток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KZ" sz="98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40 979 374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- 64 629 120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-1,6 раза</a:t>
                      </a:r>
                      <a:endParaRPr lang="ru-RU" sz="98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38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7</a:t>
                      </a:r>
                      <a:endParaRPr lang="en-US" sz="98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Временная балансирующая плата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80" b="1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8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 </a:t>
                      </a:r>
                      <a:r>
                        <a:rPr lang="en-US" sz="98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833 116</a:t>
                      </a:r>
                      <a:endParaRPr lang="ru-RU" sz="98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9 833 116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8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8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38385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00" b="1" i="0" u="none" strike="noStrike" dirty="0">
                          <a:effectLst/>
                          <a:latin typeface="Times New Roman"/>
                        </a:rPr>
                        <a:t>8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Объем, грузооборот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млн.т-км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</a:t>
                      </a:r>
                      <a:r>
                        <a:rPr lang="en-US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4 459</a:t>
                      </a:r>
                      <a:endParaRPr lang="ru-RU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200 028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91189" y="6492875"/>
            <a:ext cx="222885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D1F56F-C712-4B28-9A2C-A96C353C48B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398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B229C6-4CB7-4715-9D33-C1CA5325DEB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8544" y="164295"/>
            <a:ext cx="85877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ОТЧЕТ ОБ ИСПОЛНЕНИИ ИНВЕСТИЦИОННОЙ ПРОГРАММЫ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УСЛУГИ МЖС ЗА 2022 ГОД </a:t>
            </a:r>
          </a:p>
        </p:txBody>
      </p:sp>
      <p:pic>
        <p:nvPicPr>
          <p:cNvPr id="6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03" y="86986"/>
            <a:ext cx="609972" cy="67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5900" y="1227666"/>
          <a:ext cx="9474201" cy="4628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5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35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213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100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 проекта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объём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объём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</a:t>
                      </a:r>
                      <a:endParaRPr lang="ru-RU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4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rtl="0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indent="0" algn="l" rtl="0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indent="0" algn="l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по АО "НК "КТЖ", в </a:t>
                      </a:r>
                      <a:r>
                        <a:rPr lang="ru-RU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.: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97 374 480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109 479 716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12 105 236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27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Капитальный</a:t>
                      </a: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ремонт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пути на новых материалах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549 км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85 710</a:t>
                      </a: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507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550,5 км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96 207 634  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10 497 127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97" marR="6697" marT="66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473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rtl="0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indent="0" algn="l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Смена комплекса стрелочного перевода с железобетонными брусьями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11 663 973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13 272 082</a:t>
                      </a:r>
                    </a:p>
                  </a:txBody>
                  <a:tcPr marL="6697" marR="6697" marT="66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1 608 109</a:t>
                      </a:r>
                    </a:p>
                  </a:txBody>
                  <a:tcPr marL="6697" marR="6697" marT="66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27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97" marR="6697" marT="66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97" marR="6697" marT="66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827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97" marR="6697" marT="66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97" marR="6697" marT="66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75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
</file>

<file path=customXml/item2.xml>
</file>

<file path=customXml/item3.xml>
</file>

<file path=customXml/itemProps1.xml><?xml version="1.0" encoding="utf-8"?>
<ds:datastoreItem xmlns:ds="http://schemas.openxmlformats.org/officeDocument/2006/customXml" ds:itemID="{8134D411-2BAC-4514-A8E3-DC1DBFF197A7}"/>
</file>

<file path=customXml/itemProps2.xml><?xml version="1.0" encoding="utf-8"?>
<ds:datastoreItem xmlns:ds="http://schemas.openxmlformats.org/officeDocument/2006/customXml" ds:itemID="{7C8F6389-2A61-4EE3-B98D-3E3B49847B06}"/>
</file>

<file path=customXml/itemProps3.xml><?xml version="1.0" encoding="utf-8"?>
<ds:datastoreItem xmlns:ds="http://schemas.openxmlformats.org/officeDocument/2006/customXml" ds:itemID="{FFAC9193-5648-4AB3-A7A7-3A855C0EF1B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13312</TotalTime>
  <Words>2162</Words>
  <Application>Microsoft Office PowerPoint</Application>
  <PresentationFormat>Лист A4 (210x297 мм)</PresentationFormat>
  <Paragraphs>523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Arial Cyr</vt:lpstr>
      <vt:lpstr>Calibri</vt:lpstr>
      <vt:lpstr>Calibri Light</vt:lpstr>
      <vt:lpstr>Times New Roman</vt:lpstr>
      <vt:lpstr>Wingdings</vt:lpstr>
      <vt:lpstr>Тема Office</vt:lpstr>
      <vt:lpstr>АО «НК «Қазақстан темір жолы»   ИТОГИ ДЕЯТЕЛЬНОСТИ ЗА 2022 ГОД И ОСНОВНЫЕ ЗАДАЧИ НА 2023 ГОД ПО РЕГУЛИРУЕМЫМ УСЛУГАМ        г.Астана 21.04.2023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Шашкенова М.К.</dc:creator>
  <cp:lastModifiedBy>Руслан С Калиев</cp:lastModifiedBy>
  <cp:revision>679</cp:revision>
  <cp:lastPrinted>2020-02-14T11:13:25Z</cp:lastPrinted>
  <dcterms:created xsi:type="dcterms:W3CDTF">2020-01-28T07:53:37Z</dcterms:created>
  <dcterms:modified xsi:type="dcterms:W3CDTF">2023-12-08T11:30:39Z</dcterms:modified>
</cp:coreProperties>
</file>