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3" r:id="rId3"/>
    <p:sldMasterId id="2147483695" r:id="rId4"/>
    <p:sldMasterId id="2147483711" r:id="rId5"/>
  </p:sldMasterIdLst>
  <p:notesMasterIdLst>
    <p:notesMasterId r:id="rId20"/>
  </p:notesMasterIdLst>
  <p:sldIdLst>
    <p:sldId id="733" r:id="rId6"/>
    <p:sldId id="706" r:id="rId7"/>
    <p:sldId id="734" r:id="rId8"/>
    <p:sldId id="689" r:id="rId9"/>
    <p:sldId id="640" r:id="rId10"/>
    <p:sldId id="641" r:id="rId11"/>
    <p:sldId id="736" r:id="rId12"/>
    <p:sldId id="696" r:id="rId13"/>
    <p:sldId id="735" r:id="rId14"/>
    <p:sldId id="642" r:id="rId15"/>
    <p:sldId id="646" r:id="rId16"/>
    <p:sldId id="661" r:id="rId17"/>
    <p:sldId id="737" r:id="rId18"/>
    <p:sldId id="710" r:id="rId19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FF"/>
    <a:srgbClr val="0070C0"/>
    <a:srgbClr val="B1D5F5"/>
    <a:srgbClr val="99CC00"/>
    <a:srgbClr val="B2B2B2"/>
    <a:srgbClr val="FFCC00"/>
    <a:srgbClr val="CCCC00"/>
    <a:srgbClr val="18B80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8369" autoAdjust="0"/>
  </p:normalViewPr>
  <p:slideViewPr>
    <p:cSldViewPr>
      <p:cViewPr varScale="1">
        <p:scale>
          <a:sx n="100" d="100"/>
          <a:sy n="100" d="100"/>
        </p:scale>
        <p:origin x="-1408" y="31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5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3003416982281E-2"/>
          <c:y val="0.13164912478210747"/>
          <c:w val="0.91375700450529984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темірбетонды шпалдарда, км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22,4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темірбетонды шпалдарда, км </c:v>
                </c:pt>
                <c:pt idx="1">
                  <c:v>ағаш шпалдарда, км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ағаш шпалдарда, км 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63,9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29A-4B3E-9321-EB9916DA3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76.7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058368"/>
        <c:axId val="202080640"/>
      </c:barChart>
      <c:catAx>
        <c:axId val="202058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080640"/>
        <c:crosses val="autoZero"/>
        <c:auto val="1"/>
        <c:lblAlgn val="ctr"/>
        <c:lblOffset val="100"/>
        <c:noMultiLvlLbl val="0"/>
      </c:catAx>
      <c:valAx>
        <c:axId val="202080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0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14665644273542"/>
          <c:y val="0.65017022189024243"/>
          <c:w val="0.71004194695341816"/>
          <c:h val="0.21343747488704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7" y="3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800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7" y="4714954"/>
            <a:ext cx="5439102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310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7" y="9428310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C28381-0009-4736-8C0C-BCAFB8B7C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1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9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4577-418C-4255-A98B-1A1B9CDA61B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38418" indent="-284007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36028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0439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44850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3C341B-53A8-441A-9C12-B98EFCBE94F5}" type="slidenum">
              <a:rPr lang="ru-RU" sz="1200"/>
              <a:pPr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3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3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16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62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0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19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729753" y="692696"/>
            <a:ext cx="4446494" cy="5472608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29753" y="2822457"/>
            <a:ext cx="444649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29593" y="3621024"/>
            <a:ext cx="444649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344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0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1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1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4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826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2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7421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55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6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126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12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6321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8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</p:spTree>
    <p:extLst>
      <p:ext uri="{BB962C8B-B14F-4D97-AF65-F5344CB8AC3E}">
        <p14:creationId xmlns:p14="http://schemas.microsoft.com/office/powerpoint/2010/main" val="4984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48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75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15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045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2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6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7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2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9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57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26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66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7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6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6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92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70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2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9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275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3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37" r:id="rId16"/>
    <p:sldLayoutId id="2147483738" r:id="rId17"/>
    <p:sldLayoutId id="2147483739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0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65" y="233645"/>
            <a:ext cx="9586065" cy="6331630"/>
          </a:xfrm>
        </p:spPr>
        <p:txBody>
          <a:bodyPr anchor="ctr">
            <a:normAutofit fontScale="90000"/>
          </a:bodyPr>
          <a:lstStyle/>
          <a:p>
            <a:pPr defTabSz="914400" latinLnBrk="0">
              <a:lnSpc>
                <a:spcPct val="9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темір жолы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»ҰҚ» АҚ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жолдарды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ұсыну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қызметтері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қорытындылары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Астана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.04.202</a:t>
            </a:r>
            <a:r>
              <a:rPr 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9271003" y="648341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For prezentations\kz_icons\Map1 copy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79" r="3432"/>
          <a:stretch/>
        </p:blipFill>
        <p:spPr bwMode="auto">
          <a:xfrm>
            <a:off x="5492448" y="4753393"/>
            <a:ext cx="4320480" cy="211102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210" y="3293985"/>
            <a:ext cx="2327517" cy="2790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635000"/>
          </a:effectLst>
          <a:scene3d>
            <a:camera prst="obliqueTopRight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891FC0-2AE3-474A-AF3D-441565B6134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98" y="9503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4"/>
          <p:cNvSpPr>
            <a:spLocks noChangeArrowheads="1"/>
          </p:cNvSpPr>
          <p:nvPr/>
        </p:nvSpPr>
        <p:spPr bwMode="auto">
          <a:xfrm>
            <a:off x="1238250" y="13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3800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1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2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3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4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5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6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7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8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9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0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1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2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3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4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5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6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7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8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9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0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1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2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3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4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5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6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7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8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9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0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1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2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3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4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5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6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7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8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9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0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1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2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3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4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5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6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7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8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9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0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1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2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3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4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5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6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7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8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9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0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1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2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3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4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5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6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7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8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9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0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1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2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3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4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5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6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7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8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9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0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1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2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3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4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5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6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7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8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9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0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1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2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3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4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5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6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7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8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9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0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1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2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3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4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5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6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7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8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9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0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1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2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3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4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5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6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7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8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9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0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1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2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3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4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5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6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7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8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9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0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1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2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3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4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5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6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7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8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9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0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1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2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3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4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5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6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7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8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9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0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1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2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3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4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5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6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7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8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9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0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1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2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3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4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5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6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7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8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9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0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1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2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3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4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5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6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7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8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9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0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1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2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3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4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5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6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7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8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9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0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1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2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3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4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5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6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7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8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9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0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1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2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3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4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5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6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7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8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9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0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1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2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3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4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5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6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7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8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9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0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1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2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3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4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5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6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7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8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9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0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1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2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3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4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5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6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7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8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9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0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1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2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3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4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5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6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7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8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9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0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1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2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3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4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5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6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7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8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9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0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1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2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3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4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5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6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7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8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9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0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1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2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3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4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5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6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7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8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9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0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1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2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3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4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5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6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7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8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9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0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1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2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3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4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5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6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7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8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9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0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1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2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3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4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5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6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7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8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9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0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1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2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3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4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5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6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7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8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9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0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1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2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3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4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5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6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7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8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9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0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1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2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3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4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5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6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7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8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9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0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1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2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3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4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5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6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7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8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9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0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1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2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3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4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5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6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7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8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9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0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1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2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3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4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5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6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7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8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9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0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1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2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3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4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5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6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7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8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9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0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1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2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3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4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5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6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7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8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9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0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1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2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3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4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5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6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7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8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9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0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1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2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3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4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5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6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7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8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9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0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1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2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3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4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5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6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7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8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9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0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1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2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3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4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5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6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7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8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9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0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1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2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3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4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5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6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7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8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9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0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1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2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3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4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5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6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7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8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9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0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1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2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3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4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5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6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7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8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9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0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1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2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3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4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5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6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7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8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9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0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1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2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3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4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5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6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7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8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9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0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1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2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3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4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5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6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7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8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9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0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1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2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3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4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5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6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7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8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9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0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1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0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1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2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3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4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5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6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7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8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9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0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1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3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5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6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7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9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0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1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2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3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4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5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6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7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8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0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2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3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4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5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6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7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8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9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0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1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2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3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4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5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7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9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0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1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0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1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2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3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4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5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6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7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8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9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0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1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3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6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7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8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0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3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4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5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7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718" name="Text Placeholder 1"/>
          <p:cNvSpPr txBox="1">
            <a:spLocks/>
          </p:cNvSpPr>
          <p:nvPr/>
        </p:nvSpPr>
        <p:spPr>
          <a:xfrm>
            <a:off x="-4249" y="0"/>
            <a:ext cx="8957920" cy="773705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ҚЫЗМЕТТЕР БОЙЫНША ТАРИФ СЕМАТЫНЫҢ ОРЫНДАЛУЫ ТУРАЛЫ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2024 ЖЫЛДЫҢ ҚОРЫТЫНДЫСЫ БОЙЫНША ЭЛЕКТР ЭНЕРГИЯСЫН БЕРУ ТУРАЛЫ</a:t>
            </a:r>
          </a:p>
        </p:txBody>
      </p:sp>
      <p:sp>
        <p:nvSpPr>
          <p:cNvPr id="72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7" name="Line 809"/>
          <p:cNvSpPr>
            <a:spLocks noChangeShapeType="1"/>
          </p:cNvSpPr>
          <p:nvPr/>
        </p:nvSpPr>
        <p:spPr bwMode="auto">
          <a:xfrm>
            <a:off x="585590" y="837952"/>
            <a:ext cx="9047930" cy="25158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D268E06-BCFF-4792-A925-D237B2840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70666"/>
              </p:ext>
            </p:extLst>
          </p:nvPr>
        </p:nvGraphicFramePr>
        <p:xfrm>
          <a:off x="585589" y="882161"/>
          <a:ext cx="8957921" cy="5997996"/>
        </p:xfrm>
        <a:graphic>
          <a:graphicData uri="http://schemas.openxmlformats.org/drawingml/2006/table">
            <a:tbl>
              <a:tblPr/>
              <a:tblGrid>
                <a:gridCol w="576187">
                  <a:extLst>
                    <a:ext uri="{9D8B030D-6E8A-4147-A177-3AD203B41FA5}">
                      <a16:colId xmlns:a16="http://schemas.microsoft.com/office/drawing/2014/main" xmlns="" val="3387962384"/>
                    </a:ext>
                  </a:extLst>
                </a:gridCol>
                <a:gridCol w="4310710">
                  <a:extLst>
                    <a:ext uri="{9D8B030D-6E8A-4147-A177-3AD203B41FA5}">
                      <a16:colId xmlns:a16="http://schemas.microsoft.com/office/drawing/2014/main" xmlns="" val="1737222226"/>
                    </a:ext>
                  </a:extLst>
                </a:gridCol>
                <a:gridCol w="904622">
                  <a:extLst>
                    <a:ext uri="{9D8B030D-6E8A-4147-A177-3AD203B41FA5}">
                      <a16:colId xmlns:a16="http://schemas.microsoft.com/office/drawing/2014/main" xmlns="" val="2357213064"/>
                    </a:ext>
                  </a:extLst>
                </a:gridCol>
                <a:gridCol w="1221240">
                  <a:extLst>
                    <a:ext uri="{9D8B030D-6E8A-4147-A177-3AD203B41FA5}">
                      <a16:colId xmlns:a16="http://schemas.microsoft.com/office/drawing/2014/main" xmlns="" val="3842841320"/>
                    </a:ext>
                  </a:extLst>
                </a:gridCol>
                <a:gridCol w="1130777">
                  <a:extLst>
                    <a:ext uri="{9D8B030D-6E8A-4147-A177-3AD203B41FA5}">
                      <a16:colId xmlns:a16="http://schemas.microsoft.com/office/drawing/2014/main" xmlns="" val="2143852515"/>
                    </a:ext>
                  </a:extLst>
                </a:gridCol>
                <a:gridCol w="814385">
                  <a:extLst>
                    <a:ext uri="{9D8B030D-6E8A-4147-A177-3AD203B41FA5}">
                      <a16:colId xmlns:a16="http://schemas.microsoft.com/office/drawing/2014/main" xmlns="" val="2877729503"/>
                    </a:ext>
                  </a:extLst>
                </a:gridCol>
              </a:tblGrid>
              <a:tr h="438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Көрсеткіштердің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Өлшембірлік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Орындалу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3799491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Тауарларды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өндіруге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қызметтерді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кеткен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3 303 830,69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5 257 893,28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25324249"/>
                  </a:ext>
                </a:extLst>
              </a:tr>
              <a:tr h="2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2 402 836,52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4 242 745,48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177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7135080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22 698,73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26 317,09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50855535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анармай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15 755,87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16 839,39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9510939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энергия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2 364 381,92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3 555 427,00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150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60907385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Есептілігі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шектеулі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серіктестік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Энергия «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 Watt AKA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644 162,52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5382014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858 811,74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957 719,46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111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8911341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еңбекақы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769 889,50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838 529,76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16361811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салық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65 825,55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94 033,81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142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53603894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МӘМС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23 096,69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25 155,89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28000021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құралдар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активтердің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40 124,00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55 300,34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137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38413822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Үшінші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2 058,43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2 128,00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103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97989491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Коммуналдық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1 738,66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1 786,93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102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5673683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319,77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341,07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67710962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Кезең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шығыстары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салықтар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2 047,29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3 068,12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149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09441790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3 305 877,98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5 260 961,40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57610473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-2 109 229,41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96258950"/>
                  </a:ext>
                </a:extLst>
              </a:tr>
              <a:tr h="1575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кірістер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3 305 877,98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151 732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95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64489302"/>
                  </a:ext>
                </a:extLst>
              </a:tr>
              <a:tr h="15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01.01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30.04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983 043,94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41703942"/>
                  </a:ext>
                </a:extLst>
              </a:tr>
              <a:tr h="15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01.05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2 168 688,05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02407580"/>
                  </a:ext>
                </a:extLst>
              </a:tr>
              <a:tr h="1575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қызметтердің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көлемі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кВтсағ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1 018 207,99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1 066 899,88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22746624"/>
                  </a:ext>
                </a:extLst>
              </a:tr>
              <a:tr h="15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30.04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399 639,27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3178538"/>
                  </a:ext>
                </a:extLst>
              </a:tr>
              <a:tr h="15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01.05 по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667 260,61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75679472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өтеусіз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берілген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көлем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 Watt AKA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185 075,72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08301554"/>
                  </a:ext>
                </a:extLst>
              </a:tr>
              <a:tr h="1575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55125450"/>
                  </a:ext>
                </a:extLst>
              </a:tr>
              <a:tr h="15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кВтсағ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114 484,12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119 988,88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104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4895698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 Watt AKA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20 675,64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5986626"/>
                  </a:ext>
                </a:extLst>
              </a:tr>
              <a:tr h="1653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 01.01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30.04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кВтсағ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97385228"/>
                  </a:ext>
                </a:extLst>
              </a:tr>
              <a:tr h="165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 01.05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кВтсағ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28761214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59041288"/>
                  </a:ext>
                </a:extLst>
              </a:tr>
              <a:tr h="179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персоналдың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орташа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саны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54397988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жалақы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280 163,57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311 953,04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88097427"/>
                  </a:ext>
                </a:extLst>
              </a:tr>
            </a:tbl>
          </a:graphicData>
        </a:graphic>
      </p:graphicFrame>
      <p:pic>
        <p:nvPicPr>
          <p:cNvPr id="719" name="Рисунок 718">
            <a:extLst>
              <a:ext uri="{FF2B5EF4-FFF2-40B4-BE49-F238E27FC236}">
                <a16:creationId xmlns:a16="http://schemas.microsoft.com/office/drawing/2014/main" xmlns="" id="{04252034-02F6-4185-A75D-E43E2A1B1F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77" y="204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" y="0"/>
            <a:ext cx="9183467" cy="90872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ҚЫЗМЕТТЕР БОЙЫНША ИНВЕСТИЦИЯЛЫҚ БАҒДАРЛАМАНЫ ОРЫНДАУ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2024 ЖЫЛДЫҢ ҚОРЫТЫНДЫСЫ БОЮНЧА ЭЛЕКТР ЭНЕРГИЯСЫН БЕРУ ТУРАЛЫ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Line 809"/>
          <p:cNvSpPr>
            <a:spLocks noChangeShapeType="1"/>
          </p:cNvSpPr>
          <p:nvPr/>
        </p:nvSpPr>
        <p:spPr bwMode="auto">
          <a:xfrm>
            <a:off x="585590" y="889422"/>
            <a:ext cx="9002925" cy="40936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8F76BB2-FCF1-4680-A410-3BE72A633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91555"/>
              </p:ext>
            </p:extLst>
          </p:nvPr>
        </p:nvGraphicFramePr>
        <p:xfrm>
          <a:off x="585590" y="1007587"/>
          <a:ext cx="9002925" cy="3132403"/>
        </p:xfrm>
        <a:graphic>
          <a:graphicData uri="http://schemas.openxmlformats.org/drawingml/2006/table">
            <a:tbl>
              <a:tblPr/>
              <a:tblGrid>
                <a:gridCol w="454246">
                  <a:extLst>
                    <a:ext uri="{9D8B030D-6E8A-4147-A177-3AD203B41FA5}">
                      <a16:colId xmlns:a16="http://schemas.microsoft.com/office/drawing/2014/main" xmlns="" val="3257434011"/>
                    </a:ext>
                  </a:extLst>
                </a:gridCol>
                <a:gridCol w="2948379">
                  <a:extLst>
                    <a:ext uri="{9D8B030D-6E8A-4147-A177-3AD203B41FA5}">
                      <a16:colId xmlns:a16="http://schemas.microsoft.com/office/drawing/2014/main" xmlns="" val="4079455750"/>
                    </a:ext>
                  </a:extLst>
                </a:gridCol>
                <a:gridCol w="1099800">
                  <a:extLst>
                    <a:ext uri="{9D8B030D-6E8A-4147-A177-3AD203B41FA5}">
                      <a16:colId xmlns:a16="http://schemas.microsoft.com/office/drawing/2014/main" xmlns="" val="3287305724"/>
                    </a:ext>
                  </a:extLst>
                </a:gridCol>
                <a:gridCol w="528520">
                  <a:extLst>
                    <a:ext uri="{9D8B030D-6E8A-4147-A177-3AD203B41FA5}">
                      <a16:colId xmlns:a16="http://schemas.microsoft.com/office/drawing/2014/main" xmlns="" val="2189949928"/>
                    </a:ext>
                  </a:extLst>
                </a:gridCol>
                <a:gridCol w="1266472">
                  <a:extLst>
                    <a:ext uri="{9D8B030D-6E8A-4147-A177-3AD203B41FA5}">
                      <a16:colId xmlns:a16="http://schemas.microsoft.com/office/drawing/2014/main" xmlns="" val="2599164937"/>
                    </a:ext>
                  </a:extLst>
                </a:gridCol>
                <a:gridCol w="859391">
                  <a:extLst>
                    <a:ext uri="{9D8B030D-6E8A-4147-A177-3AD203B41FA5}">
                      <a16:colId xmlns:a16="http://schemas.microsoft.com/office/drawing/2014/main" xmlns="" val="4017086574"/>
                    </a:ext>
                  </a:extLst>
                </a:gridCol>
                <a:gridCol w="995085">
                  <a:extLst>
                    <a:ext uri="{9D8B030D-6E8A-4147-A177-3AD203B41FA5}">
                      <a16:colId xmlns:a16="http://schemas.microsoft.com/office/drawing/2014/main" xmlns="" val="2610241129"/>
                    </a:ext>
                  </a:extLst>
                </a:gridCol>
                <a:gridCol w="851032">
                  <a:extLst>
                    <a:ext uri="{9D8B030D-6E8A-4147-A177-3AD203B41FA5}">
                      <a16:colId xmlns:a16="http://schemas.microsoft.com/office/drawing/2014/main" xmlns="" val="1574884144"/>
                    </a:ext>
                  </a:extLst>
                </a:gridCol>
              </a:tblGrid>
              <a:tr h="46231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Өлшембірлік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Ауытқуы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417554"/>
                  </a:ext>
                </a:extLst>
              </a:tr>
              <a:tr h="27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Саны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Сомма, 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Саны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Сомма, 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6605262"/>
                  </a:ext>
                </a:extLst>
              </a:tr>
              <a:tr h="331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мың.тенге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мың.теңге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35136"/>
                  </a:ext>
                </a:extLst>
              </a:tr>
              <a:tr h="529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«ҚТЖ» ҰК» АҚ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39 969,20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61 766,00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21 796,80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12263286"/>
                  </a:ext>
                </a:extLst>
              </a:tr>
              <a:tr h="662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Вакуумдық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ажыратқышы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 КСО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типті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тарату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құрылғысы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34 372,73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53 799,22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19 426,49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07113152"/>
                  </a:ext>
                </a:extLst>
              </a:tr>
              <a:tr h="45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ТМ-250/10/0,4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нәрсе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2 119,73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2 119,73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7580034"/>
                  </a:ext>
                </a:extLst>
              </a:tr>
              <a:tr h="412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ТМ-630/10/0,4 кВ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нәрсе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3 476,74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5 847,05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2 370,31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3419984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079560-16EC-49C3-B648-28670E306A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9" y="2163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-18095" y="-98354"/>
            <a:ext cx="9905999" cy="908720"/>
          </a:xfrm>
        </p:spPr>
        <p:txBody>
          <a:bodyPr/>
          <a:lstStyle/>
          <a:p>
            <a:pPr defTabSz="914400" latinLnBrk="0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2024 ЖЫЛҒА ҚЫЗМЕТ ТҰТЫНУШЫЛАРМЕН ЖҰМЫС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5900" y="758115"/>
            <a:ext cx="9417296" cy="562827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жолдардың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қызметтері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қағидаты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тұтынушылармен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жеделдетілген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өтінімді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вагондарды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ведомосін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ресімдеу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айырысуды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таксирлеу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төлемді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Тұтынушылардың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жөнелту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бөлімшелері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басқарудың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автоматтандырылған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құжаты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ресімделеді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3. 2024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тұтынушылармен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499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1. Электр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жабдықтау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сенімділігін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жүргізілуде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- 0,4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желілерде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жүктемені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жүктемені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біркелкі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вакуумдық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ажыратқыштары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құрылғыларын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зақымдалған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өшіру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резервті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тұйықталумен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жабдықтаудың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сенімділігін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қорғаныс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автоматика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құрылғыларын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мерзімді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зақымдалуы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тұтынушылармен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697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625012" y="63267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4" name="Line 809"/>
          <p:cNvSpPr>
            <a:spLocks noChangeShapeType="1"/>
          </p:cNvSpPr>
          <p:nvPr/>
        </p:nvSpPr>
        <p:spPr bwMode="auto">
          <a:xfrm>
            <a:off x="667093" y="863715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8B24BB-B061-4FB4-BF9D-E42B95611F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3071"/>
            <a:ext cx="1152128" cy="1080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E72E78-D724-4875-B9D9-C3A20CA05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4916" y="1409961"/>
            <a:ext cx="7432545" cy="2273522"/>
          </a:xfrm>
          <a:custGeom>
            <a:avLst/>
            <a:gdLst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339" h="761018">
                <a:moveTo>
                  <a:pt x="0" y="0"/>
                </a:moveTo>
                <a:lnTo>
                  <a:pt x="6498339" y="0"/>
                </a:lnTo>
                <a:lnTo>
                  <a:pt x="6498339" y="756000"/>
                </a:lnTo>
                <a:lnTo>
                  <a:pt x="392517" y="761018"/>
                </a:lnTo>
                <a:cubicBezTo>
                  <a:pt x="227992" y="745225"/>
                  <a:pt x="46092" y="759677"/>
                  <a:pt x="10649" y="744823"/>
                </a:cubicBezTo>
                <a:cubicBezTo>
                  <a:pt x="10649" y="550070"/>
                  <a:pt x="0" y="19475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28" name="Rectangle 27"/>
          <p:cNvSpPr/>
          <p:nvPr/>
        </p:nvSpPr>
        <p:spPr>
          <a:xfrm>
            <a:off x="1543362" y="3850410"/>
            <a:ext cx="7544098" cy="2080853"/>
          </a:xfrm>
          <a:custGeom>
            <a:avLst/>
            <a:gdLst/>
            <a:ahLst/>
            <a:cxnLst/>
            <a:rect l="l" t="t" r="r" b="b"/>
            <a:pathLst>
              <a:path w="6480000" h="756000">
                <a:moveTo>
                  <a:pt x="735360" y="0"/>
                </a:moveTo>
                <a:lnTo>
                  <a:pt x="6480000" y="0"/>
                </a:lnTo>
                <a:lnTo>
                  <a:pt x="6480000" y="756000"/>
                </a:lnTo>
                <a:lnTo>
                  <a:pt x="0" y="756000"/>
                </a:lnTo>
                <a:lnTo>
                  <a:pt x="0" y="650058"/>
                </a:lnTo>
                <a:cubicBezTo>
                  <a:pt x="360073" y="609245"/>
                  <a:pt x="652453" y="345514"/>
                  <a:pt x="73536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36" name="TextBox 35"/>
          <p:cNvSpPr txBox="1"/>
          <p:nvPr/>
        </p:nvSpPr>
        <p:spPr>
          <a:xfrm>
            <a:off x="796021" y="847466"/>
            <a:ext cx="8747487" cy="179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қызметтері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Қозғалыс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қауіпсіздігін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жолдардың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тозуын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0,27%-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төмендету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ережелерінің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талаптарына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жолдарды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ағымдағы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күтіп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ұстауды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Тұтынушыларға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уақтылы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көлемде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Текст 8"/>
          <p:cNvSpPr txBox="1">
            <a:spLocks/>
          </p:cNvSpPr>
          <p:nvPr/>
        </p:nvSpPr>
        <p:spPr bwMode="auto">
          <a:xfrm>
            <a:off x="5405" y="-67322"/>
            <a:ext cx="9906001" cy="90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2024 ЖЫЛҒЫ БОЛАШАҒЫ ТУРАЛЫ</a:t>
            </a: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1" name="Line 809"/>
          <p:cNvSpPr>
            <a:spLocks noChangeShapeType="1"/>
          </p:cNvSpPr>
          <p:nvPr/>
        </p:nvSpPr>
        <p:spPr bwMode="auto">
          <a:xfrm>
            <a:off x="677525" y="847466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7CF202-7A0D-4F73-A9A4-3CC4D84EE827}"/>
              </a:ext>
            </a:extLst>
          </p:cNvPr>
          <p:cNvSpPr txBox="1"/>
          <p:nvPr/>
        </p:nvSpPr>
        <p:spPr>
          <a:xfrm>
            <a:off x="808537" y="3113965"/>
            <a:ext cx="8682912" cy="256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::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Күштік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трансформаторларды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мерзімінен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асатын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мерзімімен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Қоғамның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желілерінің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сенімділігін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Комплексті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құрылғыларын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майлы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ажыратқыштармен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вакуумдық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ажыратқыштармен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КСО-2-10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маркалы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ұяшықтармен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Қоғамның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электрмен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жабдықтау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құрылғыларын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жаңғырту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Реттелетін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қызметке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кедергісіз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жеткізуді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тұтынушылардың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өтініштерін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уақтылы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электрмен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жабдықтау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дистанцияларын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желілеріне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шарттарды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жалғастыру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6032C82-DD8D-47EE-877D-3D785FB3BD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84" y="-5785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4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2579706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5F41D2-B8C1-4F3C-8B7E-72C4659465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54173" y="238918"/>
            <a:ext cx="9906000" cy="487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ЕСЕП МАЗМҰНЫ</a:t>
            </a:r>
          </a:p>
        </p:txBody>
      </p:sp>
      <p:sp>
        <p:nvSpPr>
          <p:cNvPr id="6" name="Line 809"/>
          <p:cNvSpPr>
            <a:spLocks noChangeShapeType="1"/>
          </p:cNvSpPr>
          <p:nvPr/>
        </p:nvSpPr>
        <p:spPr bwMode="auto">
          <a:xfrm>
            <a:off x="585591" y="837951"/>
            <a:ext cx="9002924" cy="28187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507" y="859635"/>
            <a:ext cx="912594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35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Реттеліп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қызметтердің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қаржы-экономикалық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көрсеткіштері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тарифтік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сметалардың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баппен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инвестициялық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бағдарламаның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Реттеліп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қызметтерді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тұтынушылармен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жүргізілетін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перспективалары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398503" y="6259058"/>
            <a:ext cx="472943" cy="62071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718" name="Рисунок 717">
            <a:extLst>
              <a:ext uri="{FF2B5EF4-FFF2-40B4-BE49-F238E27FC236}">
                <a16:creationId xmlns:a16="http://schemas.microsoft.com/office/drawing/2014/main" xmlns="" id="{111447D9-949D-4AF1-AA4A-EBFECB9E50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29" y="921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1937665" y="2647653"/>
            <a:ext cx="6255696" cy="947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жолдар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қызметі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5" name="Рисунок 714">
            <a:extLst>
              <a:ext uri="{FF2B5EF4-FFF2-40B4-BE49-F238E27FC236}">
                <a16:creationId xmlns:a16="http://schemas.microsoft.com/office/drawing/2014/main" xmlns="" id="{9879C3C6-559A-4E32-8088-905E312A57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-728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953725"/>
          </a:xfrm>
        </p:spPr>
        <p:txBody>
          <a:bodyPr/>
          <a:lstStyle/>
          <a:p>
            <a:pPr defTabSz="914400" latinLnBrk="0">
              <a:defRPr/>
            </a:pPr>
            <a:endParaRPr lang="ru-RU" altLang="ko-KR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latinLnBrk="0">
              <a:defRPr/>
            </a:pPr>
            <a:r>
              <a:rPr lang="ru-RU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КІРМЕ ЖОЛДАР ҚЫЗМЕТІ </a:t>
            </a:r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latinLnBrk="0">
              <a:defRPr/>
            </a:pP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28" y="1718812"/>
            <a:ext cx="39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1-қызмет-жылжымалы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құрамның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жүруі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228" y="2373112"/>
            <a:ext cx="3953550" cy="263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қызмет-маневрлік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тиеу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түсіру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процесінің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технологиялық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операцияларында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көзделмеген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жылжымалы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құрамның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тұрағы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520" y="4689140"/>
            <a:ext cx="4132832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жартыжылдығында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кірме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499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пайдаланды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1762" y="1628801"/>
            <a:ext cx="4132832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филиалдарының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балансында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86,3 км 53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станцияда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кірме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</p:txBody>
      </p:sp>
      <p:graphicFrame>
        <p:nvGraphicFramePr>
          <p:cNvPr id="2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96965"/>
              </p:ext>
            </p:extLst>
          </p:nvPr>
        </p:nvGraphicFramePr>
        <p:xfrm>
          <a:off x="4892440" y="2483895"/>
          <a:ext cx="4762682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Line 809"/>
          <p:cNvSpPr>
            <a:spLocks noChangeShapeType="1"/>
          </p:cNvSpPr>
          <p:nvPr/>
        </p:nvSpPr>
        <p:spPr bwMode="auto">
          <a:xfrm>
            <a:off x="596060" y="914032"/>
            <a:ext cx="8992456" cy="3969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B0D34A7-61B3-4BA4-9B8D-1D65681843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1267916" y="238922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-1" y="29546"/>
            <a:ext cx="8957919" cy="742719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2400" dirty="0">
                <a:solidFill>
                  <a:srgbClr val="0070C0"/>
                </a:solidFill>
              </a:rPr>
              <a:t>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КІРМЕ ЖОЛДАРДЫҢ ҚЫЗМЕТТЕРІНЕ ТАРИФТІК СМЕТАНЫҢ ОРЫНДАЛУЫ ТУРАЛЫ 2024 ЖЫЛДЫҢ ҚОРЫТЫНДЫСЫ БОЙЫНША (ҚЫЗМЕТ 1)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90" y="837951"/>
            <a:ext cx="9047930" cy="2168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A1D298B-592D-4E35-8DBA-20DB01DED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7937"/>
              </p:ext>
            </p:extLst>
          </p:nvPr>
        </p:nvGraphicFramePr>
        <p:xfrm>
          <a:off x="182470" y="1002646"/>
          <a:ext cx="9472652" cy="5485354"/>
        </p:xfrm>
        <a:graphic>
          <a:graphicData uri="http://schemas.openxmlformats.org/drawingml/2006/table">
            <a:tbl>
              <a:tblPr/>
              <a:tblGrid>
                <a:gridCol w="487172">
                  <a:extLst>
                    <a:ext uri="{9D8B030D-6E8A-4147-A177-3AD203B41FA5}">
                      <a16:colId xmlns:a16="http://schemas.microsoft.com/office/drawing/2014/main" xmlns="" val="503324340"/>
                    </a:ext>
                  </a:extLst>
                </a:gridCol>
                <a:gridCol w="4083603">
                  <a:extLst>
                    <a:ext uri="{9D8B030D-6E8A-4147-A177-3AD203B41FA5}">
                      <a16:colId xmlns:a16="http://schemas.microsoft.com/office/drawing/2014/main" xmlns="" val="4222460890"/>
                    </a:ext>
                  </a:extLst>
                </a:gridCol>
                <a:gridCol w="1047003">
                  <a:extLst>
                    <a:ext uri="{9D8B030D-6E8A-4147-A177-3AD203B41FA5}">
                      <a16:colId xmlns:a16="http://schemas.microsoft.com/office/drawing/2014/main" xmlns="" val="1667365154"/>
                    </a:ext>
                  </a:extLst>
                </a:gridCol>
                <a:gridCol w="1427731">
                  <a:extLst>
                    <a:ext uri="{9D8B030D-6E8A-4147-A177-3AD203B41FA5}">
                      <a16:colId xmlns:a16="http://schemas.microsoft.com/office/drawing/2014/main" xmlns="" val="3959946663"/>
                    </a:ext>
                  </a:extLst>
                </a:gridCol>
                <a:gridCol w="1475323">
                  <a:extLst>
                    <a:ext uri="{9D8B030D-6E8A-4147-A177-3AD203B41FA5}">
                      <a16:colId xmlns:a16="http://schemas.microsoft.com/office/drawing/2014/main" xmlns="" val="1744957056"/>
                    </a:ext>
                  </a:extLst>
                </a:gridCol>
                <a:gridCol w="951820">
                  <a:extLst>
                    <a:ext uri="{9D8B030D-6E8A-4147-A177-3AD203B41FA5}">
                      <a16:colId xmlns:a16="http://schemas.microsoft.com/office/drawing/2014/main" xmlns="" val="2395814725"/>
                    </a:ext>
                  </a:extLst>
                </a:gridCol>
              </a:tblGrid>
              <a:tr h="481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Тарифтік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смета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көрсеткіштерінің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атауы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Өлшембірлік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340069"/>
                  </a:ext>
                </a:extLst>
              </a:tr>
              <a:tr h="284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Тауарларды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өндіруге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35 392,35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46 009,10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35 392,35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6602916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12 462,70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41274633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12 462,70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5852091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жанармай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56136792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82831687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Еңбекақы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төлеуге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18 519,38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23 502,26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18 519,38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22907331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ңбекақы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15 985,89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19 124,92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15 985,89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1854696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2 219,28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4 035,04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2 219,28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5023613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314,21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342,29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314,21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97716349"/>
                  </a:ext>
                </a:extLst>
              </a:tr>
              <a:tr h="284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егізгі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құралдарлың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амортизациясына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активтар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6 632,70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9 999,24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6 632,70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93727262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67732451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5083401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Кезең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шығыстары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3 744,53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9470349"/>
                  </a:ext>
                </a:extLst>
              </a:tr>
              <a:tr h="172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Жалпы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әкімшілік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3 744,53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04570830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Салықтар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3 744,53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23334449"/>
                  </a:ext>
                </a:extLst>
              </a:tr>
              <a:tr h="188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Барлық 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38 110,50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49 753,63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38 110,50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89939568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абыс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2 859,03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-26 894,44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2 859,03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27446159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кірістер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40 969,53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22 859,19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40 969,53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00518757"/>
                  </a:ext>
                </a:extLst>
              </a:tr>
              <a:tr h="284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 және АЖ сәйкес келмегені үшін НД-ны ескере отырып,                         жиынтық табыс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40 969,53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22 859,19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40 969,53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17858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16 482,50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80196877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6376,69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4575045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қызметтердің көлемі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-км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198 745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148 259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198 745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7786032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109 315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6833952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38 944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9190977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01.01.-30.09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79518390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01.10.-31.12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335186764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Ақпарат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6188008"/>
                  </a:ext>
                </a:extLst>
              </a:tr>
              <a:tr h="284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персоналдың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орташа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саны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12870710"/>
                  </a:ext>
                </a:extLst>
              </a:tr>
              <a:tr h="11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 персоналдың орташа айлық 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176 679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195 590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09399917"/>
                  </a:ext>
                </a:extLst>
              </a:tr>
            </a:tbl>
          </a:graphicData>
        </a:graphic>
      </p:graphicFrame>
      <p:pic>
        <p:nvPicPr>
          <p:cNvPr id="717" name="Рисунок 716">
            <a:extLst>
              <a:ext uri="{FF2B5EF4-FFF2-40B4-BE49-F238E27FC236}">
                <a16:creationId xmlns:a16="http://schemas.microsoft.com/office/drawing/2014/main" xmlns="" id="{CC0E87AB-0444-48FD-9125-343DD5A513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18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24"/>
          <p:cNvSpPr>
            <a:spLocks noChangeArrowheads="1"/>
          </p:cNvSpPr>
          <p:nvPr/>
        </p:nvSpPr>
        <p:spPr bwMode="auto">
          <a:xfrm>
            <a:off x="1224312" y="174309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8679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0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1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2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3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4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5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6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7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8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9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0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1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2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3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4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5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6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7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8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9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0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1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2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3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4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5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6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7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8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9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0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1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2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3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4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5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6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7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8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9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0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1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2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3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4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5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6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7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8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9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0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1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2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3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4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5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6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7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8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9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0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1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2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3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4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5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6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7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8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9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0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1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2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3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4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5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6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7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8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9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0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1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2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3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4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5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6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7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8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9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0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1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2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3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4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5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6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7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8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9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0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1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2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3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4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5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6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7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8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9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0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1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2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3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4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5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6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7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8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9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0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1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2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3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4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5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6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7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8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9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0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1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2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3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4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5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6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7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8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9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0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1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2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3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4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5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6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7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8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9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0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1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2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3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4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5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6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7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8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9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0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1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2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3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4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5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6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7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8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9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0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1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2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3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4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5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6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7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8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9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0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1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2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3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4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5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6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7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8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9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0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1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2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3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4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5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6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7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8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9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0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1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2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3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4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5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6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7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8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9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0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1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2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3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4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5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6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7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8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9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0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1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2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3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4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5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6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7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8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9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0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1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2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3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4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5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6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7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8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9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0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1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2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3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4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5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6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7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8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9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0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1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2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3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4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5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6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7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8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9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0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1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2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3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4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5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6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7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8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9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0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1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2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3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4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5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6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7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8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9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0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1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2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3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4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5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6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7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8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9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0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1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2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3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4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5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6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7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8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9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0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1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2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3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4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5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6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7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8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9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0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1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2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3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4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5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6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7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8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9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0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1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2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3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4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5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6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7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8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9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0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1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2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3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4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5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6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7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8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9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0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1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2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3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4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5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6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7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8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9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0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1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2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3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4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5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6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7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8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9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0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1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2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3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4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5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6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7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8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9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0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1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2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3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4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5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6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7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8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9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0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1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2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3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4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5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6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7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8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9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0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1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2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3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4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5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6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7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8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9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0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1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2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3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4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5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6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7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8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9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0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1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2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3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4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5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6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7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8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9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0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1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2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3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4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5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6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7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8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9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0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1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2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3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4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5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6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7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8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9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0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1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2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3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4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5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6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7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8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9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0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1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2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3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4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5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6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7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8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9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0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1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2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3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4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5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6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7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8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9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0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1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2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3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4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5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6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7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8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9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0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1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2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3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4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5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6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7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8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9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0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1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2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3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4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5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6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7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8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9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0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9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0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1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2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3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4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5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6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7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8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9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0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1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3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4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5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6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7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8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9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0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1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2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4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6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7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8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9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0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1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2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3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4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5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6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7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8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9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1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3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4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5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6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7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8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9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0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1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2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3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4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5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6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8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9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0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9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0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1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2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3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4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5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6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7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8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9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1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4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5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6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8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1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2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3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5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0" y="14888"/>
            <a:ext cx="8868435" cy="823063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  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КІРМЕ ЖОЛДАРДЫҢ ҚЫЗМЕТТЕРІНЕ ТАРИФТІК СМЕТАНЫҢ ОРЫНДАЛУЫ ТУРАЛЫ 2024 ЖЫЛДЫҢ ҚОРЫТЫНДЫСЫ БОЙЫНША (ҚЫЗМЕТ 2)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89" y="837952"/>
            <a:ext cx="9002925" cy="13538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B6E5140-4D97-42C1-A6F2-8A99045F0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548397"/>
              </p:ext>
            </p:extLst>
          </p:nvPr>
        </p:nvGraphicFramePr>
        <p:xfrm>
          <a:off x="137465" y="932471"/>
          <a:ext cx="9631071" cy="5393926"/>
        </p:xfrm>
        <a:graphic>
          <a:graphicData uri="http://schemas.openxmlformats.org/drawingml/2006/table">
            <a:tbl>
              <a:tblPr/>
              <a:tblGrid>
                <a:gridCol w="499983">
                  <a:extLst>
                    <a:ext uri="{9D8B030D-6E8A-4147-A177-3AD203B41FA5}">
                      <a16:colId xmlns:a16="http://schemas.microsoft.com/office/drawing/2014/main" xmlns="" val="462619163"/>
                    </a:ext>
                  </a:extLst>
                </a:gridCol>
                <a:gridCol w="4195619">
                  <a:extLst>
                    <a:ext uri="{9D8B030D-6E8A-4147-A177-3AD203B41FA5}">
                      <a16:colId xmlns:a16="http://schemas.microsoft.com/office/drawing/2014/main" xmlns="" val="1498930952"/>
                    </a:ext>
                  </a:extLst>
                </a:gridCol>
                <a:gridCol w="1064513">
                  <a:extLst>
                    <a:ext uri="{9D8B030D-6E8A-4147-A177-3AD203B41FA5}">
                      <a16:colId xmlns:a16="http://schemas.microsoft.com/office/drawing/2014/main" xmlns="" val="791855726"/>
                    </a:ext>
                  </a:extLst>
                </a:gridCol>
                <a:gridCol w="1403222">
                  <a:extLst>
                    <a:ext uri="{9D8B030D-6E8A-4147-A177-3AD203B41FA5}">
                      <a16:colId xmlns:a16="http://schemas.microsoft.com/office/drawing/2014/main" xmlns="" val="3671713278"/>
                    </a:ext>
                  </a:extLst>
                </a:gridCol>
                <a:gridCol w="1451608">
                  <a:extLst>
                    <a:ext uri="{9D8B030D-6E8A-4147-A177-3AD203B41FA5}">
                      <a16:colId xmlns:a16="http://schemas.microsoft.com/office/drawing/2014/main" xmlns="" val="2538885549"/>
                    </a:ext>
                  </a:extLst>
                </a:gridCol>
                <a:gridCol w="1016126">
                  <a:extLst>
                    <a:ext uri="{9D8B030D-6E8A-4147-A177-3AD203B41FA5}">
                      <a16:colId xmlns:a16="http://schemas.microsoft.com/office/drawing/2014/main" xmlns="" val="1302523197"/>
                    </a:ext>
                  </a:extLst>
                </a:gridCol>
              </a:tblGrid>
              <a:tr h="4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Тауарларды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өндіруге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Өлшембірлік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5866795"/>
                  </a:ext>
                </a:extLst>
              </a:tr>
              <a:tr h="227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Тауарларды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өндіруге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32 669,86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42469,94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04827836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9 430,82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11 504,03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52179727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9 430,82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11 504,03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2392617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жанармай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14540549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5563783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Еңбекақы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төлеуге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17 094,82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21 694,30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26973281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ңбекақы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14 756,21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17 653,78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6036376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2 048,57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3 724,66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26036320"/>
                  </a:ext>
                </a:extLst>
              </a:tr>
              <a:tr h="219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290,04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82906954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егізгі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құралдарлың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амортизациясына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активтар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6122,49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9230,07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777509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9863912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88215846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Кезең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шығыстары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3 456,49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14001282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Жалпы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әкімшілік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3 456,49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47258127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Салықтар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3 456,49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01300354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Барлық 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35 178,91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45 926,43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30045286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абыс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2 639,11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-19 754,17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43717092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кірістер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37 818,02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26 172,26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94095784"/>
                  </a:ext>
                </a:extLst>
              </a:tr>
              <a:tr h="26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 және АЖ сәйкес келмегені үшін НД-ны ескере отырып, жиынтық табыс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37 818,02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26 172,26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8717907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20 600,03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8418305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5 572,23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79988864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қызметтердің көлемі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вагоно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-км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549 647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511 018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26828893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409 055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66339971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101 963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80885019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 01.01.-30.09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3153773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 01.10.-30.10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388700"/>
                  </a:ext>
                </a:extLst>
              </a:tr>
              <a:tr h="219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1614328"/>
                  </a:ext>
                </a:extLst>
              </a:tr>
              <a:tr h="26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71201398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 персоналдың орташа айлық 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176 679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195 590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3989217"/>
                  </a:ext>
                </a:extLst>
              </a:tr>
            </a:tbl>
          </a:graphicData>
        </a:graphic>
      </p:graphicFrame>
      <p:pic>
        <p:nvPicPr>
          <p:cNvPr id="717" name="Рисунок 716">
            <a:extLst>
              <a:ext uri="{FF2B5EF4-FFF2-40B4-BE49-F238E27FC236}">
                <a16:creationId xmlns:a16="http://schemas.microsoft.com/office/drawing/2014/main" xmlns="" id="{8ABCD0A4-4BF9-4B99-B617-1A578A33FA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46" y="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" y="2"/>
            <a:ext cx="9905999" cy="908721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ИНВЕСТИЦИЯЛЫҚ БАҒДАРЛАМАНЫ ОРЫНДАУ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2024 ЖЫЛДЫҢ НӘТИЖЕСІНДЕГІ ЖОЛДАРЫ ҚЫЗМЕТТЕР ҮШІН</a:t>
            </a:r>
            <a:endParaRPr lang="ru-RU" altLang="ko-KR" sz="1800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Line 809"/>
          <p:cNvSpPr>
            <a:spLocks noChangeShapeType="1"/>
          </p:cNvSpPr>
          <p:nvPr/>
        </p:nvSpPr>
        <p:spPr bwMode="auto">
          <a:xfrm>
            <a:off x="585590" y="908723"/>
            <a:ext cx="9002925" cy="14885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16E5AEE-6B66-4E55-9721-08200A862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4487"/>
              </p:ext>
            </p:extLst>
          </p:nvPr>
        </p:nvGraphicFramePr>
        <p:xfrm>
          <a:off x="585591" y="1043736"/>
          <a:ext cx="9002923" cy="3291840"/>
        </p:xfrm>
        <a:graphic>
          <a:graphicData uri="http://schemas.openxmlformats.org/drawingml/2006/table">
            <a:tbl>
              <a:tblPr/>
              <a:tblGrid>
                <a:gridCol w="477698">
                  <a:extLst>
                    <a:ext uri="{9D8B030D-6E8A-4147-A177-3AD203B41FA5}">
                      <a16:colId xmlns:a16="http://schemas.microsoft.com/office/drawing/2014/main" xmlns="" val="1034084010"/>
                    </a:ext>
                  </a:extLst>
                </a:gridCol>
                <a:gridCol w="2991772">
                  <a:extLst>
                    <a:ext uri="{9D8B030D-6E8A-4147-A177-3AD203B41FA5}">
                      <a16:colId xmlns:a16="http://schemas.microsoft.com/office/drawing/2014/main" xmlns="" val="1243275948"/>
                    </a:ext>
                  </a:extLst>
                </a:gridCol>
                <a:gridCol w="852934">
                  <a:extLst>
                    <a:ext uri="{9D8B030D-6E8A-4147-A177-3AD203B41FA5}">
                      <a16:colId xmlns:a16="http://schemas.microsoft.com/office/drawing/2014/main" xmlns="" val="1392573760"/>
                    </a:ext>
                  </a:extLst>
                </a:gridCol>
                <a:gridCol w="947424">
                  <a:extLst>
                    <a:ext uri="{9D8B030D-6E8A-4147-A177-3AD203B41FA5}">
                      <a16:colId xmlns:a16="http://schemas.microsoft.com/office/drawing/2014/main" xmlns="" val="3635560695"/>
                    </a:ext>
                  </a:extLst>
                </a:gridCol>
                <a:gridCol w="1244365"/>
                <a:gridCol w="1244365"/>
                <a:gridCol w="1244365"/>
              </a:tblGrid>
              <a:tr h="585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9241620"/>
                  </a:ext>
                </a:extLst>
              </a:tr>
              <a:tr h="6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көлем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сомма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мың.теңге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көлем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сомма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мың.теңге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сомма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мың.теңге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6135605"/>
                  </a:ext>
                </a:extLst>
              </a:tr>
              <a:tr h="1215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Кірме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жолдардың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реттеліп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«ҚТЖ» ҰК» АҚ,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46104448"/>
                  </a:ext>
                </a:extLst>
              </a:tr>
              <a:tr h="83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Бағыттаушы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кешенді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темірбетон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арқалықтарға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ауыстыру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626005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2759CD-2117-4FE1-A568-D7CEF66FDF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148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4251" y="2974975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 ЭНЕРГИЯСЫН БЕРУ ҚЫЗМЕТТЕРІ</a:t>
            </a:r>
            <a:endParaRPr lang="ko-KR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34E70B-8880-447C-97C3-D00ABA6E7A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21" y="148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4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4269" y="1256224"/>
            <a:ext cx="8957919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Компанияның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көрсететін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магистральдық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желінің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12 филиалы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269" y="2303508"/>
            <a:ext cx="3977608" cy="25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Компанияда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бар: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– 12 314,8 км,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орнатылған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қуаты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ТП, КТП – 1 164,6 (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мың.кВт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1152" y="4941594"/>
            <a:ext cx="878057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697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тұтынушы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пайдаланды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12940" y="2275436"/>
            <a:ext cx="5016879" cy="296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құрылғыларының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трансформаторлық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станциялардың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(ТС)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комплектілі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трансформаторлық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станциялардың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(КТС)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саны 7031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бірлікті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2449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құрылғылары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4582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трансформаторлық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станциялар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пакеттік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трансформаторлық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станциялар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Line 809"/>
          <p:cNvSpPr>
            <a:spLocks noChangeShapeType="1"/>
          </p:cNvSpPr>
          <p:nvPr/>
        </p:nvSpPr>
        <p:spPr bwMode="auto">
          <a:xfrm>
            <a:off x="585590" y="837951"/>
            <a:ext cx="9002925" cy="2576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30CAA33-CA45-4D2C-B187-85C5429D35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46" y="13870"/>
            <a:ext cx="1152128" cy="1080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E891D-6809-4B22-A5A1-EB5CA895D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53"/>
            <a:ext cx="20840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63102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34842</TotalTime>
  <Words>1729</Words>
  <Application>Microsoft Office PowerPoint</Application>
  <PresentationFormat>Лист A4 (210x297 мм)</PresentationFormat>
  <Paragraphs>681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Section Break Slide Master</vt:lpstr>
      <vt:lpstr>Contents Slide Master</vt:lpstr>
      <vt:lpstr>1_Section Break Slide Master</vt:lpstr>
      <vt:lpstr>1_Contents Slide Master</vt:lpstr>
      <vt:lpstr>Тема Office</vt:lpstr>
      <vt:lpstr>  «Қазақстан темір жолы»ҰҚ» АҚ    2024 жылғы кірме жолдарды ұсыну және электр энергиясын беру қызметтері бойынша қорытындылары және негізгі міндеттері       Астана қаласы  23.04.2025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 АО «НК «ЌАЗАЌСТАН ТЕМIР ЖОЛЫ»  ЗА 2007 ГОД ПО ПРЕДОСТАВЛЕНИЮ РЕГУЛИРУЕМЫХ УСЛУГ</dc:title>
  <dc:creator>1</dc:creator>
  <cp:lastModifiedBy>Алия Д Алиева</cp:lastModifiedBy>
  <cp:revision>2806</cp:revision>
  <cp:lastPrinted>2024-04-15T13:13:13Z</cp:lastPrinted>
  <dcterms:created xsi:type="dcterms:W3CDTF">2008-04-18T14:55:38Z</dcterms:created>
  <dcterms:modified xsi:type="dcterms:W3CDTF">2025-04-21T04:21:10Z</dcterms:modified>
</cp:coreProperties>
</file>