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76" r:id="rId2"/>
    <p:sldMasterId id="2147483693" r:id="rId3"/>
    <p:sldMasterId id="2147483695" r:id="rId4"/>
    <p:sldMasterId id="2147483724" r:id="rId5"/>
  </p:sldMasterIdLst>
  <p:notesMasterIdLst>
    <p:notesMasterId r:id="rId20"/>
  </p:notesMasterIdLst>
  <p:sldIdLst>
    <p:sldId id="733" r:id="rId6"/>
    <p:sldId id="738" r:id="rId7"/>
    <p:sldId id="734" r:id="rId8"/>
    <p:sldId id="689" r:id="rId9"/>
    <p:sldId id="640" r:id="rId10"/>
    <p:sldId id="641" r:id="rId11"/>
    <p:sldId id="709" r:id="rId12"/>
    <p:sldId id="735" r:id="rId13"/>
    <p:sldId id="696" r:id="rId14"/>
    <p:sldId id="642" r:id="rId15"/>
    <p:sldId id="646" r:id="rId16"/>
    <p:sldId id="661" r:id="rId17"/>
    <p:sldId id="737" r:id="rId18"/>
    <p:sldId id="710" r:id="rId19"/>
  </p:sldIdLst>
  <p:sldSz cx="9906000" cy="6858000" type="A4"/>
  <p:notesSz cx="6669088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99CC00"/>
    <a:srgbClr val="B2B2B2"/>
    <a:srgbClr val="FFCC00"/>
    <a:srgbClr val="CCCC00"/>
    <a:srgbClr val="18B80C"/>
    <a:srgbClr val="33CCCC"/>
    <a:srgbClr val="494949"/>
    <a:srgbClr val="B1D5F5"/>
    <a:srgbClr val="99BA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AF606853-7671-496A-8E4F-DF71F8EC918B}" styleName="Темный стиль 1 —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Темный стиль 1 —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60" autoAdjust="0"/>
    <p:restoredTop sz="98459" autoAdjust="0"/>
  </p:normalViewPr>
  <p:slideViewPr>
    <p:cSldViewPr>
      <p:cViewPr varScale="1">
        <p:scale>
          <a:sx n="110" d="100"/>
          <a:sy n="110" d="100"/>
        </p:scale>
        <p:origin x="666" y="96"/>
      </p:cViewPr>
      <p:guideLst>
        <p:guide orient="horz" pos="2160"/>
        <p:guide pos="3840"/>
        <p:guide pos="3120"/>
      </p:guideLst>
    </p:cSldViewPr>
  </p:slideViewPr>
  <p:outlineViewPr>
    <p:cViewPr>
      <p:scale>
        <a:sx n="33" d="100"/>
        <a:sy n="33" d="100"/>
      </p:scale>
      <p:origin x="0" y="5045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243003416982281E-2"/>
          <c:y val="0.13164912478210747"/>
          <c:w val="0.91375700450529984"/>
          <c:h val="0.6239157219256088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темірбетон шпалдарында, км 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952-4D88-A7C4-2B490557AFC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600" baseline="0" dirty="0">
                        <a:latin typeface="Times New Roman" pitchFamily="18" charset="0"/>
                        <a:cs typeface="Arial" pitchFamily="34" charset="0"/>
                      </a:rPr>
                      <a:t>22,4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952-4D88-A7C4-2B490557AFC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600" baseline="0" dirty="0">
                        <a:latin typeface="Times New Roman" pitchFamily="18" charset="0"/>
                        <a:cs typeface="Arial" pitchFamily="34" charset="0"/>
                      </a:rPr>
                      <a:t>76,7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952-4D88-A7C4-2B490557AF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Times New Roman" pitchFamily="18" charset="0"/>
                    <a:ea typeface="+mn-ea"/>
                    <a:cs typeface="Arial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темірбетон шпалдарында, км </c:v>
                </c:pt>
                <c:pt idx="1">
                  <c:v>ағаш шпалдарда, км 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52-4D88-A7C4-2B490557AFC5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ағаш шпалдарда, км </c:v>
                </c:pt>
              </c:strCache>
            </c:strRef>
          </c:tx>
          <c:spPr>
            <a:solidFill>
              <a:srgbClr val="B1D5F5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63,9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376-4F63-868D-6CF2C62DD6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Лист1!$B$3</c:f>
              <c:numCache>
                <c:formatCode>General</c:formatCode>
                <c:ptCount val="1"/>
                <c:pt idx="0">
                  <c:v>76.7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952-4D88-A7C4-2B490557AFC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5815808"/>
        <c:axId val="185818112"/>
      </c:barChart>
      <c:catAx>
        <c:axId val="1858158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5818112"/>
        <c:crosses val="autoZero"/>
        <c:auto val="1"/>
        <c:lblAlgn val="ctr"/>
        <c:lblOffset val="100"/>
        <c:noMultiLvlLbl val="0"/>
      </c:catAx>
      <c:valAx>
        <c:axId val="1858181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581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114665644273542"/>
          <c:y val="0.65017022189024243"/>
          <c:w val="0.71004194695341816"/>
          <c:h val="0.213437474887040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2"/>
              </a:solidFill>
              <a:latin typeface="Times New Roman" pitchFamily="18" charset="0"/>
              <a:ea typeface="+mn-ea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0.36935</cdr:x>
      <cdr:y>0.45316</cdr:y>
    </cdr:from>
    <cdr:to>
      <cdr:x>0.514</cdr:x>
      <cdr:y>0.50875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3869699" y="3116258"/>
          <a:ext cx="1515543" cy="3823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104287" tIns="52144" rIns="104287" bIns="52144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indent="409183" algn="ctr"/>
          <a:endParaRPr lang="ru-RU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2890515" cy="496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7002" y="3"/>
            <a:ext cx="2890514" cy="496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46113" y="744538"/>
            <a:ext cx="537845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437" y="4715708"/>
            <a:ext cx="5336214" cy="4468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29818"/>
            <a:ext cx="2890515" cy="496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7002" y="9429818"/>
            <a:ext cx="2890514" cy="496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FC28381-0009-4736-8C0C-BCAFB8B7C4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3053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5988" y="1241425"/>
            <a:ext cx="4837112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48EFA-47DC-4E98-965E-B1764BF6721D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690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845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C28381-0009-4736-8C0C-BCAFB8B7C46B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217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845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C28381-0009-4736-8C0C-BCAFB8B7C46B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94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46113" y="744538"/>
            <a:ext cx="537845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94577-418C-4255-A98B-1A1B9CDA61B3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311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47700" y="744538"/>
            <a:ext cx="5375275" cy="3722687"/>
          </a:xfrm>
          <a:ln/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>
              <a:latin typeface="Arial" pitchFamily="34" charset="0"/>
            </a:endParaRPr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38418" indent="-284007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36028" indent="-227206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590439" indent="-227206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44850" indent="-227206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499261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53672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08083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62494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C341B-53A8-441A-9C12-B98EFCBE94F5}" type="slidenum">
              <a:rPr lang="ru-RU" sz="1200"/>
              <a:pPr eaLnBrk="1" hangingPunct="1"/>
              <a:t>12</a:t>
            </a:fld>
            <a:endParaRPr lang="ru-RU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016896" y="2948952"/>
            <a:ext cx="5889104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016896" y="3717037"/>
            <a:ext cx="5889104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98386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5246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flipH="1">
            <a:off x="2" y="0"/>
            <a:ext cx="3470835" cy="6858000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</p:spTree>
    <p:extLst>
      <p:ext uri="{BB962C8B-B14F-4D97-AF65-F5344CB8AC3E}">
        <p14:creationId xmlns:p14="http://schemas.microsoft.com/office/powerpoint/2010/main" val="49849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255750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 flipH="1">
            <a:off x="0" y="4965176"/>
            <a:ext cx="9906000" cy="189282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212229" y="4053453"/>
            <a:ext cx="1481546" cy="1823441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1708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1967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572749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43531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90284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Rectangle 7"/>
          <p:cNvSpPr/>
          <p:nvPr userDrawn="1"/>
        </p:nvSpPr>
        <p:spPr>
          <a:xfrm flipH="1">
            <a:off x="0" y="3072344"/>
            <a:ext cx="9906000" cy="1892829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pic>
        <p:nvPicPr>
          <p:cNvPr id="10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787" y="2030429"/>
            <a:ext cx="3042338" cy="453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68490" y="2214627"/>
            <a:ext cx="1754577" cy="33357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0976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421055" y="2372882"/>
            <a:ext cx="3467133" cy="3214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9820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727557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5265037" y="1508788"/>
            <a:ext cx="4640965" cy="3840427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777098" y="0"/>
            <a:ext cx="361684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4361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30135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0270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66164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379636" y="32234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Rectangle 8"/>
          <p:cNvSpPr/>
          <p:nvPr userDrawn="1"/>
        </p:nvSpPr>
        <p:spPr>
          <a:xfrm flipH="1">
            <a:off x="178622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10" name="Rectangle 9"/>
          <p:cNvSpPr/>
          <p:nvPr userDrawn="1"/>
        </p:nvSpPr>
        <p:spPr>
          <a:xfrm flipH="1">
            <a:off x="6575333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12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379636" y="2421000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379636" y="451965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76621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flipH="1">
            <a:off x="0" y="0"/>
            <a:ext cx="9906000" cy="6858000"/>
          </a:xfrm>
          <a:custGeom>
            <a:avLst/>
            <a:gdLst/>
            <a:ahLst/>
            <a:cxnLst/>
            <a:rect l="l" t="t" r="r" b="b"/>
            <a:pathLst>
              <a:path w="9153539" h="5143500">
                <a:moveTo>
                  <a:pt x="8820472" y="267494"/>
                </a:moveTo>
                <a:lnTo>
                  <a:pt x="8820472" y="4948014"/>
                </a:lnTo>
                <a:lnTo>
                  <a:pt x="5553076" y="4948014"/>
                </a:lnTo>
                <a:lnTo>
                  <a:pt x="5553076" y="267494"/>
                </a:lnTo>
                <a:close/>
                <a:moveTo>
                  <a:pt x="9153539" y="0"/>
                </a:moveTo>
                <a:lnTo>
                  <a:pt x="0" y="0"/>
                </a:lnTo>
                <a:lnTo>
                  <a:pt x="0" y="5143500"/>
                </a:lnTo>
                <a:lnTo>
                  <a:pt x="9153539" y="5143500"/>
                </a:lnTo>
                <a:close/>
              </a:path>
            </a:pathLst>
          </a:cu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290479" y="356659"/>
            <a:ext cx="3568621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7917511" y="2468893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221100" y="4581128"/>
            <a:ext cx="3334413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4290477" y="2468895"/>
            <a:ext cx="1872208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221098" y="2468132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7917511" y="356659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45509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hapes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2868" y="123479"/>
            <a:ext cx="9403223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2681978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83511" y="1508786"/>
            <a:ext cx="3087327" cy="4865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76262" y="1796670"/>
            <a:ext cx="11756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745907" y="1713728"/>
            <a:ext cx="669775" cy="544192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922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 userDrawn="1"/>
        </p:nvSpPr>
        <p:spPr>
          <a:xfrm>
            <a:off x="2729753" y="692696"/>
            <a:ext cx="4446494" cy="5472608"/>
          </a:xfrm>
          <a:prstGeom prst="ellipse">
            <a:avLst/>
          </a:prstGeom>
          <a:solidFill>
            <a:schemeClr val="accent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729753" y="2822457"/>
            <a:ext cx="4446494" cy="7680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729593" y="3621024"/>
            <a:ext cx="4446494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53445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46" y="365129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81038" y="6356405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281371" y="6356405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96113" y="6356405"/>
            <a:ext cx="2228850" cy="365125"/>
          </a:xfrm>
          <a:prstGeom prst="rect">
            <a:avLst/>
          </a:prstGeom>
        </p:spPr>
        <p:txBody>
          <a:bodyPr/>
          <a:lstStyle/>
          <a:p>
            <a:fld id="{C9B229C6-4CB7-4715-9D33-C1CA5325DEB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2303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1038" y="6356405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71" y="6356405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96113" y="6356405"/>
            <a:ext cx="2228850" cy="365125"/>
          </a:xfrm>
          <a:prstGeom prst="rect">
            <a:avLst/>
          </a:prstGeom>
        </p:spPr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815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95300" y="274658"/>
            <a:ext cx="89154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1F56F-C712-4B28-9A2C-A96C353C48B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945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016896" y="2948952"/>
            <a:ext cx="5889104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016896" y="3717037"/>
            <a:ext cx="5889104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8382691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27251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flipH="1">
            <a:off x="2" y="0"/>
            <a:ext cx="3470835" cy="6858000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612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7374219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 flipH="1">
            <a:off x="0" y="4965176"/>
            <a:ext cx="9906000" cy="189282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212229" y="4053453"/>
            <a:ext cx="1481546" cy="1823441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935575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1967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572749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43531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665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Rectangle 7"/>
          <p:cNvSpPr/>
          <p:nvPr userDrawn="1"/>
        </p:nvSpPr>
        <p:spPr>
          <a:xfrm flipH="1">
            <a:off x="0" y="3072344"/>
            <a:ext cx="9906000" cy="1892829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pic>
        <p:nvPicPr>
          <p:cNvPr id="10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787" y="2030429"/>
            <a:ext cx="3042338" cy="453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68490" y="2214627"/>
            <a:ext cx="1754577" cy="33357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51267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421055" y="2372882"/>
            <a:ext cx="3467133" cy="3214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31254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5563213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5265037" y="1508788"/>
            <a:ext cx="4640965" cy="3840427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777098" y="0"/>
            <a:ext cx="361684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5850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30135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0270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584813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379636" y="32234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Rectangle 8"/>
          <p:cNvSpPr/>
          <p:nvPr userDrawn="1"/>
        </p:nvSpPr>
        <p:spPr>
          <a:xfrm flipH="1">
            <a:off x="178622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 flipH="1">
            <a:off x="6575333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379636" y="2421000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379636" y="451965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987506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flipH="1">
            <a:off x="0" y="0"/>
            <a:ext cx="9906000" cy="6858000"/>
          </a:xfrm>
          <a:custGeom>
            <a:avLst/>
            <a:gdLst/>
            <a:ahLst/>
            <a:cxnLst/>
            <a:rect l="l" t="t" r="r" b="b"/>
            <a:pathLst>
              <a:path w="9153539" h="5143500">
                <a:moveTo>
                  <a:pt x="8820472" y="267494"/>
                </a:moveTo>
                <a:lnTo>
                  <a:pt x="8820472" y="4948014"/>
                </a:lnTo>
                <a:lnTo>
                  <a:pt x="5553076" y="4948014"/>
                </a:lnTo>
                <a:lnTo>
                  <a:pt x="5553076" y="267494"/>
                </a:lnTo>
                <a:close/>
                <a:moveTo>
                  <a:pt x="9153539" y="0"/>
                </a:moveTo>
                <a:lnTo>
                  <a:pt x="0" y="0"/>
                </a:lnTo>
                <a:lnTo>
                  <a:pt x="0" y="5143500"/>
                </a:lnTo>
                <a:lnTo>
                  <a:pt x="9153539" y="5143500"/>
                </a:lnTo>
                <a:close/>
              </a:path>
            </a:pathLst>
          </a:cu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290479" y="356659"/>
            <a:ext cx="3568621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7917511" y="2468893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221100" y="4581128"/>
            <a:ext cx="3334413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4290477" y="2468895"/>
            <a:ext cx="1872208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221098" y="2468132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7917511" y="356659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591555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2868" y="123479"/>
            <a:ext cx="9403223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20104512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83511" y="1508786"/>
            <a:ext cx="3087327" cy="4865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7" name="Rounded Rectangle 16"/>
          <p:cNvSpPr/>
          <p:nvPr userDrawn="1"/>
        </p:nvSpPr>
        <p:spPr>
          <a:xfrm>
            <a:off x="576262" y="1796670"/>
            <a:ext cx="11756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745907" y="1713728"/>
            <a:ext cx="669775" cy="544192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9923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3937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8875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85" y="1709766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885" y="4589518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2460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0135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3" y="365129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6945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818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3400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4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342" y="987451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34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0800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4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1342" y="987451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34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1236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2219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9008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1064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6633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95300" y="274658"/>
            <a:ext cx="89154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1F56F-C712-4B28-9A2C-A96C353C48B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475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4749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8370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737" r:id="rId16"/>
    <p:sldLayoutId id="2147483738" r:id="rId17"/>
    <p:sldLayoutId id="2147483739" r:id="rId18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9529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207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46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46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4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71" y="6356405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3" y="63564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7970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465" y="233645"/>
            <a:ext cx="9586065" cy="6331630"/>
          </a:xfrm>
        </p:spPr>
        <p:txBody>
          <a:bodyPr anchor="ctr">
            <a:normAutofit/>
          </a:bodyPr>
          <a:lstStyle/>
          <a:p>
            <a:pPr defTabSz="914400" latinLnBrk="0">
              <a:lnSpc>
                <a:spcPct val="90000"/>
              </a:lnSpc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Қазақстан темір жолы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 ҰК» АҚ</a:t>
            </a: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КІРМЕ ЖОЛДАРДЫ БЕРУ ЖӘНЕ ЭЛЕКТР ЭНЕРГИЯСЫН БЕРУ ҚЫЗМЕТТЕРІ БОЙЫНША 2023 ЖЫЛҒЫ                                                        1 ЖАРТЫЖЫЛДЫҚТАҒЫ ҚЫЗМЕТ ҚОРЫТЫНДЫЛАРЫ МЕН НЕГІЗГІ МІНДЕТТЕРІ</a:t>
            </a: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Астана </a:t>
            </a:r>
            <a:r>
              <a:rPr lang="ru-RU" sz="18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b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28.07.2023</a:t>
            </a:r>
          </a:p>
        </p:txBody>
      </p:sp>
      <p:sp>
        <p:nvSpPr>
          <p:cNvPr id="4" name="Номер слайда 2"/>
          <p:cNvSpPr txBox="1">
            <a:spLocks/>
          </p:cNvSpPr>
          <p:nvPr/>
        </p:nvSpPr>
        <p:spPr>
          <a:xfrm>
            <a:off x="9271003" y="6483412"/>
            <a:ext cx="631323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</a:pP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3" descr="D:\For prezentations\kz_icons\Map1 copy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rgbClr val="4F81BD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2679" r="3432"/>
          <a:stretch/>
        </p:blipFill>
        <p:spPr bwMode="auto">
          <a:xfrm>
            <a:off x="5345714" y="4472440"/>
            <a:ext cx="4320480" cy="2111027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51" y="2904722"/>
            <a:ext cx="2327517" cy="279050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EEECE1"/>
            </a:outerShdw>
            <a:softEdge rad="635000"/>
          </a:effectLst>
          <a:scene3d>
            <a:camera prst="obliqueTop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4239213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24"/>
          <p:cNvSpPr>
            <a:spLocks noChangeArrowheads="1"/>
          </p:cNvSpPr>
          <p:nvPr/>
        </p:nvSpPr>
        <p:spPr bwMode="auto">
          <a:xfrm>
            <a:off x="39555" y="238922"/>
            <a:ext cx="99060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455" name="Rectangle 759"/>
          <p:cNvSpPr>
            <a:spLocks noChangeArrowheads="1"/>
          </p:cNvSpPr>
          <p:nvPr/>
        </p:nvSpPr>
        <p:spPr bwMode="auto">
          <a:xfrm>
            <a:off x="54173" y="238918"/>
            <a:ext cx="9906000" cy="48750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1434" tIns="45717" rIns="91434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ЕСЕПТІҢ МАЗМҰНЫ</a:t>
            </a:r>
          </a:p>
        </p:txBody>
      </p:sp>
      <p:sp>
        <p:nvSpPr>
          <p:cNvPr id="6" name="Line 809"/>
          <p:cNvSpPr>
            <a:spLocks noChangeShapeType="1"/>
          </p:cNvSpPr>
          <p:nvPr/>
        </p:nvSpPr>
        <p:spPr bwMode="auto">
          <a:xfrm>
            <a:off x="585591" y="837952"/>
            <a:ext cx="8813932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26629" name="Picture 9" descr="Логотип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88"/>
            <a:ext cx="546037" cy="74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2" name="Text Box 1193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3" name="Text Box 864"/>
          <p:cNvSpPr txBox="1">
            <a:spLocks noChangeArrowheads="1"/>
          </p:cNvSpPr>
          <p:nvPr/>
        </p:nvSpPr>
        <p:spPr bwMode="auto">
          <a:xfrm>
            <a:off x="8014234" y="4702190"/>
            <a:ext cx="54689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4" name="Text Box 87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5" name="Text Box 87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6" name="Text Box 87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7" name="Text Box 87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8" name="Text Box 87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9" name="Text Box 88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0" name="Text Box 88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1" name="Text Box 88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2" name="Text Box 88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3" name="Text Box 88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4" name="Text Box 88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5" name="Text Box 88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6" name="Text Box 89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7" name="Text Box 89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8" name="Text Box 897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9" name="Text Box 90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0" name="Text Box 90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1" name="Text Box 90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2" name="Text Box 90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3" name="Text Box 90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4" name="Text Box 90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5" name="Text Box 90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6" name="Text Box 91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7" name="Text Box 91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8" name="Text Box 91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9" name="Text Box 91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0" name="Text Box 91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1" name="Text Box 91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2" name="Text Box 92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3" name="Text Box 92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4" name="Text Box 92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5" name="Text Box 92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6" name="Text Box 93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7" name="Text Box 93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8" name="Text Box 93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9" name="Text Box 93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0" name="Text Box 93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1" name="Text Box 93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2" name="Text Box 93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3" name="Text Box 94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4" name="Text Box 94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5" name="Text Box 94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6" name="Text Box 945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7" name="Text Box 94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8" name="Text Box 95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9" name="Text Box 96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0" name="Text Box 96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1" name="Text Box 971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2" name="Text Box 972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3" name="Text Box 974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4" name="Text Box 975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5" name="Text Box 97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6" name="Text Box 97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7" name="Text Box 98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8" name="Text Box 98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9" name="Text Box 1053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0" name="Text Box 1054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1" name="Text Box 1055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2" name="Text Box 1056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3" name="Text Box 1065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4" name="Text Box 1068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5" name="Text Box 1071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6" name="Text Box 107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7" name="Text Box 107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8" name="Text Box 107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9" name="Text Box 107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0" name="Text Box 108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1" name="Text Box 108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2" name="Text Box 108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3" name="Text Box 108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4" name="Text Box 108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5" name="Text Box 108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6" name="Text Box 108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7" name="Text Box 109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8" name="Text Box 109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9" name="Text Box 109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0" name="Text Box 1098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1" name="Text Box 110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2" name="Text Box 110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3" name="Text Box 110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4" name="Text Box 110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5" name="Text Box 110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6" name="Text Box 110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7" name="Text Box 111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8" name="Text Box 111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9" name="Text Box 111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0" name="Text Box 111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1" name="Text Box 111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2" name="Text Box 111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3" name="Text Box 111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4" name="Text Box 112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5" name="Text Box 112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6" name="Text Box 112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7" name="Text Box 112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8" name="Text Box 113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9" name="Text Box 113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0" name="Text Box 113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1" name="Text Box 113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2" name="Text Box 113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3" name="Text Box 113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4" name="Text Box 114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5" name="Text Box 114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6" name="Text Box 114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7" name="Text Box 114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8" name="Text Box 1146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9" name="Text Box 114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0" name="Text Box 115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1" name="Text Box 116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2" name="Text Box 117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3" name="Text Box 1172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4" name="Text Box 1173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5" name="Text Box 1175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6" name="Text Box 1176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7" name="Text Box 117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8" name="Text Box 117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9" name="Text Box 118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0" name="Text Box 118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1" name="Text Box 118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2" name="Text Box 118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3" name="Text Box 1187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4" name="Text Box 1190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5" name="Text Box 57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6" name="Text Box 58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7" name="Text Box 585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8" name="Text Box 58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9" name="Text Box 58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0" name="Text Box 59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1" name="Text Box 59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2" name="Text Box 59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3" name="Text Box 59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4" name="Text Box 59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5" name="Text Box 59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6" name="Text Box 60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7" name="Text Box 60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8" name="Text Box 60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9" name="Text Box 60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0" name="Text Box 60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1" name="Text Box 60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2" name="Text Box 612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3" name="Text Box 61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4" name="Text Box 61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5" name="Text Box 61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6" name="Text Box 61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7" name="Text Box 62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8" name="Text Box 62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9" name="Text Box 62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0" name="Text Box 62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1" name="Text Box 62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2" name="Text Box 62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3" name="Text Box 63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4" name="Text Box 63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5" name="Text Box 63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6" name="Text Box 63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7" name="Text Box 63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8" name="Text Box 64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9" name="Text Box 64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0" name="Text Box 64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1" name="Text Box 64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2" name="Text Box 64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3" name="Text Box 64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4" name="Text Box 65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5" name="Text Box 65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6" name="Text Box 65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7" name="Text Box 65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8" name="Text Box 65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9" name="Text Box 65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0" name="Text Box 66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1" name="Text Box 66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2" name="Text Box 66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3" name="Text Box 68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4" name="Text Box 68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5" name="Text Box 68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6" name="Text Box 68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7" name="Text Box 68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8" name="Text Box 69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9" name="Text Box 69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0" name="Text Box 69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1" name="Text Box 69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2" name="Text Box 69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3" name="Text Box 69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4" name="Text Box 69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5" name="Text Box 70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6" name="Text Box 70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7" name="Text Box 70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8" name="Text Box 766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9" name="Text Box 76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0" name="Text Box 77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1" name="Text Box 77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2" name="Text Box 77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3" name="Text Box 77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4" name="Text Box 77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5" name="Text Box 78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6" name="Text Box 78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7" name="Text Box 78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8" name="Text Box 78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9" name="Text Box 78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0" name="Text Box 78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1" name="Text Box 79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2" name="Text Box 79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3" name="Text Box 79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4" name="Text Box 79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5" name="Text Box 79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6" name="Text Box 80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7" name="Text Box 80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8" name="Text Box 80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9" name="Text Box 80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0" name="Text Box 80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1" name="Text Box 80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2" name="Text Box 81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3" name="Text Box 81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4" name="Text Box 81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5" name="Text Box 81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6" name="Text Box 81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7" name="Text Box 81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8" name="Text Box 82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9" name="Text Box 82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0" name="Text Box 82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1" name="Text Box 82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2" name="Text Box 83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3" name="Text Box 83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4" name="Text Box 83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5" name="Text Box 83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6" name="Text Box 83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7" name="Text Box 83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8" name="Text Box 83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9" name="Text Box 84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0" name="Text Box 84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1" name="Text Box 84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2" name="Text Box 84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3" name="Text Box 84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4" name="Text Box 85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5" name="Text Box 85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6" name="Text Box 87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7" name="Text Box 87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8" name="Text Box 87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9" name="Text Box 87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0" name="Text Box 87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1" name="Text Box 87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2" name="Text Box 87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3" name="Text Box 88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4" name="Text Box 88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5" name="Text Box 88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6" name="Text Box 88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7" name="Text Box 88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8" name="Text Box 888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9" name="Text Box 89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0" name="Text Box 89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1" name="Text Box 56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2" name="Text Box 56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3" name="Text Box 568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4" name="Text Box 57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5" name="Text Box 57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6" name="Text Box 57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7" name="Text Box 57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8" name="Text Box 57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9" name="Text Box 57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0" name="Text Box 58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1" name="Text Box 58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2" name="Text Box 58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3" name="Text Box 58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4" name="Text Box 58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5" name="Text Box 58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6" name="Text Box 58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7" name="Text Box 59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8" name="Text Box 595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9" name="Text Box 59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0" name="Text Box 59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1" name="Text Box 60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2" name="Text Box 60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3" name="Text Box 60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4" name="Text Box 60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5" name="Text Box 60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6" name="Text Box 60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7" name="Text Box 61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8" name="Text Box 61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9" name="Text Box 61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0" name="Text Box 61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1" name="Text Box 61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2" name="Text Box 61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3" name="Text Box 62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4" name="Text Box 62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5" name="Text Box 62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6" name="Text Box 62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7" name="Text Box 62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8" name="Text Box 63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9" name="Text Box 63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0" name="Text Box 63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1" name="Text Box 63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2" name="Text Box 63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3" name="Text Box 63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4" name="Text Box 64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5" name="Text Box 64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6" name="Text Box 64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7" name="Text Box 64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8" name="Text Box 64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9" name="Text Box 66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0" name="Text Box 66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1" name="Text Box 66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2" name="Text Box 67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3" name="Text Box 67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4" name="Text Box 67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5" name="Text Box 67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6" name="Text Box 67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7" name="Text Box 67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8" name="Text Box 67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9" name="Text Box 68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0" name="Text Box 68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1" name="Text Box 68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2" name="Text Box 68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3" name="Text Box 69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4" name="Text Box 749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5" name="Text Box 75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6" name="Text Box 75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7" name="Text Box 75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8" name="Text Box 75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9" name="Text Box 76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0" name="Text Box 76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1" name="Text Box 76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2" name="Text Box 76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3" name="Text Box 76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4" name="Text Box 76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5" name="Text Box 77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6" name="Text Box 77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7" name="Text Box 77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8" name="Text Box 77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9" name="Text Box 77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0" name="Text Box 77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1" name="Text Box 78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2" name="Text Box 78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3" name="Text Box 78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4" name="Text Box 78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5" name="Text Box 78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6" name="Text Box 79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7" name="Text Box 79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8" name="Text Box 79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9" name="Text Box 79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0" name="Text Box 79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1" name="Text Box 79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2" name="Text Box 80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3" name="Text Box 80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4" name="Text Box 80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5" name="Text Box 80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6" name="Text Box 80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7" name="Text Box 81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8" name="Text Box 81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9" name="Text Box 81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0" name="Text Box 81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1" name="Text Box 81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2" name="Text Box 81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3" name="Text Box 82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4" name="Text Box 82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5" name="Text Box 82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6" name="Text Box 82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7" name="Text Box 82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8" name="Text Box 82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9" name="Text Box 83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0" name="Text Box 83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1" name="Text Box 83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2" name="Text Box 85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3" name="Text Box 85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4" name="Text Box 85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5" name="Text Box 85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6" name="Text Box 85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7" name="Text Box 86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8" name="Text Box 86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9" name="Text Box 86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0" name="Text Box 86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1" name="Text Box 86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2" name="Text Box 86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3" name="Text Box 86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4" name="Text Box 871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5" name="Text Box 87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6" name="Text Box 87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7" name="Text Box 56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8" name="Text Box 56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9" name="Text Box 568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0" name="Text Box 57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1" name="Text Box 57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2" name="Text Box 57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3" name="Text Box 57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4" name="Text Box 57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5" name="Text Box 57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6" name="Text Box 58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7" name="Text Box 58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8" name="Text Box 58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9" name="Text Box 58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0" name="Text Box 58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1" name="Text Box 58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2" name="Text Box 58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3" name="Text Box 59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4" name="Text Box 595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5" name="Text Box 59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6" name="Text Box 59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7" name="Text Box 60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8" name="Text Box 60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9" name="Text Box 60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0" name="Text Box 60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1" name="Text Box 60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2" name="Text Box 60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3" name="Text Box 61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4" name="Text Box 61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5" name="Text Box 61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6" name="Text Box 61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7" name="Text Box 61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8" name="Text Box 61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9" name="Text Box 62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0" name="Text Box 62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1" name="Text Box 62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2" name="Text Box 62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3" name="Text Box 62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4" name="Text Box 63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5" name="Text Box 63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6" name="Text Box 63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7" name="Text Box 63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8" name="Text Box 63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9" name="Text Box 63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0" name="Text Box 64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1" name="Text Box 64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2" name="Text Box 64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3" name="Text Box 64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4" name="Text Box 64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5" name="Text Box 66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6" name="Text Box 66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7" name="Text Box 66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8" name="Text Box 67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9" name="Text Box 67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0" name="Text Box 67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1" name="Text Box 67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2" name="Text Box 67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3" name="Text Box 67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4" name="Text Box 67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5" name="Text Box 68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6" name="Text Box 68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7" name="Text Box 68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8" name="Text Box 687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9" name="Text Box 69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0" name="Text Box 749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1" name="Text Box 75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2" name="Text Box 75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3" name="Text Box 75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4" name="Text Box 75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5" name="Text Box 76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6" name="Text Box 76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7" name="Text Box 76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8" name="Text Box 76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9" name="Text Box 76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0" name="Text Box 76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1" name="Text Box 77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2" name="Text Box 77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3" name="Text Box 77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4" name="Text Box 77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5" name="Text Box 77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6" name="Text Box 77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7" name="Text Box 78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8" name="Text Box 78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9" name="Text Box 78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0" name="Text Box 78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1" name="Text Box 78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2" name="Text Box 79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3" name="Text Box 79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4" name="Text Box 79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5" name="Text Box 79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6" name="Text Box 79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7" name="Text Box 79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8" name="Text Box 80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9" name="Text Box 80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0" name="Text Box 80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1" name="Text Box 80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2" name="Text Box 80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3" name="Text Box 81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4" name="Text Box 81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5" name="Text Box 81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6" name="Text Box 81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7" name="Text Box 81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8" name="Text Box 81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9" name="Text Box 82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0" name="Text Box 82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1" name="Text Box 82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2" name="Text Box 82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3" name="Text Box 82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4" name="Text Box 82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5" name="Text Box 83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6" name="Text Box 83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7" name="Text Box 83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8" name="Text Box 85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9" name="Text Box 85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0" name="Text Box 85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1" name="Text Box 85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2" name="Text Box 85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3" name="Text Box 86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4" name="Text Box 86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5" name="Text Box 86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6" name="Text Box 86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7" name="Text Box 86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8" name="Text Box 86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9" name="Text Box 871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0" name="Text Box 87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1" name="Text Box 544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2" name="Text Box 547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3" name="Text Box 550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2" name="Text Box 66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3" name="Text Box 67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4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5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6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7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8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9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0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1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2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3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4" name="Text Box 75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5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6" name="Text Box 75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7" name="Text Box 76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8" name="Text Box 76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9" name="Text Box 76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0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1" name="Text Box 77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2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3" name="Text Box 77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4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5" name="Text Box 77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7" name="Text Box 77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8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9" name="Text Box 78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0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1" name="Text Box 78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2" name="Text Box 78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3" name="Text Box 79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4" name="Text Box 79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5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6" name="Text Box 79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7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8" name="Text Box 80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9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0" name="Text Box 80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1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2" name="Text Box 80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4" name="Text Box 80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5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6" name="Text Box 81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7" name="Text Box 81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8" name="Text Box 81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9" name="Text Box 83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0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1" name="Text Box 83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2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3" name="Text Box 84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4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5" name="Text Box 84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6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7" name="Text Box 84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8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9" name="Text Box 85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1" name="Text Box 853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2" name="Text Box 85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3" name="Text Box 85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2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3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4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5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6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7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8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9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0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1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2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3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4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5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7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8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9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0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1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2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4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5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6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7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8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9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4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6507" y="859635"/>
            <a:ext cx="9125940" cy="5307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Көрсетілетін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реттеліп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көрсетілетін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қызметтердің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көлемі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қаржылық-экономикалық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көрсеткіштер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«ҚТЖ» ҰК» АҚ 2023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жылдың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жартыжылдығына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реттеліп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көрсетілетін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қызметтерге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тарифтік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сметаның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бап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орындалуы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жылдың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жартыжылдығына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«ҚТЖ» ҰК» АҚ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реттеліп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көрсетілетін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қызметтерге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инвестициялық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бағдарламаларын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Реттелетін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қызметтерді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тұтынушылармен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тұрақты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жүргізілуде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Қызметінің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келешегі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endParaRPr lang="ru-RU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7" name="Номер слайда 2"/>
          <p:cNvSpPr txBox="1">
            <a:spLocks/>
          </p:cNvSpPr>
          <p:nvPr/>
        </p:nvSpPr>
        <p:spPr>
          <a:xfrm>
            <a:off x="9398503" y="6259058"/>
            <a:ext cx="472943" cy="62071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53907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24"/>
          <p:cNvSpPr>
            <a:spLocks noChangeArrowheads="1"/>
          </p:cNvSpPr>
          <p:nvPr/>
        </p:nvSpPr>
        <p:spPr bwMode="auto">
          <a:xfrm>
            <a:off x="39555" y="238922"/>
            <a:ext cx="99060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455" name="Rectangle 759"/>
          <p:cNvSpPr>
            <a:spLocks noChangeArrowheads="1"/>
          </p:cNvSpPr>
          <p:nvPr/>
        </p:nvSpPr>
        <p:spPr bwMode="auto">
          <a:xfrm>
            <a:off x="1892660" y="2663915"/>
            <a:ext cx="6255696" cy="947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1434" tIns="45717" rIns="91434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КІРМЕ ЖОЛДАР ҚЫЗМЕТТЕРІ</a:t>
            </a:r>
          </a:p>
        </p:txBody>
      </p:sp>
      <p:pic>
        <p:nvPicPr>
          <p:cNvPr id="26629" name="Picture 9" descr="Логотип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88"/>
            <a:ext cx="546037" cy="74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2" name="Text Box 1193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3" name="Text Box 864"/>
          <p:cNvSpPr txBox="1">
            <a:spLocks noChangeArrowheads="1"/>
          </p:cNvSpPr>
          <p:nvPr/>
        </p:nvSpPr>
        <p:spPr bwMode="auto">
          <a:xfrm>
            <a:off x="8014234" y="4702190"/>
            <a:ext cx="54689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4" name="Text Box 87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5" name="Text Box 87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6" name="Text Box 87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7" name="Text Box 87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8" name="Text Box 87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9" name="Text Box 88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0" name="Text Box 88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1" name="Text Box 88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2" name="Text Box 88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3" name="Text Box 88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4" name="Text Box 88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5" name="Text Box 88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6" name="Text Box 89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7" name="Text Box 89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8" name="Text Box 897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9" name="Text Box 90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0" name="Text Box 90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1" name="Text Box 90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2" name="Text Box 90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3" name="Text Box 90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4" name="Text Box 90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5" name="Text Box 90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6" name="Text Box 91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7" name="Text Box 91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8" name="Text Box 91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9" name="Text Box 91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0" name="Text Box 91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1" name="Text Box 91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2" name="Text Box 92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3" name="Text Box 92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4" name="Text Box 92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5" name="Text Box 92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6" name="Text Box 93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7" name="Text Box 93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8" name="Text Box 93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9" name="Text Box 93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0" name="Text Box 93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1" name="Text Box 93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2" name="Text Box 93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3" name="Text Box 94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4" name="Text Box 94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5" name="Text Box 94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6" name="Text Box 945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7" name="Text Box 94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8" name="Text Box 95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9" name="Text Box 96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0" name="Text Box 96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1" name="Text Box 971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2" name="Text Box 972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3" name="Text Box 974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4" name="Text Box 975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5" name="Text Box 97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6" name="Text Box 97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7" name="Text Box 98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8" name="Text Box 98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9" name="Text Box 1053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0" name="Text Box 1054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1" name="Text Box 1055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2" name="Text Box 1056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3" name="Text Box 1065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4" name="Text Box 1068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5" name="Text Box 1071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6" name="Text Box 107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7" name="Text Box 107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8" name="Text Box 107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9" name="Text Box 107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0" name="Text Box 108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1" name="Text Box 108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2" name="Text Box 108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3" name="Text Box 108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4" name="Text Box 108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5" name="Text Box 108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6" name="Text Box 108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7" name="Text Box 109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8" name="Text Box 109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9" name="Text Box 109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0" name="Text Box 1098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1" name="Text Box 110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2" name="Text Box 110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3" name="Text Box 110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4" name="Text Box 110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5" name="Text Box 110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6" name="Text Box 110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7" name="Text Box 111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8" name="Text Box 111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9" name="Text Box 111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0" name="Text Box 111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1" name="Text Box 111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2" name="Text Box 111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3" name="Text Box 111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4" name="Text Box 112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5" name="Text Box 112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6" name="Text Box 112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7" name="Text Box 112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8" name="Text Box 113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9" name="Text Box 113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0" name="Text Box 113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1" name="Text Box 113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2" name="Text Box 113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3" name="Text Box 113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4" name="Text Box 114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5" name="Text Box 114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6" name="Text Box 114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7" name="Text Box 114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8" name="Text Box 1146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9" name="Text Box 114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0" name="Text Box 115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1" name="Text Box 116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2" name="Text Box 117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3" name="Text Box 1172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4" name="Text Box 1173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5" name="Text Box 1175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6" name="Text Box 1176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7" name="Text Box 117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8" name="Text Box 117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9" name="Text Box 118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0" name="Text Box 118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1" name="Text Box 118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2" name="Text Box 118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3" name="Text Box 1187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4" name="Text Box 1190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5" name="Text Box 57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6" name="Text Box 58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7" name="Text Box 585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8" name="Text Box 58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9" name="Text Box 58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0" name="Text Box 59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1" name="Text Box 59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2" name="Text Box 59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3" name="Text Box 59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4" name="Text Box 59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5" name="Text Box 59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6" name="Text Box 60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7" name="Text Box 60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8" name="Text Box 60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9" name="Text Box 60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0" name="Text Box 60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1" name="Text Box 60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2" name="Text Box 612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3" name="Text Box 61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4" name="Text Box 61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5" name="Text Box 61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6" name="Text Box 61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7" name="Text Box 62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8" name="Text Box 62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9" name="Text Box 62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0" name="Text Box 62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1" name="Text Box 62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2" name="Text Box 62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3" name="Text Box 63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4" name="Text Box 63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5" name="Text Box 63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6" name="Text Box 63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7" name="Text Box 63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8" name="Text Box 64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9" name="Text Box 64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0" name="Text Box 64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1" name="Text Box 64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2" name="Text Box 64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3" name="Text Box 64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4" name="Text Box 65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5" name="Text Box 65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6" name="Text Box 65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7" name="Text Box 65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8" name="Text Box 65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9" name="Text Box 65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0" name="Text Box 66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1" name="Text Box 66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2" name="Text Box 66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3" name="Text Box 68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4" name="Text Box 68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5" name="Text Box 68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6" name="Text Box 68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7" name="Text Box 68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8" name="Text Box 69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9" name="Text Box 69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0" name="Text Box 69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1" name="Text Box 69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2" name="Text Box 69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3" name="Text Box 69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4" name="Text Box 69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5" name="Text Box 70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6" name="Text Box 70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7" name="Text Box 70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8" name="Text Box 766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9" name="Text Box 76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0" name="Text Box 77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1" name="Text Box 77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2" name="Text Box 77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3" name="Text Box 77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4" name="Text Box 77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5" name="Text Box 78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6" name="Text Box 78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7" name="Text Box 78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8" name="Text Box 78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9" name="Text Box 78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0" name="Text Box 78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1" name="Text Box 79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2" name="Text Box 79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3" name="Text Box 79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4" name="Text Box 79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5" name="Text Box 79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6" name="Text Box 80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7" name="Text Box 80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8" name="Text Box 80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9" name="Text Box 80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0" name="Text Box 80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1" name="Text Box 80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2" name="Text Box 81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3" name="Text Box 81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4" name="Text Box 81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5" name="Text Box 81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6" name="Text Box 81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7" name="Text Box 81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8" name="Text Box 82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9" name="Text Box 82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0" name="Text Box 82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1" name="Text Box 82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2" name="Text Box 83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3" name="Text Box 83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4" name="Text Box 83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5" name="Text Box 83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6" name="Text Box 83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7" name="Text Box 83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8" name="Text Box 83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9" name="Text Box 84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0" name="Text Box 84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1" name="Text Box 84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2" name="Text Box 84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3" name="Text Box 84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4" name="Text Box 85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5" name="Text Box 85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6" name="Text Box 87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7" name="Text Box 87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8" name="Text Box 87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9" name="Text Box 87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0" name="Text Box 87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1" name="Text Box 87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2" name="Text Box 87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3" name="Text Box 88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4" name="Text Box 88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5" name="Text Box 88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6" name="Text Box 88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7" name="Text Box 88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8" name="Text Box 888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9" name="Text Box 89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0" name="Text Box 89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1" name="Text Box 56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2" name="Text Box 56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3" name="Text Box 568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4" name="Text Box 57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5" name="Text Box 57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6" name="Text Box 57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7" name="Text Box 57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8" name="Text Box 57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9" name="Text Box 57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0" name="Text Box 58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1" name="Text Box 58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2" name="Text Box 58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3" name="Text Box 58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4" name="Text Box 58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5" name="Text Box 58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6" name="Text Box 58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7" name="Text Box 59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8" name="Text Box 595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9" name="Text Box 59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0" name="Text Box 59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1" name="Text Box 60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2" name="Text Box 60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3" name="Text Box 60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4" name="Text Box 60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5" name="Text Box 60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6" name="Text Box 60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7" name="Text Box 61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8" name="Text Box 61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9" name="Text Box 61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0" name="Text Box 61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1" name="Text Box 61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2" name="Text Box 61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3" name="Text Box 62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4" name="Text Box 62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5" name="Text Box 62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6" name="Text Box 62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7" name="Text Box 62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8" name="Text Box 63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9" name="Text Box 63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0" name="Text Box 63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1" name="Text Box 63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2" name="Text Box 63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3" name="Text Box 63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4" name="Text Box 64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5" name="Text Box 64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6" name="Text Box 64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7" name="Text Box 64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8" name="Text Box 64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9" name="Text Box 66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0" name="Text Box 66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1" name="Text Box 66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2" name="Text Box 67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3" name="Text Box 67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4" name="Text Box 67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5" name="Text Box 67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6" name="Text Box 67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7" name="Text Box 67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8" name="Text Box 67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9" name="Text Box 68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0" name="Text Box 68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1" name="Text Box 68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2" name="Text Box 68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3" name="Text Box 69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4" name="Text Box 749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5" name="Text Box 75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6" name="Text Box 75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7" name="Text Box 75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8" name="Text Box 75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9" name="Text Box 76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0" name="Text Box 76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1" name="Text Box 76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2" name="Text Box 76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3" name="Text Box 76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4" name="Text Box 76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5" name="Text Box 77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6" name="Text Box 77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7" name="Text Box 77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8" name="Text Box 77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9" name="Text Box 77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0" name="Text Box 77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1" name="Text Box 78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2" name="Text Box 78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3" name="Text Box 78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4" name="Text Box 78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5" name="Text Box 78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6" name="Text Box 79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7" name="Text Box 79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8" name="Text Box 79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9" name="Text Box 79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0" name="Text Box 79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1" name="Text Box 79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2" name="Text Box 80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3" name="Text Box 80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4" name="Text Box 80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5" name="Text Box 80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6" name="Text Box 80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7" name="Text Box 81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8" name="Text Box 81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9" name="Text Box 81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0" name="Text Box 81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1" name="Text Box 81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2" name="Text Box 81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3" name="Text Box 82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4" name="Text Box 82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5" name="Text Box 82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6" name="Text Box 82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7" name="Text Box 82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8" name="Text Box 82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9" name="Text Box 83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0" name="Text Box 83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1" name="Text Box 83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2" name="Text Box 85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3" name="Text Box 85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4" name="Text Box 85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5" name="Text Box 85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6" name="Text Box 85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7" name="Text Box 86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8" name="Text Box 86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9" name="Text Box 86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0" name="Text Box 86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1" name="Text Box 86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2" name="Text Box 86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3" name="Text Box 86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4" name="Text Box 871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5" name="Text Box 87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6" name="Text Box 87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7" name="Text Box 56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8" name="Text Box 56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9" name="Text Box 568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0" name="Text Box 57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1" name="Text Box 57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2" name="Text Box 57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3" name="Text Box 57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4" name="Text Box 57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5" name="Text Box 57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6" name="Text Box 58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7" name="Text Box 58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8" name="Text Box 58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9" name="Text Box 58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0" name="Text Box 58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1" name="Text Box 58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2" name="Text Box 58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3" name="Text Box 59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4" name="Text Box 595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5" name="Text Box 59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6" name="Text Box 59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7" name="Text Box 60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8" name="Text Box 60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9" name="Text Box 60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0" name="Text Box 60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1" name="Text Box 60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2" name="Text Box 60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3" name="Text Box 61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4" name="Text Box 61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5" name="Text Box 61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6" name="Text Box 61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7" name="Text Box 61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8" name="Text Box 61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9" name="Text Box 62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0" name="Text Box 62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1" name="Text Box 62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2" name="Text Box 62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3" name="Text Box 62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4" name="Text Box 63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5" name="Text Box 63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6" name="Text Box 63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7" name="Text Box 63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8" name="Text Box 63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9" name="Text Box 63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0" name="Text Box 64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1" name="Text Box 64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2" name="Text Box 64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3" name="Text Box 64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4" name="Text Box 64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5" name="Text Box 66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6" name="Text Box 66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7" name="Text Box 66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8" name="Text Box 67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9" name="Text Box 67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0" name="Text Box 67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1" name="Text Box 67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2" name="Text Box 67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3" name="Text Box 67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4" name="Text Box 67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5" name="Text Box 68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6" name="Text Box 68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7" name="Text Box 68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8" name="Text Box 687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9" name="Text Box 69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0" name="Text Box 749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1" name="Text Box 75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2" name="Text Box 75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3" name="Text Box 75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4" name="Text Box 75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5" name="Text Box 76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6" name="Text Box 76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7" name="Text Box 76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8" name="Text Box 76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9" name="Text Box 76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0" name="Text Box 76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1" name="Text Box 77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2" name="Text Box 77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3" name="Text Box 77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4" name="Text Box 77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5" name="Text Box 77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6" name="Text Box 77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7" name="Text Box 78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8" name="Text Box 78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9" name="Text Box 78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0" name="Text Box 78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1" name="Text Box 78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2" name="Text Box 79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3" name="Text Box 79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4" name="Text Box 79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5" name="Text Box 79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6" name="Text Box 79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7" name="Text Box 79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8" name="Text Box 80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9" name="Text Box 80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0" name="Text Box 80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1" name="Text Box 80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2" name="Text Box 80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3" name="Text Box 81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4" name="Text Box 81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5" name="Text Box 81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6" name="Text Box 81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7" name="Text Box 81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8" name="Text Box 81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9" name="Text Box 82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0" name="Text Box 82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1" name="Text Box 82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2" name="Text Box 82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3" name="Text Box 82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4" name="Text Box 82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5" name="Text Box 83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6" name="Text Box 83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7" name="Text Box 83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8" name="Text Box 85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9" name="Text Box 85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0" name="Text Box 85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1" name="Text Box 85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2" name="Text Box 85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3" name="Text Box 86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4" name="Text Box 86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5" name="Text Box 86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6" name="Text Box 86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7" name="Text Box 86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8" name="Text Box 86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9" name="Text Box 871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0" name="Text Box 87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1" name="Text Box 544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2" name="Text Box 547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3" name="Text Box 550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2" name="Text Box 66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3" name="Text Box 67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4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5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6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7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8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9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0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1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2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3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4" name="Text Box 75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5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6" name="Text Box 75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7" name="Text Box 76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8" name="Text Box 76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9" name="Text Box 76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0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1" name="Text Box 77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2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3" name="Text Box 77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4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5" name="Text Box 77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7" name="Text Box 77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8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9" name="Text Box 78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0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1" name="Text Box 78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2" name="Text Box 78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3" name="Text Box 79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4" name="Text Box 79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5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6" name="Text Box 79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7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8" name="Text Box 80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9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0" name="Text Box 80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1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2" name="Text Box 80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4" name="Text Box 80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5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6" name="Text Box 81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7" name="Text Box 81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8" name="Text Box 81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9" name="Text Box 83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0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1" name="Text Box 83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2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3" name="Text Box 84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4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5" name="Text Box 84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6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7" name="Text Box 84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8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9" name="Text Box 85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1" name="Text Box 853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2" name="Text Box 85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3" name="Text Box 85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2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3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4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5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6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7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8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9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0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1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2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3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4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5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7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8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9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0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1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2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4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5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6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7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8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9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4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17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586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9906000" cy="953725"/>
          </a:xfrm>
        </p:spPr>
        <p:txBody>
          <a:bodyPr/>
          <a:lstStyle/>
          <a:p>
            <a:pPr defTabSz="914400" latinLnBrk="0"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КІРМЕ ЖОЛДАР ҚЫЗМЕТТЕРІ</a:t>
            </a: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2228" y="1718812"/>
            <a:ext cx="3938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1-қызмет –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жылжымалы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құрамның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өтуі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2228" y="2373112"/>
            <a:ext cx="3953550" cy="2264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2-қызмет –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тасымалдау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процесінің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технологиялық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операцияларында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көзделмеген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маневрлік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тиеу-түсіру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жылжымалы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құрамды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тұрақтандыру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altLang="ko-KR" sz="1600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2520" y="4689140"/>
            <a:ext cx="4132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жылдың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жартыжылдығында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360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тұтынушы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жолдарды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пайдаланды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01762" y="1628801"/>
            <a:ext cx="4132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Компания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филиалдарында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ұзындығы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86,3 км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53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станцияда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170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жол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бар.</a:t>
            </a:r>
          </a:p>
        </p:txBody>
      </p:sp>
      <p:graphicFrame>
        <p:nvGraphicFramePr>
          <p:cNvPr id="29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4318235"/>
              </p:ext>
            </p:extLst>
          </p:nvPr>
        </p:nvGraphicFramePr>
        <p:xfrm>
          <a:off x="4892440" y="2483895"/>
          <a:ext cx="4762682" cy="2700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pic>
        <p:nvPicPr>
          <p:cNvPr id="12" name="Picture 9" descr="Логотип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88"/>
            <a:ext cx="546037" cy="74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ine 809"/>
          <p:cNvSpPr>
            <a:spLocks noChangeShapeType="1"/>
          </p:cNvSpPr>
          <p:nvPr/>
        </p:nvSpPr>
        <p:spPr bwMode="auto">
          <a:xfrm>
            <a:off x="585591" y="837952"/>
            <a:ext cx="8813932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10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24"/>
          <p:cNvSpPr>
            <a:spLocks noChangeArrowheads="1"/>
          </p:cNvSpPr>
          <p:nvPr/>
        </p:nvSpPr>
        <p:spPr bwMode="auto">
          <a:xfrm>
            <a:off x="1267916" y="238922"/>
            <a:ext cx="74295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1800"/>
          </a:p>
        </p:txBody>
      </p:sp>
      <p:sp>
        <p:nvSpPr>
          <p:cNvPr id="26632" name="Text Box 1193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3" name="Text Box 864"/>
          <p:cNvSpPr txBox="1">
            <a:spLocks noChangeArrowheads="1"/>
          </p:cNvSpPr>
          <p:nvPr/>
        </p:nvSpPr>
        <p:spPr bwMode="auto">
          <a:xfrm>
            <a:off x="7248927" y="4702181"/>
            <a:ext cx="410170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4" name="Text Box 87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5" name="Text Box 87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6" name="Text Box 87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7" name="Text Box 87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8" name="Text Box 87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9" name="Text Box 88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0" name="Text Box 88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1" name="Text Box 88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2" name="Text Box 88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3" name="Text Box 88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4" name="Text Box 88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5" name="Text Box 88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6" name="Text Box 89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7" name="Text Box 89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8" name="Text Box 897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9" name="Text Box 90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0" name="Text Box 90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1" name="Text Box 90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2" name="Text Box 90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3" name="Text Box 90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4" name="Text Box 90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5" name="Text Box 90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6" name="Text Box 91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7" name="Text Box 91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8" name="Text Box 91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9" name="Text Box 91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0" name="Text Box 91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1" name="Text Box 91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2" name="Text Box 92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3" name="Text Box 92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4" name="Text Box 92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5" name="Text Box 92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6" name="Text Box 93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7" name="Text Box 93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8" name="Text Box 93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9" name="Text Box 93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0" name="Text Box 93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1" name="Text Box 93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2" name="Text Box 93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3" name="Text Box 94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4" name="Text Box 94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5" name="Text Box 94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6" name="Text Box 945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7" name="Text Box 94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8" name="Text Box 95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9" name="Text Box 96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0" name="Text Box 96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1" name="Text Box 971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2" name="Text Box 972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3" name="Text Box 974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4" name="Text Box 975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5" name="Text Box 97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6" name="Text Box 97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7" name="Text Box 98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8" name="Text Box 98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9" name="Text Box 1053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0" name="Text Box 1054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1" name="Text Box 1055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2" name="Text Box 1056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3" name="Text Box 1065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4" name="Text Box 1068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5" name="Text Box 1071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6" name="Text Box 107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7" name="Text Box 107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8" name="Text Box 107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9" name="Text Box 107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0" name="Text Box 108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1" name="Text Box 108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2" name="Text Box 108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3" name="Text Box 108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4" name="Text Box 108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5" name="Text Box 108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6" name="Text Box 108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7" name="Text Box 109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8" name="Text Box 109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9" name="Text Box 109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0" name="Text Box 1098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1" name="Text Box 110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2" name="Text Box 110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3" name="Text Box 110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4" name="Text Box 110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5" name="Text Box 110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6" name="Text Box 110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7" name="Text Box 111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8" name="Text Box 111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9" name="Text Box 111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0" name="Text Box 111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1" name="Text Box 111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2" name="Text Box 111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3" name="Text Box 111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4" name="Text Box 112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5" name="Text Box 112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6" name="Text Box 112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7" name="Text Box 112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8" name="Text Box 113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9" name="Text Box 113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0" name="Text Box 113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1" name="Text Box 113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2" name="Text Box 113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3" name="Text Box 113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4" name="Text Box 114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5" name="Text Box 114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6" name="Text Box 114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7" name="Text Box 114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8" name="Text Box 1146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9" name="Text Box 114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0" name="Text Box 115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1" name="Text Box 116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2" name="Text Box 117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3" name="Text Box 1172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4" name="Text Box 1173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5" name="Text Box 1175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6" name="Text Box 1176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7" name="Text Box 117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8" name="Text Box 117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9" name="Text Box 118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0" name="Text Box 118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1" name="Text Box 118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2" name="Text Box 118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3" name="Text Box 1187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4" name="Text Box 1190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5" name="Text Box 57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6" name="Text Box 58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7" name="Text Box 585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8" name="Text Box 58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9" name="Text Box 58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0" name="Text Box 59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1" name="Text Box 59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2" name="Text Box 59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3" name="Text Box 59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4" name="Text Box 59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5" name="Text Box 59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6" name="Text Box 60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7" name="Text Box 60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8" name="Text Box 60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9" name="Text Box 60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0" name="Text Box 60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1" name="Text Box 60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2" name="Text Box 612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3" name="Text Box 61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4" name="Text Box 61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5" name="Text Box 61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6" name="Text Box 61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7" name="Text Box 62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8" name="Text Box 62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9" name="Text Box 62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0" name="Text Box 62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1" name="Text Box 62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2" name="Text Box 62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3" name="Text Box 63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4" name="Text Box 63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5" name="Text Box 63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6" name="Text Box 63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7" name="Text Box 63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8" name="Text Box 64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9" name="Text Box 64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0" name="Text Box 64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1" name="Text Box 64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2" name="Text Box 64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3" name="Text Box 64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4" name="Text Box 65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5" name="Text Box 65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6" name="Text Box 65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7" name="Text Box 65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8" name="Text Box 65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9" name="Text Box 65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0" name="Text Box 66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1" name="Text Box 66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2" name="Text Box 66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3" name="Text Box 68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4" name="Text Box 68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5" name="Text Box 68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6" name="Text Box 68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7" name="Text Box 68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8" name="Text Box 69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9" name="Text Box 69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0" name="Text Box 69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1" name="Text Box 69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2" name="Text Box 69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3" name="Text Box 69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4" name="Text Box 69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5" name="Text Box 70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6" name="Text Box 70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7" name="Text Box 70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8" name="Text Box 766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9" name="Text Box 76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0" name="Text Box 77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1" name="Text Box 77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2" name="Text Box 77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3" name="Text Box 77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4" name="Text Box 77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5" name="Text Box 78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6" name="Text Box 78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7" name="Text Box 78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8" name="Text Box 78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9" name="Text Box 78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0" name="Text Box 78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1" name="Text Box 79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2" name="Text Box 79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3" name="Text Box 79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4" name="Text Box 79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5" name="Text Box 79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6" name="Text Box 80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7" name="Text Box 80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8" name="Text Box 80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9" name="Text Box 80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0" name="Text Box 80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1" name="Text Box 80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2" name="Text Box 81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3" name="Text Box 81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4" name="Text Box 81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5" name="Text Box 81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6" name="Text Box 81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7" name="Text Box 81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8" name="Text Box 82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9" name="Text Box 82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0" name="Text Box 82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1" name="Text Box 82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2" name="Text Box 83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3" name="Text Box 83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4" name="Text Box 83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5" name="Text Box 83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6" name="Text Box 83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7" name="Text Box 83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8" name="Text Box 83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9" name="Text Box 84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0" name="Text Box 84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1" name="Text Box 84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2" name="Text Box 84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3" name="Text Box 84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4" name="Text Box 85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5" name="Text Box 85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6" name="Text Box 87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7" name="Text Box 87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8" name="Text Box 87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9" name="Text Box 87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0" name="Text Box 87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1" name="Text Box 87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2" name="Text Box 87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3" name="Text Box 88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4" name="Text Box 88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5" name="Text Box 88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6" name="Text Box 88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7" name="Text Box 88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8" name="Text Box 888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9" name="Text Box 89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0" name="Text Box 89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1" name="Text Box 56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2" name="Text Box 56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3" name="Text Box 568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4" name="Text Box 57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5" name="Text Box 57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6" name="Text Box 57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7" name="Text Box 57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8" name="Text Box 57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9" name="Text Box 57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0" name="Text Box 58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1" name="Text Box 58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2" name="Text Box 58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3" name="Text Box 58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4" name="Text Box 58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5" name="Text Box 58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6" name="Text Box 58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7" name="Text Box 59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8" name="Text Box 595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9" name="Text Box 59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0" name="Text Box 59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1" name="Text Box 60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2" name="Text Box 60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3" name="Text Box 60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4" name="Text Box 60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5" name="Text Box 60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6" name="Text Box 60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7" name="Text Box 61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8" name="Text Box 61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9" name="Text Box 61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0" name="Text Box 61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1" name="Text Box 61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2" name="Text Box 61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3" name="Text Box 62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4" name="Text Box 62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5" name="Text Box 62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6" name="Text Box 62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7" name="Text Box 62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8" name="Text Box 63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9" name="Text Box 63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0" name="Text Box 63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1" name="Text Box 63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2" name="Text Box 63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3" name="Text Box 63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4" name="Text Box 64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5" name="Text Box 64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6" name="Text Box 64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7" name="Text Box 64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8" name="Text Box 64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9" name="Text Box 66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0" name="Text Box 66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1" name="Text Box 66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2" name="Text Box 67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3" name="Text Box 67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4" name="Text Box 67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5" name="Text Box 67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6" name="Text Box 67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7" name="Text Box 67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8" name="Text Box 67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9" name="Text Box 68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0" name="Text Box 68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1" name="Text Box 68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2" name="Text Box 68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3" name="Text Box 69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4" name="Text Box 749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5" name="Text Box 75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6" name="Text Box 75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7" name="Text Box 75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8" name="Text Box 75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9" name="Text Box 76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0" name="Text Box 76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1" name="Text Box 76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2" name="Text Box 76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3" name="Text Box 76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4" name="Text Box 76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5" name="Text Box 77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6" name="Text Box 77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7" name="Text Box 77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8" name="Text Box 77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9" name="Text Box 77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0" name="Text Box 77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1" name="Text Box 78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2" name="Text Box 78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3" name="Text Box 78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4" name="Text Box 78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5" name="Text Box 78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6" name="Text Box 79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7" name="Text Box 79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8" name="Text Box 79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9" name="Text Box 79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0" name="Text Box 79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1" name="Text Box 79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2" name="Text Box 80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3" name="Text Box 80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4" name="Text Box 80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5" name="Text Box 80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6" name="Text Box 80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7" name="Text Box 81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8" name="Text Box 81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9" name="Text Box 81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0" name="Text Box 81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1" name="Text Box 81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2" name="Text Box 81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3" name="Text Box 82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4" name="Text Box 82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5" name="Text Box 82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6" name="Text Box 82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7" name="Text Box 82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8" name="Text Box 82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9" name="Text Box 83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0" name="Text Box 83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1" name="Text Box 83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2" name="Text Box 85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3" name="Text Box 85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4" name="Text Box 85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5" name="Text Box 85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6" name="Text Box 85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7" name="Text Box 86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8" name="Text Box 86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9" name="Text Box 86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0" name="Text Box 86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1" name="Text Box 86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2" name="Text Box 86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3" name="Text Box 86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4" name="Text Box 871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5" name="Text Box 87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6" name="Text Box 87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7" name="Text Box 56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8" name="Text Box 56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9" name="Text Box 568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0" name="Text Box 57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1" name="Text Box 57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2" name="Text Box 57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3" name="Text Box 57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4" name="Text Box 57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5" name="Text Box 57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6" name="Text Box 58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7" name="Text Box 58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8" name="Text Box 58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9" name="Text Box 58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0" name="Text Box 58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1" name="Text Box 58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2" name="Text Box 58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3" name="Text Box 59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4" name="Text Box 595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5" name="Text Box 59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6" name="Text Box 59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7" name="Text Box 60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8" name="Text Box 60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9" name="Text Box 60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0" name="Text Box 60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1" name="Text Box 60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2" name="Text Box 60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3" name="Text Box 61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4" name="Text Box 61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5" name="Text Box 61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6" name="Text Box 61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7" name="Text Box 61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8" name="Text Box 61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9" name="Text Box 62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0" name="Text Box 62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1" name="Text Box 62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2" name="Text Box 62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3" name="Text Box 62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4" name="Text Box 63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5" name="Text Box 63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6" name="Text Box 63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7" name="Text Box 63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8" name="Text Box 63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9" name="Text Box 63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0" name="Text Box 64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1" name="Text Box 64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2" name="Text Box 64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3" name="Text Box 64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4" name="Text Box 64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5" name="Text Box 66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6" name="Text Box 66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7" name="Text Box 66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8" name="Text Box 67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9" name="Text Box 67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0" name="Text Box 67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1" name="Text Box 67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2" name="Text Box 67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3" name="Text Box 67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4" name="Text Box 67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5" name="Text Box 68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6" name="Text Box 68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7" name="Text Box 68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8" name="Text Box 687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9" name="Text Box 69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0" name="Text Box 749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1" name="Text Box 75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2" name="Text Box 75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3" name="Text Box 75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4" name="Text Box 75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5" name="Text Box 76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6" name="Text Box 76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7" name="Text Box 76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8" name="Text Box 76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9" name="Text Box 76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0" name="Text Box 76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1" name="Text Box 77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2" name="Text Box 77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3" name="Text Box 77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4" name="Text Box 77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5" name="Text Box 77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6" name="Text Box 77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7" name="Text Box 78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8" name="Text Box 78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9" name="Text Box 78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0" name="Text Box 78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1" name="Text Box 78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2" name="Text Box 79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3" name="Text Box 79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4" name="Text Box 79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5" name="Text Box 79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6" name="Text Box 79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7" name="Text Box 79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8" name="Text Box 80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9" name="Text Box 80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0" name="Text Box 80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1" name="Text Box 80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2" name="Text Box 80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3" name="Text Box 81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4" name="Text Box 81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5" name="Text Box 81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6" name="Text Box 81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7" name="Text Box 81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8" name="Text Box 81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9" name="Text Box 82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0" name="Text Box 82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1" name="Text Box 82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2" name="Text Box 82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3" name="Text Box 82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4" name="Text Box 82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5" name="Text Box 83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6" name="Text Box 83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7" name="Text Box 83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8" name="Text Box 85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9" name="Text Box 85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0" name="Text Box 85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1" name="Text Box 85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2" name="Text Box 85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3" name="Text Box 86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4" name="Text Box 86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5" name="Text Box 86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6" name="Text Box 86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7" name="Text Box 86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8" name="Text Box 86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9" name="Text Box 871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0" name="Text Box 87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1" name="Text Box 544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2" name="Text Box 547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3" name="Text Box 550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4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5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6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7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8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9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0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1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2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3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4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5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6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7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8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9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0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1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2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3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4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5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6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7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8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9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0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1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2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3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4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5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6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7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8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9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0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1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2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3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4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5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6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7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8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9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0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1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2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3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4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5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6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7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8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9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0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1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2" name="Text Box 66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3" name="Text Box 67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4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5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6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7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8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9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0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1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2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3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4" name="Text Box 75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5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6" name="Text Box 75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7" name="Text Box 76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8" name="Text Box 76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9" name="Text Box 76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0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1" name="Text Box 77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2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3" name="Text Box 77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4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5" name="Text Box 77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6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7" name="Text Box 77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8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9" name="Text Box 78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0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1" name="Text Box 78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2" name="Text Box 78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3" name="Text Box 79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4" name="Text Box 79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5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6" name="Text Box 79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7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8" name="Text Box 80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9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0" name="Text Box 80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1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2" name="Text Box 80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3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4" name="Text Box 80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5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6" name="Text Box 81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7" name="Text Box 81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8" name="Text Box 81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9" name="Text Box 83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0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1" name="Text Box 83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2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3" name="Text Box 84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4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5" name="Text Box 84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6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7" name="Text Box 84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8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9" name="Text Box 85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0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1" name="Text Box 853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2" name="Text Box 85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3" name="Text Box 85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4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5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6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7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8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9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0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1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2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3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4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5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6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7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8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9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0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1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2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3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4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5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6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7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8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9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0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1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2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3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4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5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6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7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8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9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0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1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2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3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4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5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6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7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8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9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0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1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2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3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4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5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6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7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8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9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0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1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2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3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4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5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6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7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8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9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0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1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2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3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4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5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6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7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8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9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0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1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2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3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4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5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6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7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8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9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40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719" name="Text Placeholder 1"/>
          <p:cNvSpPr txBox="1">
            <a:spLocks/>
          </p:cNvSpPr>
          <p:nvPr/>
        </p:nvSpPr>
        <p:spPr>
          <a:xfrm>
            <a:off x="-1" y="29546"/>
            <a:ext cx="9901749" cy="757608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2400" dirty="0">
                <a:solidFill>
                  <a:srgbClr val="0070C0"/>
                </a:solidFill>
              </a:rPr>
              <a:t>      </a:t>
            </a: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КІРМЕ ЖОЛДАРЫНЫҢ ҚЫЗМЕТТЕРІНЕ ТАРИФ СМЕТАСЫН ОРЫНДАУ</a:t>
            </a:r>
          </a:p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2023 ЖЫЛҒЫ 1 ЖАРТЫЖЫЛДЫҚ НӘТИЖЕЛЕРІ (1-ҚЫЗМЕТ)</a:t>
            </a: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8" name="Picture 9" descr="Логотип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88"/>
            <a:ext cx="546037" cy="74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1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716" name="Line 809"/>
          <p:cNvSpPr>
            <a:spLocks noChangeShapeType="1"/>
          </p:cNvSpPr>
          <p:nvPr/>
        </p:nvSpPr>
        <p:spPr bwMode="auto">
          <a:xfrm>
            <a:off x="585590" y="837952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6FD2140-9636-4CF7-BE59-5822DC56BB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099901"/>
              </p:ext>
            </p:extLst>
          </p:nvPr>
        </p:nvGraphicFramePr>
        <p:xfrm>
          <a:off x="585590" y="910431"/>
          <a:ext cx="8957917" cy="52188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7000">
                  <a:extLst>
                    <a:ext uri="{9D8B030D-6E8A-4147-A177-3AD203B41FA5}">
                      <a16:colId xmlns:a16="http://schemas.microsoft.com/office/drawing/2014/main" val="3823186522"/>
                    </a:ext>
                  </a:extLst>
                </a:gridCol>
                <a:gridCol w="3758837">
                  <a:extLst>
                    <a:ext uri="{9D8B030D-6E8A-4147-A177-3AD203B41FA5}">
                      <a16:colId xmlns:a16="http://schemas.microsoft.com/office/drawing/2014/main" val="4227232099"/>
                    </a:ext>
                  </a:extLst>
                </a:gridCol>
                <a:gridCol w="966688">
                  <a:extLst>
                    <a:ext uri="{9D8B030D-6E8A-4147-A177-3AD203B41FA5}">
                      <a16:colId xmlns:a16="http://schemas.microsoft.com/office/drawing/2014/main" val="3714948928"/>
                    </a:ext>
                  </a:extLst>
                </a:gridCol>
                <a:gridCol w="1305145">
                  <a:extLst>
                    <a:ext uri="{9D8B030D-6E8A-4147-A177-3AD203B41FA5}">
                      <a16:colId xmlns:a16="http://schemas.microsoft.com/office/drawing/2014/main" val="1023455624"/>
                    </a:ext>
                  </a:extLst>
                </a:gridCol>
                <a:gridCol w="1260140">
                  <a:extLst>
                    <a:ext uri="{9D8B030D-6E8A-4147-A177-3AD203B41FA5}">
                      <a16:colId xmlns:a16="http://schemas.microsoft.com/office/drawing/2014/main" val="2342302267"/>
                    </a:ext>
                  </a:extLst>
                </a:gridCol>
                <a:gridCol w="990107">
                  <a:extLst>
                    <a:ext uri="{9D8B030D-6E8A-4147-A177-3AD203B41FA5}">
                      <a16:colId xmlns:a16="http://schemas.microsoft.com/office/drawing/2014/main" val="2177130453"/>
                    </a:ext>
                  </a:extLst>
                </a:gridCol>
              </a:tblGrid>
              <a:tr h="6066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1" hangingPunct="1"/>
                      <a:r>
                        <a:rPr lang="kk-KZ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Тарифтік сметаның көрсеткіштерінің атауы</a:t>
                      </a:r>
                      <a:endParaRPr lang="ru-RU" sz="1200" b="1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1" hangingPunct="1"/>
                      <a:r>
                        <a:rPr lang="kk-KZ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Бірлік өлшемдер</a:t>
                      </a:r>
                      <a:endParaRPr lang="ru-RU" sz="1200" b="1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Орындалуы</a:t>
                      </a:r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833175"/>
                  </a:ext>
                </a:extLst>
              </a:tr>
              <a:tr h="4200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Тауар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өндіру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шығындары</a:t>
                      </a:r>
                      <a:endParaRPr lang="ru-RU" sz="1200" b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26 021,08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15 209,50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730437"/>
                  </a:ext>
                </a:extLst>
              </a:tr>
              <a:tr h="258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9 823,77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3 658,21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7974563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9 823,77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3 658,21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2204377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жанармай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8935162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энергиясы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288227"/>
                  </a:ext>
                </a:extLst>
              </a:tr>
              <a:tr h="2485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шығындары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9 683,92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7 064,53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4717513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еңбекақы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8 527,97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5 639,21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1640494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салық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1 046,50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1 363,10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1189527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МӘМС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109,45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                   62,22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4962743"/>
                  </a:ext>
                </a:extLst>
              </a:tr>
              <a:tr h="393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Негізгі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қорлардың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амортизациясы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endParaRPr lang="ru-RU" sz="12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активтер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6 490,76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4 486,76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787347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Басқа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22,63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670288"/>
                  </a:ext>
                </a:extLst>
              </a:tr>
              <a:tr h="2551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басқа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да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медициналық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22,63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987125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Кезеңдік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2 613,59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1 675,91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8643295"/>
                  </a:ext>
                </a:extLst>
              </a:tr>
              <a:tr h="3067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әкімшілік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шығыстар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салықтар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2 613,59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1 675,91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7768630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28 634,67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16 885,42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0631355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2 815,06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-8 718,46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9987561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табыс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31 449,73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8 166,96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57844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Көрсетілетін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қызметтердің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вагон-км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198 745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57 180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3934521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тенге/ваг-км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142,83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142,83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67509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4731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24"/>
          <p:cNvSpPr>
            <a:spLocks noChangeArrowheads="1"/>
          </p:cNvSpPr>
          <p:nvPr/>
        </p:nvSpPr>
        <p:spPr bwMode="auto">
          <a:xfrm>
            <a:off x="1224312" y="174309"/>
            <a:ext cx="74295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1800"/>
          </a:p>
        </p:txBody>
      </p:sp>
      <p:sp>
        <p:nvSpPr>
          <p:cNvPr id="28679" name="Text Box 1193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0" name="Text Box 864"/>
          <p:cNvSpPr txBox="1">
            <a:spLocks noChangeArrowheads="1"/>
          </p:cNvSpPr>
          <p:nvPr/>
        </p:nvSpPr>
        <p:spPr bwMode="auto">
          <a:xfrm>
            <a:off x="7248927" y="4702181"/>
            <a:ext cx="410170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1" name="Text Box 87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2" name="Text Box 87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3" name="Text Box 87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4" name="Text Box 87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5" name="Text Box 87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6" name="Text Box 88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7" name="Text Box 88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8" name="Text Box 88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9" name="Text Box 88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0" name="Text Box 88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1" name="Text Box 88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2" name="Text Box 88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3" name="Text Box 89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4" name="Text Box 89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5" name="Text Box 897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6" name="Text Box 90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7" name="Text Box 90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8" name="Text Box 90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9" name="Text Box 90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0" name="Text Box 90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1" name="Text Box 90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2" name="Text Box 90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3" name="Text Box 91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4" name="Text Box 91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5" name="Text Box 91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6" name="Text Box 91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7" name="Text Box 91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8" name="Text Box 91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9" name="Text Box 92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0" name="Text Box 92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1" name="Text Box 92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2" name="Text Box 92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3" name="Text Box 93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4" name="Text Box 93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5" name="Text Box 93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6" name="Text Box 93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7" name="Text Box 93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8" name="Text Box 93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9" name="Text Box 93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0" name="Text Box 94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1" name="Text Box 94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2" name="Text Box 94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3" name="Text Box 945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4" name="Text Box 94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5" name="Text Box 95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6" name="Text Box 96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7" name="Text Box 96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8" name="Text Box 971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9" name="Text Box 972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0" name="Text Box 974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1" name="Text Box 975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2" name="Text Box 97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3" name="Text Box 97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4" name="Text Box 98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5" name="Text Box 98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6" name="Text Box 1053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7" name="Text Box 1054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8" name="Text Box 1055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9" name="Text Box 1056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0" name="Text Box 1065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1" name="Text Box 1068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2" name="Text Box 1071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3" name="Text Box 107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4" name="Text Box 107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5" name="Text Box 107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6" name="Text Box 107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7" name="Text Box 108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8" name="Text Box 108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9" name="Text Box 108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0" name="Text Box 108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1" name="Text Box 108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2" name="Text Box 108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3" name="Text Box 108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4" name="Text Box 109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5" name="Text Box 109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6" name="Text Box 109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7" name="Text Box 1098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8" name="Text Box 110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9" name="Text Box 110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0" name="Text Box 110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1" name="Text Box 110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2" name="Text Box 110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3" name="Text Box 110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4" name="Text Box 111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5" name="Text Box 111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6" name="Text Box 111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7" name="Text Box 111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8" name="Text Box 111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9" name="Text Box 111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0" name="Text Box 111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1" name="Text Box 112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2" name="Text Box 112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3" name="Text Box 112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4" name="Text Box 112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5" name="Text Box 113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6" name="Text Box 113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7" name="Text Box 113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8" name="Text Box 113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9" name="Text Box 113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0" name="Text Box 113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1" name="Text Box 114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2" name="Text Box 114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3" name="Text Box 114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4" name="Text Box 114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5" name="Text Box 1146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6" name="Text Box 114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7" name="Text Box 115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8" name="Text Box 116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9" name="Text Box 117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0" name="Text Box 1172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1" name="Text Box 1173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2" name="Text Box 1175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3" name="Text Box 1176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4" name="Text Box 117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5" name="Text Box 117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6" name="Text Box 118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7" name="Text Box 118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8" name="Text Box 118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9" name="Text Box 118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0" name="Text Box 1187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1" name="Text Box 1190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2" name="Text Box 57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3" name="Text Box 58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4" name="Text Box 585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5" name="Text Box 58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6" name="Text Box 58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7" name="Text Box 59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8" name="Text Box 59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9" name="Text Box 59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0" name="Text Box 59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1" name="Text Box 59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2" name="Text Box 59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3" name="Text Box 60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4" name="Text Box 60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5" name="Text Box 60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6" name="Text Box 60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7" name="Text Box 60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8" name="Text Box 60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9" name="Text Box 612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0" name="Text Box 61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1" name="Text Box 61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2" name="Text Box 61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3" name="Text Box 61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4" name="Text Box 62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5" name="Text Box 62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6" name="Text Box 62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7" name="Text Box 62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8" name="Text Box 62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9" name="Text Box 62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0" name="Text Box 63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1" name="Text Box 63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2" name="Text Box 63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3" name="Text Box 63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4" name="Text Box 63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5" name="Text Box 64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6" name="Text Box 64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7" name="Text Box 64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8" name="Text Box 64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9" name="Text Box 64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0" name="Text Box 64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1" name="Text Box 65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2" name="Text Box 65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3" name="Text Box 65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4" name="Text Box 65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5" name="Text Box 65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6" name="Text Box 65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7" name="Text Box 66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8" name="Text Box 66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9" name="Text Box 66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0" name="Text Box 68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1" name="Text Box 68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2" name="Text Box 68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3" name="Text Box 68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4" name="Text Box 68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5" name="Text Box 69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6" name="Text Box 69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7" name="Text Box 69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8" name="Text Box 69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9" name="Text Box 69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0" name="Text Box 69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1" name="Text Box 69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2" name="Text Box 70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3" name="Text Box 70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4" name="Text Box 70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5" name="Text Box 766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6" name="Text Box 76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7" name="Text Box 77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8" name="Text Box 77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9" name="Text Box 77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0" name="Text Box 77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1" name="Text Box 77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2" name="Text Box 78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3" name="Text Box 78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4" name="Text Box 78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5" name="Text Box 78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6" name="Text Box 78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7" name="Text Box 78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8" name="Text Box 79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9" name="Text Box 79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0" name="Text Box 79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1" name="Text Box 79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2" name="Text Box 79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3" name="Text Box 80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4" name="Text Box 80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5" name="Text Box 80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6" name="Text Box 80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7" name="Text Box 80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8" name="Text Box 80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9" name="Text Box 81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0" name="Text Box 81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1" name="Text Box 81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2" name="Text Box 81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3" name="Text Box 81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4" name="Text Box 81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5" name="Text Box 82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6" name="Text Box 82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7" name="Text Box 82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8" name="Text Box 82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9" name="Text Box 83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0" name="Text Box 83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1" name="Text Box 83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2" name="Text Box 83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3" name="Text Box 83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4" name="Text Box 83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5" name="Text Box 83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6" name="Text Box 84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7" name="Text Box 84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8" name="Text Box 84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9" name="Text Box 84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0" name="Text Box 84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1" name="Text Box 85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2" name="Text Box 85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3" name="Text Box 87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4" name="Text Box 87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5" name="Text Box 87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6" name="Text Box 87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7" name="Text Box 87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8" name="Text Box 87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9" name="Text Box 87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0" name="Text Box 88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1" name="Text Box 88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2" name="Text Box 88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3" name="Text Box 88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4" name="Text Box 88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5" name="Text Box 888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6" name="Text Box 89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7" name="Text Box 89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8" name="Text Box 56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9" name="Text Box 56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0" name="Text Box 568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1" name="Text Box 57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2" name="Text Box 57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3" name="Text Box 57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4" name="Text Box 57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5" name="Text Box 57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6" name="Text Box 57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7" name="Text Box 58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8" name="Text Box 58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9" name="Text Box 58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0" name="Text Box 58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1" name="Text Box 58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2" name="Text Box 58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3" name="Text Box 58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4" name="Text Box 59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5" name="Text Box 595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6" name="Text Box 59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7" name="Text Box 59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8" name="Text Box 60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9" name="Text Box 60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0" name="Text Box 60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1" name="Text Box 60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2" name="Text Box 60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3" name="Text Box 60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4" name="Text Box 61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5" name="Text Box 61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6" name="Text Box 61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7" name="Text Box 61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8" name="Text Box 61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9" name="Text Box 61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0" name="Text Box 62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1" name="Text Box 62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2" name="Text Box 62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3" name="Text Box 62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4" name="Text Box 62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5" name="Text Box 63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6" name="Text Box 63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7" name="Text Box 63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8" name="Text Box 63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9" name="Text Box 63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0" name="Text Box 63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1" name="Text Box 64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2" name="Text Box 64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3" name="Text Box 64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4" name="Text Box 64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5" name="Text Box 64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6" name="Text Box 66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7" name="Text Box 66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8" name="Text Box 66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9" name="Text Box 67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0" name="Text Box 67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1" name="Text Box 67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2" name="Text Box 67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3" name="Text Box 67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4" name="Text Box 67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5" name="Text Box 67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6" name="Text Box 68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7" name="Text Box 68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8" name="Text Box 68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9" name="Text Box 68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0" name="Text Box 69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1" name="Text Box 749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2" name="Text Box 75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3" name="Text Box 75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4" name="Text Box 75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5" name="Text Box 75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6" name="Text Box 76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7" name="Text Box 76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8" name="Text Box 76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9" name="Text Box 76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0" name="Text Box 76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1" name="Text Box 76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2" name="Text Box 77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3" name="Text Box 77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4" name="Text Box 77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5" name="Text Box 77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6" name="Text Box 77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7" name="Text Box 77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8" name="Text Box 78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9" name="Text Box 78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0" name="Text Box 78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1" name="Text Box 78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2" name="Text Box 78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3" name="Text Box 79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4" name="Text Box 79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5" name="Text Box 79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6" name="Text Box 79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7" name="Text Box 79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8" name="Text Box 79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9" name="Text Box 80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0" name="Text Box 80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1" name="Text Box 80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2" name="Text Box 80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3" name="Text Box 80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4" name="Text Box 81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5" name="Text Box 81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6" name="Text Box 81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7" name="Text Box 81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8" name="Text Box 81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9" name="Text Box 81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0" name="Text Box 82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1" name="Text Box 82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2" name="Text Box 82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3" name="Text Box 82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4" name="Text Box 82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5" name="Text Box 82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6" name="Text Box 83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7" name="Text Box 83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8" name="Text Box 83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9" name="Text Box 85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0" name="Text Box 85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1" name="Text Box 85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2" name="Text Box 85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3" name="Text Box 85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4" name="Text Box 86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5" name="Text Box 86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6" name="Text Box 86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7" name="Text Box 86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8" name="Text Box 86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9" name="Text Box 86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0" name="Text Box 86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1" name="Text Box 871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2" name="Text Box 87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3" name="Text Box 87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4" name="Text Box 56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5" name="Text Box 56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6" name="Text Box 568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7" name="Text Box 57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8" name="Text Box 57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9" name="Text Box 57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0" name="Text Box 57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1" name="Text Box 57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2" name="Text Box 57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3" name="Text Box 58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4" name="Text Box 58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5" name="Text Box 58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6" name="Text Box 58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7" name="Text Box 58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8" name="Text Box 58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9" name="Text Box 58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0" name="Text Box 59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1" name="Text Box 595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2" name="Text Box 59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3" name="Text Box 59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4" name="Text Box 60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5" name="Text Box 60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6" name="Text Box 60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7" name="Text Box 60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8" name="Text Box 60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9" name="Text Box 60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0" name="Text Box 61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1" name="Text Box 61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2" name="Text Box 61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3" name="Text Box 61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4" name="Text Box 61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5" name="Text Box 61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6" name="Text Box 62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7" name="Text Box 62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8" name="Text Box 62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9" name="Text Box 62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0" name="Text Box 62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1" name="Text Box 63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2" name="Text Box 63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3" name="Text Box 63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4" name="Text Box 63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5" name="Text Box 63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6" name="Text Box 63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7" name="Text Box 64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8" name="Text Box 64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9" name="Text Box 64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0" name="Text Box 64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1" name="Text Box 64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2" name="Text Box 66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3" name="Text Box 66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4" name="Text Box 66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5" name="Text Box 67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6" name="Text Box 67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7" name="Text Box 67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8" name="Text Box 67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9" name="Text Box 67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0" name="Text Box 67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1" name="Text Box 67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2" name="Text Box 68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3" name="Text Box 68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4" name="Text Box 68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5" name="Text Box 687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6" name="Text Box 69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7" name="Text Box 749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8" name="Text Box 75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9" name="Text Box 75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0" name="Text Box 75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1" name="Text Box 75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2" name="Text Box 76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3" name="Text Box 76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4" name="Text Box 76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5" name="Text Box 76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6" name="Text Box 76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7" name="Text Box 76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8" name="Text Box 77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9" name="Text Box 77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0" name="Text Box 77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1" name="Text Box 77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2" name="Text Box 77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3" name="Text Box 77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4" name="Text Box 78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5" name="Text Box 78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6" name="Text Box 78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7" name="Text Box 78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8" name="Text Box 78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9" name="Text Box 79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0" name="Text Box 79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1" name="Text Box 79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2" name="Text Box 79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3" name="Text Box 79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4" name="Text Box 79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5" name="Text Box 80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6" name="Text Box 80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7" name="Text Box 80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8" name="Text Box 80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9" name="Text Box 80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0" name="Text Box 81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1" name="Text Box 81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2" name="Text Box 81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3" name="Text Box 81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4" name="Text Box 81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5" name="Text Box 81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6" name="Text Box 82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7" name="Text Box 82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8" name="Text Box 82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9" name="Text Box 82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0" name="Text Box 82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1" name="Text Box 82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2" name="Text Box 83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3" name="Text Box 83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4" name="Text Box 83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5" name="Text Box 85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6" name="Text Box 85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7" name="Text Box 85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8" name="Text Box 85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9" name="Text Box 85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0" name="Text Box 86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1" name="Text Box 86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2" name="Text Box 86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3" name="Text Box 86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4" name="Text Box 86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5" name="Text Box 86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6" name="Text Box 871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7" name="Text Box 87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8" name="Text Box 544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9" name="Text Box 547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0" name="Text Box 550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1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2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3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4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5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6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7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8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9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0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1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2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3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4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5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6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7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8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9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0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1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2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3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4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5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6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7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8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9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0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1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2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3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4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5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6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7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8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9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0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1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2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3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4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5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6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7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8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9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0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1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2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3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4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5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6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7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8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9" name="Text Box 66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0" name="Text Box 67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1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2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3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4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5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6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7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8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9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0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1" name="Text Box 75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2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3" name="Text Box 75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4" name="Text Box 76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5" name="Text Box 76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6" name="Text Box 76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7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8" name="Text Box 77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9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0" name="Text Box 77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1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2" name="Text Box 77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3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4" name="Text Box 77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5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6" name="Text Box 78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7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8" name="Text Box 78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9" name="Text Box 78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0" name="Text Box 79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1" name="Text Box 79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2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3" name="Text Box 79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4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5" name="Text Box 80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6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7" name="Text Box 80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8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9" name="Text Box 80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0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1" name="Text Box 80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2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3" name="Text Box 81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4" name="Text Box 81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5" name="Text Box 81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6" name="Text Box 83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7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8" name="Text Box 83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9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0" name="Text Box 84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1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2" name="Text Box 84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3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4" name="Text Box 84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5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6" name="Text Box 85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7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8" name="Text Box 853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9" name="Text Box 85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0" name="Text Box 85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1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2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3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4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5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6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7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8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9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0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1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2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3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4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5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6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7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8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9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0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1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2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3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4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5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6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7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8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9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0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1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2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3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4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5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6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7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8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9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0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1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2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3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4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5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6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7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8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9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0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1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2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3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4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5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6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7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8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9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0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1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2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3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4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5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6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7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8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9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0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1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2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3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4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5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6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7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8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9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0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1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2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3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4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5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6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7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719" name="Text Placeholder 1"/>
          <p:cNvSpPr txBox="1">
            <a:spLocks/>
          </p:cNvSpPr>
          <p:nvPr/>
        </p:nvSpPr>
        <p:spPr>
          <a:xfrm>
            <a:off x="0" y="14888"/>
            <a:ext cx="9901749" cy="823063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</a:rPr>
              <a:t>        </a:t>
            </a: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КІРМЕ ЖОЛДАРЫНЫҢ ҚЫЗМЕТТЕРІНЕ ТАРИФ СМЕТАСЫН ОРЫНДАУ</a:t>
            </a:r>
          </a:p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2023 ЖЫЛҒЫ 1 ЖАРТЫЖЫЛДЫҚ НӘТИЖЕЛЕРІ (2-ҚЫЗМЕТ)</a:t>
            </a: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20" name="Picture 9" descr="Логотип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88"/>
            <a:ext cx="546037" cy="74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1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716" name="Line 809"/>
          <p:cNvSpPr>
            <a:spLocks noChangeShapeType="1"/>
          </p:cNvSpPr>
          <p:nvPr/>
        </p:nvSpPr>
        <p:spPr bwMode="auto">
          <a:xfrm>
            <a:off x="585590" y="837952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A3291FB-27D8-4627-8722-19DA83B4ED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447011"/>
              </p:ext>
            </p:extLst>
          </p:nvPr>
        </p:nvGraphicFramePr>
        <p:xfrm>
          <a:off x="585590" y="914150"/>
          <a:ext cx="8957920" cy="52427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1995">
                  <a:extLst>
                    <a:ext uri="{9D8B030D-6E8A-4147-A177-3AD203B41FA5}">
                      <a16:colId xmlns:a16="http://schemas.microsoft.com/office/drawing/2014/main" val="2959103266"/>
                    </a:ext>
                  </a:extLst>
                </a:gridCol>
                <a:gridCol w="3735415">
                  <a:extLst>
                    <a:ext uri="{9D8B030D-6E8A-4147-A177-3AD203B41FA5}">
                      <a16:colId xmlns:a16="http://schemas.microsoft.com/office/drawing/2014/main" val="3271375442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3594117313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2077448200"/>
                    </a:ext>
                  </a:extLst>
                </a:gridCol>
                <a:gridCol w="1260140">
                  <a:extLst>
                    <a:ext uri="{9D8B030D-6E8A-4147-A177-3AD203B41FA5}">
                      <a16:colId xmlns:a16="http://schemas.microsoft.com/office/drawing/2014/main" val="1026106541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1029330054"/>
                    </a:ext>
                  </a:extLst>
                </a:gridCol>
              </a:tblGrid>
              <a:tr h="6031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1" hangingPunct="1"/>
                      <a:r>
                        <a:rPr lang="kk-KZ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Тарифтік сметаның көрсеткіштерінің атауы</a:t>
                      </a:r>
                      <a:endParaRPr lang="ru-RU" sz="1200" b="1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fontAlgn="ctr" latinLnBrk="1" hangingPunct="1"/>
                      <a:r>
                        <a:rPr lang="kk-KZ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Бірлік өлшемдер</a:t>
                      </a:r>
                      <a:endParaRPr lang="ru-RU" sz="1200" b="1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Орындалуы</a:t>
                      </a:r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%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565631"/>
                  </a:ext>
                </a:extLst>
              </a:tr>
              <a:tr h="4514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Тауар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өндіру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шығындары</a:t>
                      </a:r>
                      <a:endParaRPr lang="ru-RU" sz="1200" b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тенге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24 019,47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14 039,54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8671212"/>
                  </a:ext>
                </a:extLst>
              </a:tr>
              <a:tr h="2593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9 068,10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3 376,81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634637"/>
                  </a:ext>
                </a:extLst>
              </a:tr>
              <a:tr h="2112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9 068,10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3 376,81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617002"/>
                  </a:ext>
                </a:extLst>
              </a:tr>
              <a:tr h="2112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жанармай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1967371"/>
                  </a:ext>
                </a:extLst>
              </a:tr>
              <a:tr h="2112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энергиясы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4963984"/>
                  </a:ext>
                </a:extLst>
              </a:tr>
              <a:tr h="2291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оплату труда, всего в том числе: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8 939,00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6 521,11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5405130"/>
                  </a:ext>
                </a:extLst>
              </a:tr>
              <a:tr h="2112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еңбекақы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7 871,97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5 205,42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2153980"/>
                  </a:ext>
                </a:extLst>
              </a:tr>
              <a:tr h="2112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салық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966,00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1 258,25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766254"/>
                  </a:ext>
                </a:extLst>
              </a:tr>
              <a:tr h="2112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МӘМС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101,03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                   57,44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5630677"/>
                  </a:ext>
                </a:extLst>
              </a:tr>
              <a:tr h="4224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Негізгі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қорлардың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амортизациясы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endParaRPr lang="ru-RU" sz="12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активтер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5 991,48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4 141,63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0805135"/>
                  </a:ext>
                </a:extLst>
              </a:tr>
              <a:tr h="2112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Басқа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20,89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064402"/>
                  </a:ext>
                </a:extLst>
              </a:tr>
              <a:tr h="2792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басқа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да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медициналық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20,89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7296293"/>
                  </a:ext>
                </a:extLst>
              </a:tr>
              <a:tr h="2206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Кезеңдік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2 412,55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1 547,00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2468733"/>
                  </a:ext>
                </a:extLst>
              </a:tr>
              <a:tr h="2112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әкімшілік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шығыстар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салықтар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2 412,55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1 547,00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3724618"/>
                  </a:ext>
                </a:extLst>
              </a:tr>
              <a:tr h="2155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26 432,02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15 586,54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123787"/>
                  </a:ext>
                </a:extLst>
              </a:tr>
              <a:tr h="2382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IY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2 598,51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-644,13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6423415"/>
                  </a:ext>
                </a:extLst>
              </a:tr>
              <a:tr h="2112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табыс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29 030,53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14 942,41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260503"/>
                  </a:ext>
                </a:extLst>
              </a:tr>
              <a:tr h="2112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Көрсетілетін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қызметтердің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вагоно-сағ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549 647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313 455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2012226"/>
                  </a:ext>
                </a:extLst>
              </a:tr>
              <a:tr h="2112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тенге/ваг-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сағ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47,67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47,67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82513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242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/>
          <p:cNvSpPr txBox="1">
            <a:spLocks/>
          </p:cNvSpPr>
          <p:nvPr/>
        </p:nvSpPr>
        <p:spPr>
          <a:xfrm>
            <a:off x="3" y="2"/>
            <a:ext cx="9905999" cy="908721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ИНВЕСТИЦИЯЛЫҚ БАҒДАРЛАМАНЫ ЖҮЗЕГЕ АСЫРУ БОЙЫНША</a:t>
            </a:r>
          </a:p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КІРМЕ ЖОЛ ҚЫЗМЕТТЕРІНЕ 2023 ЖЫЛДЫҢ 1 ЖАРТЫЖЫЛДЫҒЫНДА ОРЫНДАЛУЫ</a:t>
            </a:r>
            <a:endParaRPr lang="ru-RU" altLang="ko-KR" sz="1600" b="1" dirty="0">
              <a:solidFill>
                <a:schemeClr val="bg1">
                  <a:lumMod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9" descr="Логотип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88"/>
            <a:ext cx="546037" cy="74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7" name="Line 809"/>
          <p:cNvSpPr>
            <a:spLocks noChangeShapeType="1"/>
          </p:cNvSpPr>
          <p:nvPr/>
        </p:nvSpPr>
        <p:spPr bwMode="auto">
          <a:xfrm>
            <a:off x="585590" y="898950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58A8480-BD71-4A68-AD90-747912C107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85369"/>
              </p:ext>
            </p:extLst>
          </p:nvPr>
        </p:nvGraphicFramePr>
        <p:xfrm>
          <a:off x="585590" y="952632"/>
          <a:ext cx="8957918" cy="5006418"/>
        </p:xfrm>
        <a:graphic>
          <a:graphicData uri="http://schemas.openxmlformats.org/drawingml/2006/table">
            <a:tbl>
              <a:tblPr/>
              <a:tblGrid>
                <a:gridCol w="631995">
                  <a:extLst>
                    <a:ext uri="{9D8B030D-6E8A-4147-A177-3AD203B41FA5}">
                      <a16:colId xmlns:a16="http://schemas.microsoft.com/office/drawing/2014/main" val="365313699"/>
                    </a:ext>
                  </a:extLst>
                </a:gridCol>
                <a:gridCol w="2488177">
                  <a:extLst>
                    <a:ext uri="{9D8B030D-6E8A-4147-A177-3AD203B41FA5}">
                      <a16:colId xmlns:a16="http://schemas.microsoft.com/office/drawing/2014/main" val="1777123745"/>
                    </a:ext>
                  </a:extLst>
                </a:gridCol>
                <a:gridCol w="707178">
                  <a:extLst>
                    <a:ext uri="{9D8B030D-6E8A-4147-A177-3AD203B41FA5}">
                      <a16:colId xmlns:a16="http://schemas.microsoft.com/office/drawing/2014/main" val="1318325020"/>
                    </a:ext>
                  </a:extLst>
                </a:gridCol>
                <a:gridCol w="945105">
                  <a:extLst>
                    <a:ext uri="{9D8B030D-6E8A-4147-A177-3AD203B41FA5}">
                      <a16:colId xmlns:a16="http://schemas.microsoft.com/office/drawing/2014/main" val="2354908484"/>
                    </a:ext>
                  </a:extLst>
                </a:gridCol>
                <a:gridCol w="630070">
                  <a:extLst>
                    <a:ext uri="{9D8B030D-6E8A-4147-A177-3AD203B41FA5}">
                      <a16:colId xmlns:a16="http://schemas.microsoft.com/office/drawing/2014/main" val="1316065484"/>
                    </a:ext>
                  </a:extLst>
                </a:gridCol>
                <a:gridCol w="945105">
                  <a:extLst>
                    <a:ext uri="{9D8B030D-6E8A-4147-A177-3AD203B41FA5}">
                      <a16:colId xmlns:a16="http://schemas.microsoft.com/office/drawing/2014/main" val="2301724966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962590573"/>
                    </a:ext>
                  </a:extLst>
                </a:gridCol>
                <a:gridCol w="855095">
                  <a:extLst>
                    <a:ext uri="{9D8B030D-6E8A-4147-A177-3AD203B41FA5}">
                      <a16:colId xmlns:a16="http://schemas.microsoft.com/office/drawing/2014/main" val="774851563"/>
                    </a:ext>
                  </a:extLst>
                </a:gridCol>
                <a:gridCol w="1080118">
                  <a:extLst>
                    <a:ext uri="{9D8B030D-6E8A-4147-A177-3AD203B41FA5}">
                      <a16:colId xmlns:a16="http://schemas.microsoft.com/office/drawing/2014/main" val="421949387"/>
                    </a:ext>
                  </a:extLst>
                </a:gridCol>
              </a:tblGrid>
              <a:tr h="229501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 </a:t>
                      </a:r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аутықуы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себептері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644322"/>
                  </a:ext>
                </a:extLst>
              </a:tr>
              <a:tr h="2295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206511"/>
                  </a:ext>
                </a:extLst>
              </a:tr>
              <a:tr h="3200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мың.тенге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мың.тенге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мың.тенге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897352"/>
                  </a:ext>
                </a:extLst>
              </a:tr>
              <a:tr h="8135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«ҚТЖ» ҰК» АҚ МЖӘ </a:t>
                      </a:r>
                      <a:r>
                        <a:rPr lang="ru-RU" sz="1200" b="1" i="0" u="none" strike="noStrike" dirty="0" err="1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қызметтері</a:t>
                      </a:r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1" i="0" u="none" strike="noStrike" dirty="0" err="1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23 380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-1,193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-23 380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9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Жақсартылған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орташа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жөндеу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кестесіне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сәйкес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2023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жылдың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екінші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жартысында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аяқталады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деп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күтілуде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819011"/>
                  </a:ext>
                </a:extLst>
              </a:tr>
              <a:tr h="45517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 Оскемен подъездной путь №53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-0,207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-4 118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64324066"/>
                  </a:ext>
                </a:extLst>
              </a:tr>
              <a:tr h="40106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ст.Семей</a:t>
                      </a:r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подъездной путь №142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-0,075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-1 500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740615"/>
                  </a:ext>
                </a:extLst>
              </a:tr>
              <a:tr h="4004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ст.Семей</a:t>
                      </a:r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подъездной путь №44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-0,167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-3 255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73072"/>
                  </a:ext>
                </a:extLst>
              </a:tr>
              <a:tr h="3980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ст.Семей</a:t>
                      </a:r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подъездной путь №146  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-0,135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-2 645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17187"/>
                  </a:ext>
                </a:extLst>
              </a:tr>
              <a:tr h="4480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ст.Шар подъездной путь №18 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-0,237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-4 565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176382"/>
                  </a:ext>
                </a:extLst>
              </a:tr>
              <a:tr h="4480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ст.Аягоз подъездной путь №129А    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-1 660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827328"/>
                  </a:ext>
                </a:extLst>
              </a:tr>
              <a:tr h="4576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ст.Шиели</a:t>
                      </a:r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подъездной путь №19  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-0,148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-2 856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971590"/>
                  </a:ext>
                </a:extLst>
              </a:tr>
              <a:tr h="40523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ст.Шиели подъездной путь №20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-0,144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-2 780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6675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0722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4251" y="2974975"/>
            <a:ext cx="9906000" cy="90805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endParaRPr lang="ru-RU" altLang="ko-KR" sz="18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 defTabSz="914400" latinLnBrk="0">
              <a:buNone/>
              <a:defRPr/>
            </a:pPr>
            <a:r>
              <a:rPr lang="ru-RU" altLang="ko-KR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 ЭНЕРГИЯСЫН БЕРУ ҚЫЗМЕТТЕРІ</a:t>
            </a:r>
            <a:endParaRPr lang="ko-KR" alt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Picture 9" descr="Логотип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88"/>
            <a:ext cx="546037" cy="74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869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0"/>
            <a:ext cx="9906000" cy="90805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endParaRPr lang="ru-RU" altLang="ko-KR" sz="18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 defTabSz="914400" latinLnBrk="0">
              <a:buNone/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 ЭНЕРГИЯСЫН БЕРУ ҚЫЗМЕТТЕРІ</a:t>
            </a: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86175" y="1538790"/>
            <a:ext cx="407362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Компанияның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құрамына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көрсететін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магистральдық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желінің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12 филиалы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кіреді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175" y="3113965"/>
            <a:ext cx="3254424" cy="16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Кәсіпорынның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желілері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бар:</a:t>
            </a: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желілері</a:t>
            </a:r>
            <a:endParaRPr lang="ru-RU" altLang="ko-KR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- 12 314,8 км,</a:t>
            </a: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ТП, КТП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белгіленген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қуаты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– 1 164,6 (</a:t>
            </a:r>
            <a:r>
              <a:rPr lang="ru-RU" altLang="ko-KR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кВт).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810411" y="1538789"/>
            <a:ext cx="366220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жылдың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жартыжылдығында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661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тұтынушы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жеткізу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пайдаланды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358046" y="3113965"/>
            <a:ext cx="4287282" cy="2314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құрылғылары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(ТС)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пакеттік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(КТП) – 7 031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бірлік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2449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құрылғысы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4582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пакеттік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0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Picture 9" descr="Логотип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88"/>
            <a:ext cx="546037" cy="74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12" name="Line 809"/>
          <p:cNvSpPr>
            <a:spLocks noChangeShapeType="1"/>
          </p:cNvSpPr>
          <p:nvPr/>
        </p:nvSpPr>
        <p:spPr bwMode="auto">
          <a:xfrm>
            <a:off x="786175" y="837952"/>
            <a:ext cx="8757334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148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24"/>
          <p:cNvSpPr>
            <a:spLocks noChangeArrowheads="1"/>
          </p:cNvSpPr>
          <p:nvPr/>
        </p:nvSpPr>
        <p:spPr bwMode="auto">
          <a:xfrm>
            <a:off x="1238250" y="13"/>
            <a:ext cx="74295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1800">
              <a:solidFill>
                <a:srgbClr val="000000"/>
              </a:solidFill>
            </a:endParaRPr>
          </a:p>
        </p:txBody>
      </p:sp>
      <p:sp>
        <p:nvSpPr>
          <p:cNvPr id="33800" name="Text Box 1193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1" name="Text Box 864"/>
          <p:cNvSpPr txBox="1">
            <a:spLocks noChangeArrowheads="1"/>
          </p:cNvSpPr>
          <p:nvPr/>
        </p:nvSpPr>
        <p:spPr bwMode="auto">
          <a:xfrm>
            <a:off x="7248927" y="4702181"/>
            <a:ext cx="410170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2" name="Text Box 87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3" name="Text Box 87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4" name="Text Box 87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5" name="Text Box 87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6" name="Text Box 87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7" name="Text Box 88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8" name="Text Box 88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9" name="Text Box 88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0" name="Text Box 88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1" name="Text Box 88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2" name="Text Box 88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3" name="Text Box 88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4" name="Text Box 89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5" name="Text Box 89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6" name="Text Box 897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7" name="Text Box 90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8" name="Text Box 90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9" name="Text Box 90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0" name="Text Box 90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1" name="Text Box 90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2" name="Text Box 90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3" name="Text Box 90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4" name="Text Box 91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5" name="Text Box 91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6" name="Text Box 91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7" name="Text Box 91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8" name="Text Box 91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9" name="Text Box 91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0" name="Text Box 92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1" name="Text Box 92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2" name="Text Box 92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3" name="Text Box 92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4" name="Text Box 93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5" name="Text Box 93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6" name="Text Box 93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7" name="Text Box 93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8" name="Text Box 93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9" name="Text Box 93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0" name="Text Box 93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1" name="Text Box 94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2" name="Text Box 94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3" name="Text Box 94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4" name="Text Box 945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5" name="Text Box 94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6" name="Text Box 95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7" name="Text Box 96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8" name="Text Box 96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9" name="Text Box 971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0" name="Text Box 972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1" name="Text Box 974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2" name="Text Box 975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3" name="Text Box 97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4" name="Text Box 97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5" name="Text Box 98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6" name="Text Box 98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7" name="Text Box 1053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8" name="Text Box 1054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9" name="Text Box 1055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0" name="Text Box 1056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1" name="Text Box 1065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2" name="Text Box 1068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3" name="Text Box 1071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4" name="Text Box 107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5" name="Text Box 107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6" name="Text Box 107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7" name="Text Box 107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8" name="Text Box 108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9" name="Text Box 108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0" name="Text Box 108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1" name="Text Box 108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2" name="Text Box 108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3" name="Text Box 108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4" name="Text Box 108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5" name="Text Box 109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6" name="Text Box 109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7" name="Text Box 109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8" name="Text Box 1098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9" name="Text Box 110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0" name="Text Box 110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1" name="Text Box 110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2" name="Text Box 110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3" name="Text Box 110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4" name="Text Box 110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5" name="Text Box 111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6" name="Text Box 111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7" name="Text Box 111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8" name="Text Box 111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9" name="Text Box 111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0" name="Text Box 111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1" name="Text Box 111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2" name="Text Box 112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3" name="Text Box 112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4" name="Text Box 112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5" name="Text Box 112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6" name="Text Box 113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7" name="Text Box 113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8" name="Text Box 113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9" name="Text Box 113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0" name="Text Box 113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1" name="Text Box 113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2" name="Text Box 114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3" name="Text Box 114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4" name="Text Box 114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5" name="Text Box 114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6" name="Text Box 1146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7" name="Text Box 114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8" name="Text Box 115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9" name="Text Box 116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0" name="Text Box 117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1" name="Text Box 1172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2" name="Text Box 1173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3" name="Text Box 1175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4" name="Text Box 1176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5" name="Text Box 117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6" name="Text Box 117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7" name="Text Box 118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8" name="Text Box 118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9" name="Text Box 118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0" name="Text Box 118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1" name="Text Box 1187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2" name="Text Box 1190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3" name="Text Box 57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4" name="Text Box 58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5" name="Text Box 585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6" name="Text Box 58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7" name="Text Box 58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8" name="Text Box 59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9" name="Text Box 59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0" name="Text Box 59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1" name="Text Box 59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2" name="Text Box 59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3" name="Text Box 59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4" name="Text Box 60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5" name="Text Box 60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6" name="Text Box 60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7" name="Text Box 60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8" name="Text Box 60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9" name="Text Box 60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0" name="Text Box 612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1" name="Text Box 61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2" name="Text Box 61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3" name="Text Box 61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4" name="Text Box 61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5" name="Text Box 62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6" name="Text Box 62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7" name="Text Box 62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8" name="Text Box 62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9" name="Text Box 62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0" name="Text Box 62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1" name="Text Box 63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2" name="Text Box 63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3" name="Text Box 63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4" name="Text Box 63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5" name="Text Box 63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6" name="Text Box 64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7" name="Text Box 64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8" name="Text Box 64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9" name="Text Box 64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0" name="Text Box 64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1" name="Text Box 64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2" name="Text Box 65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3" name="Text Box 65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4" name="Text Box 65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5" name="Text Box 65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6" name="Text Box 65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7" name="Text Box 65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8" name="Text Box 66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9" name="Text Box 66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0" name="Text Box 66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1" name="Text Box 68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2" name="Text Box 68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3" name="Text Box 68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4" name="Text Box 68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5" name="Text Box 68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6" name="Text Box 69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7" name="Text Box 69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8" name="Text Box 69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9" name="Text Box 69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0" name="Text Box 69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1" name="Text Box 69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2" name="Text Box 69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3" name="Text Box 70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4" name="Text Box 70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5" name="Text Box 70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6" name="Text Box 766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7" name="Text Box 76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8" name="Text Box 77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9" name="Text Box 77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0" name="Text Box 77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1" name="Text Box 77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2" name="Text Box 77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3" name="Text Box 78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4" name="Text Box 78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5" name="Text Box 78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6" name="Text Box 78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7" name="Text Box 78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8" name="Text Box 78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9" name="Text Box 79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0" name="Text Box 79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1" name="Text Box 79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2" name="Text Box 79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3" name="Text Box 79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4" name="Text Box 80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5" name="Text Box 80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6" name="Text Box 80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7" name="Text Box 80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8" name="Text Box 80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9" name="Text Box 80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0" name="Text Box 81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1" name="Text Box 81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2" name="Text Box 81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3" name="Text Box 81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4" name="Text Box 81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5" name="Text Box 81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6" name="Text Box 82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7" name="Text Box 82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8" name="Text Box 82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9" name="Text Box 82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0" name="Text Box 83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1" name="Text Box 83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2" name="Text Box 83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3" name="Text Box 83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4" name="Text Box 83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5" name="Text Box 83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6" name="Text Box 83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7" name="Text Box 84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8" name="Text Box 84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9" name="Text Box 84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0" name="Text Box 84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1" name="Text Box 84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2" name="Text Box 85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3" name="Text Box 85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4" name="Text Box 87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5" name="Text Box 87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6" name="Text Box 87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7" name="Text Box 87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8" name="Text Box 87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9" name="Text Box 87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0" name="Text Box 87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1" name="Text Box 88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2" name="Text Box 88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3" name="Text Box 88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4" name="Text Box 88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5" name="Text Box 88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6" name="Text Box 888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7" name="Text Box 89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8" name="Text Box 89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9" name="Text Box 56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0" name="Text Box 56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1" name="Text Box 568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2" name="Text Box 57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3" name="Text Box 57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4" name="Text Box 57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5" name="Text Box 57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6" name="Text Box 57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7" name="Text Box 57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8" name="Text Box 58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9" name="Text Box 58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0" name="Text Box 58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1" name="Text Box 58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2" name="Text Box 58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3" name="Text Box 58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4" name="Text Box 58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5" name="Text Box 59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6" name="Text Box 595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7" name="Text Box 59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8" name="Text Box 59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9" name="Text Box 60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0" name="Text Box 60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1" name="Text Box 60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2" name="Text Box 60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3" name="Text Box 60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4" name="Text Box 60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5" name="Text Box 61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6" name="Text Box 61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7" name="Text Box 61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8" name="Text Box 61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9" name="Text Box 61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0" name="Text Box 61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1" name="Text Box 62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2" name="Text Box 62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3" name="Text Box 62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4" name="Text Box 62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5" name="Text Box 62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6" name="Text Box 63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7" name="Text Box 63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8" name="Text Box 63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9" name="Text Box 63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0" name="Text Box 63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1" name="Text Box 63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2" name="Text Box 64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3" name="Text Box 64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4" name="Text Box 64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5" name="Text Box 64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6" name="Text Box 64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7" name="Text Box 66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8" name="Text Box 66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9" name="Text Box 66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0" name="Text Box 67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1" name="Text Box 67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2" name="Text Box 67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3" name="Text Box 67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4" name="Text Box 67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5" name="Text Box 67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6" name="Text Box 67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7" name="Text Box 68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8" name="Text Box 68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9" name="Text Box 68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0" name="Text Box 68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1" name="Text Box 69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2" name="Text Box 749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3" name="Text Box 75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4" name="Text Box 75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5" name="Text Box 75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6" name="Text Box 75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7" name="Text Box 76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8" name="Text Box 76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9" name="Text Box 76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0" name="Text Box 76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1" name="Text Box 76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2" name="Text Box 76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3" name="Text Box 77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4" name="Text Box 77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5" name="Text Box 77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6" name="Text Box 77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7" name="Text Box 77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8" name="Text Box 77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9" name="Text Box 78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0" name="Text Box 78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1" name="Text Box 78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2" name="Text Box 78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3" name="Text Box 78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4" name="Text Box 79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5" name="Text Box 79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6" name="Text Box 79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7" name="Text Box 79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8" name="Text Box 79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9" name="Text Box 79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0" name="Text Box 80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1" name="Text Box 80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2" name="Text Box 80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3" name="Text Box 80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4" name="Text Box 80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5" name="Text Box 81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6" name="Text Box 81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7" name="Text Box 81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8" name="Text Box 81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9" name="Text Box 81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0" name="Text Box 81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1" name="Text Box 82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2" name="Text Box 82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3" name="Text Box 82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4" name="Text Box 82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5" name="Text Box 82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6" name="Text Box 82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7" name="Text Box 83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8" name="Text Box 83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9" name="Text Box 83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0" name="Text Box 85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1" name="Text Box 85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2" name="Text Box 85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3" name="Text Box 85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4" name="Text Box 85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5" name="Text Box 86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6" name="Text Box 86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7" name="Text Box 86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8" name="Text Box 86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9" name="Text Box 86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0" name="Text Box 86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1" name="Text Box 86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2" name="Text Box 871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3" name="Text Box 87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4" name="Text Box 87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5" name="Text Box 56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6" name="Text Box 56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7" name="Text Box 568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8" name="Text Box 57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9" name="Text Box 57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0" name="Text Box 57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1" name="Text Box 57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2" name="Text Box 57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3" name="Text Box 57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4" name="Text Box 58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5" name="Text Box 58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6" name="Text Box 58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7" name="Text Box 58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8" name="Text Box 58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9" name="Text Box 58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0" name="Text Box 58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1" name="Text Box 59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2" name="Text Box 595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3" name="Text Box 59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4" name="Text Box 59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5" name="Text Box 60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6" name="Text Box 60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7" name="Text Box 60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8" name="Text Box 60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9" name="Text Box 60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0" name="Text Box 60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1" name="Text Box 61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2" name="Text Box 61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3" name="Text Box 61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4" name="Text Box 61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5" name="Text Box 61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6" name="Text Box 61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7" name="Text Box 62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8" name="Text Box 62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9" name="Text Box 62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0" name="Text Box 62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1" name="Text Box 62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2" name="Text Box 63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3" name="Text Box 63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4" name="Text Box 63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5" name="Text Box 63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6" name="Text Box 63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7" name="Text Box 63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8" name="Text Box 64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9" name="Text Box 64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0" name="Text Box 64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1" name="Text Box 64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2" name="Text Box 64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3" name="Text Box 66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4" name="Text Box 66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5" name="Text Box 66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6" name="Text Box 67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7" name="Text Box 67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8" name="Text Box 67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9" name="Text Box 67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0" name="Text Box 67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1" name="Text Box 67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2" name="Text Box 67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3" name="Text Box 68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4" name="Text Box 68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5" name="Text Box 68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6" name="Text Box 687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7" name="Text Box 69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8" name="Text Box 749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9" name="Text Box 75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0" name="Text Box 75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1" name="Text Box 75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2" name="Text Box 75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3" name="Text Box 76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4" name="Text Box 76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5" name="Text Box 76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6" name="Text Box 76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7" name="Text Box 76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8" name="Text Box 76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9" name="Text Box 77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0" name="Text Box 77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1" name="Text Box 77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2" name="Text Box 77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3" name="Text Box 77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4" name="Text Box 77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5" name="Text Box 78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6" name="Text Box 78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7" name="Text Box 78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8" name="Text Box 78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9" name="Text Box 78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0" name="Text Box 79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1" name="Text Box 79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2" name="Text Box 79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3" name="Text Box 79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4" name="Text Box 79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5" name="Text Box 79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6" name="Text Box 80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7" name="Text Box 80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8" name="Text Box 80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9" name="Text Box 80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0" name="Text Box 80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1" name="Text Box 81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2" name="Text Box 81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3" name="Text Box 81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4" name="Text Box 81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5" name="Text Box 81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6" name="Text Box 81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7" name="Text Box 82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8" name="Text Box 82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9" name="Text Box 82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0" name="Text Box 82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1" name="Text Box 82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2" name="Text Box 82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3" name="Text Box 83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4" name="Text Box 83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5" name="Text Box 83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6" name="Text Box 85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7" name="Text Box 85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8" name="Text Box 85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9" name="Text Box 85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0" name="Text Box 85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1" name="Text Box 86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2" name="Text Box 86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3" name="Text Box 86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4" name="Text Box 86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5" name="Text Box 86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6" name="Text Box 86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7" name="Text Box 871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8" name="Text Box 87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9" name="Text Box 544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0" name="Text Box 547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1" name="Text Box 550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2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3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4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5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6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7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8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9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0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1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2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3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4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5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6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7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8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9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0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1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2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3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4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5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6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7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8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9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0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1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2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3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4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5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6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7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8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9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0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1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2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3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4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5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6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7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8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9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0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1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2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3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4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5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6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7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8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9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0" name="Text Box 66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1" name="Text Box 67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2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3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4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5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6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7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8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9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0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1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2" name="Text Box 75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3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4" name="Text Box 75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5" name="Text Box 76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6" name="Text Box 76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7" name="Text Box 76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8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9" name="Text Box 77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0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1" name="Text Box 77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2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3" name="Text Box 77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4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5" name="Text Box 77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6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7" name="Text Box 78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8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9" name="Text Box 78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0" name="Text Box 78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1" name="Text Box 79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2" name="Text Box 79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3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4" name="Text Box 79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5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6" name="Text Box 80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7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8" name="Text Box 80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9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0" name="Text Box 80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1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2" name="Text Box 80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3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4" name="Text Box 81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5" name="Text Box 81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6" name="Text Box 81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7" name="Text Box 83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8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9" name="Text Box 83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0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1" name="Text Box 84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2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3" name="Text Box 84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4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5" name="Text Box 84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6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7" name="Text Box 85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8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9" name="Text Box 853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0" name="Text Box 85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1" name="Text Box 85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2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3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4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5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6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7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8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9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0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1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2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3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4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5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6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7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8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9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0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1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2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3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4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5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6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7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8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9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0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1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2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3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4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5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6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7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8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9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0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1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2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3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4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5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6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7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8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9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0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1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2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3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4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5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6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7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8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9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0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1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2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3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4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5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6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7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8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9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0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1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2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3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4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5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6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7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8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9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0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1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2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3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4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5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6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7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8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718" name="Text Placeholder 1"/>
          <p:cNvSpPr txBox="1">
            <a:spLocks/>
          </p:cNvSpPr>
          <p:nvPr/>
        </p:nvSpPr>
        <p:spPr>
          <a:xfrm>
            <a:off x="273017" y="0"/>
            <a:ext cx="9628731" cy="863110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ӨТКІЗУ ҚЫЗМЕТТЕРІНІҢ ТАРИФ СМЕТАСЫН ОРЫНДАУ</a:t>
            </a:r>
          </a:p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2023 ЖЫЛДЫҢ 1 ЖАРТЫЖЫЛДЫҒЫНДА ЭЛЕКТР ЭНЕРГИЯСЫ</a:t>
            </a:r>
          </a:p>
        </p:txBody>
      </p:sp>
      <p:pic>
        <p:nvPicPr>
          <p:cNvPr id="720" name="Picture 9" descr="Логотип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88"/>
            <a:ext cx="546037" cy="74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2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sp>
        <p:nvSpPr>
          <p:cNvPr id="717" name="Line 809"/>
          <p:cNvSpPr>
            <a:spLocks noChangeShapeType="1"/>
          </p:cNvSpPr>
          <p:nvPr/>
        </p:nvSpPr>
        <p:spPr bwMode="auto">
          <a:xfrm>
            <a:off x="585590" y="837952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32455FE-A3AB-4257-90E0-72B804D372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0619563"/>
              </p:ext>
            </p:extLst>
          </p:nvPr>
        </p:nvGraphicFramePr>
        <p:xfrm>
          <a:off x="585590" y="882161"/>
          <a:ext cx="8957920" cy="54797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6990">
                  <a:extLst>
                    <a:ext uri="{9D8B030D-6E8A-4147-A177-3AD203B41FA5}">
                      <a16:colId xmlns:a16="http://schemas.microsoft.com/office/drawing/2014/main" val="4121431019"/>
                    </a:ext>
                  </a:extLst>
                </a:gridCol>
                <a:gridCol w="3621384">
                  <a:extLst>
                    <a:ext uri="{9D8B030D-6E8A-4147-A177-3AD203B41FA5}">
                      <a16:colId xmlns:a16="http://schemas.microsoft.com/office/drawing/2014/main" val="668944591"/>
                    </a:ext>
                  </a:extLst>
                </a:gridCol>
                <a:gridCol w="927725">
                  <a:extLst>
                    <a:ext uri="{9D8B030D-6E8A-4147-A177-3AD203B41FA5}">
                      <a16:colId xmlns:a16="http://schemas.microsoft.com/office/drawing/2014/main" val="3060769472"/>
                    </a:ext>
                  </a:extLst>
                </a:gridCol>
                <a:gridCol w="1320999">
                  <a:extLst>
                    <a:ext uri="{9D8B030D-6E8A-4147-A177-3AD203B41FA5}">
                      <a16:colId xmlns:a16="http://schemas.microsoft.com/office/drawing/2014/main" val="3417439655"/>
                    </a:ext>
                  </a:extLst>
                </a:gridCol>
                <a:gridCol w="1465707">
                  <a:extLst>
                    <a:ext uri="{9D8B030D-6E8A-4147-A177-3AD203B41FA5}">
                      <a16:colId xmlns:a16="http://schemas.microsoft.com/office/drawing/2014/main" val="3003667594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764658700"/>
                    </a:ext>
                  </a:extLst>
                </a:gridCol>
              </a:tblGrid>
              <a:tr h="4146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Көрсеткіштердің</a:t>
                      </a:r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Бірлік</a:t>
                      </a:r>
                      <a:endParaRPr lang="ru-RU" sz="1200" b="1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өлшемдер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Орындалуы</a:t>
                      </a:r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%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857241"/>
                  </a:ext>
                </a:extLst>
              </a:tr>
              <a:tr h="3759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Тауарларды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өндіруге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кеткен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endParaRPr lang="ru-RU" sz="1200" b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қызметтерді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</a:t>
                      </a:r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тенге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2 476 826,79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1 816 024,00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73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122735"/>
                  </a:ext>
                </a:extLst>
              </a:tr>
              <a:tr h="2102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1 871 743,20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1 325 219,56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71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7938957"/>
                  </a:ext>
                </a:extLst>
              </a:tr>
              <a:tr h="191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материалдар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21 825,70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10 847,30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50 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452339"/>
                  </a:ext>
                </a:extLst>
              </a:tr>
              <a:tr h="191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жанармай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15 149,88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7 395,52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49 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1871308"/>
                  </a:ext>
                </a:extLst>
              </a:tr>
              <a:tr h="191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энергиясы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1 834 767,62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1 306 976,75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71 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1938868"/>
                  </a:ext>
                </a:extLst>
              </a:tr>
              <a:tr h="191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оплату труда, всего в том числе: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565 712,33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459 770,56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81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262131"/>
                  </a:ext>
                </a:extLst>
              </a:tr>
              <a:tr h="191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заработная плата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507 137,90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408 749,40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81 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4928457"/>
                  </a:ext>
                </a:extLst>
              </a:tr>
              <a:tr h="191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социальный налог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43 360,29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38 783,56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89 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7390680"/>
                  </a:ext>
                </a:extLst>
              </a:tr>
              <a:tr h="191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ОСМС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15 214,14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12 237,60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80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764733"/>
                  </a:ext>
                </a:extLst>
              </a:tr>
              <a:tr h="3759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Негізгі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қорлардың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амортизациясы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endParaRPr lang="ru-RU" sz="12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активтер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37 392,00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29 690,17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79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6738443"/>
                  </a:ext>
                </a:extLst>
              </a:tr>
              <a:tr h="191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Бөгде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ұйымдардың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қызметтері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1 979,26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1 343,71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68 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9216392"/>
                  </a:ext>
                </a:extLst>
              </a:tr>
              <a:tr h="191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Коммуналдық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1 671,79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1 280,94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77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45752"/>
                  </a:ext>
                </a:extLst>
              </a:tr>
              <a:tr h="191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байланыс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307,47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62,77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20 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298340"/>
                  </a:ext>
                </a:extLst>
              </a:tr>
              <a:tr h="2919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Кезең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шығыстары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салықтар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2 075,85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2 175,57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105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6252126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Барлық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2 478 902,64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1 818 199,58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73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4909763"/>
                  </a:ext>
                </a:extLst>
              </a:tr>
              <a:tr h="2587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-589 913,95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2352330"/>
                  </a:ext>
                </a:extLst>
              </a:tr>
              <a:tr h="2700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Барлық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кірістер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2 478 902,64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1 228 285,63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50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5319998"/>
                  </a:ext>
                </a:extLst>
              </a:tr>
              <a:tr h="1913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Көрсетілетін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қызметтердің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кВтч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1 018 207,99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562 989,85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55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163121"/>
                  </a:ext>
                </a:extLst>
              </a:tr>
              <a:tr h="19130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Нормативтік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10,11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100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873483"/>
                  </a:ext>
                </a:extLst>
              </a:tr>
              <a:tr h="1687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кВтч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114 484,12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62 557,61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55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4866513"/>
                  </a:ext>
                </a:extLst>
              </a:tr>
              <a:tr h="3374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 (ҚҚС-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сыз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 01.01 - 30.06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тенге/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кВтч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100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5383809"/>
                  </a:ext>
                </a:extLst>
              </a:tr>
              <a:tr h="110516"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 ҚҚС-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сыз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 01.07 - 31.12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2,43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8" marR="6558" marT="6558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99100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4734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"/>
          <p:cNvSpPr txBox="1">
            <a:spLocks/>
          </p:cNvSpPr>
          <p:nvPr/>
        </p:nvSpPr>
        <p:spPr>
          <a:xfrm>
            <a:off x="182471" y="0"/>
            <a:ext cx="9631070" cy="908720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fontAlgn="auto" latinLnBrk="0">
              <a:spcAft>
                <a:spcPts val="0"/>
              </a:spcAft>
              <a:defRPr/>
            </a:pPr>
            <a:r>
              <a:rPr lang="ru-RU" altLang="ko-KR" sz="1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2023 ЖЫЛДЫҢ  1 ЖАРТЫЖЫЛДЫҒЫНЫҢ ЭЛЕКТР ЭНЕРГИЯСЫН  БЕРУ ЖӨНІНДЕГІ ҚЫЗМЕТТЕРГЕ АРНАЛҒАН ИНВЕСТИЦИЯЛЫҚ БАҒДАРЛАМАНЫ ОРЫНДАУ ҚОРЫТЫНДЫСЫ</a:t>
            </a:r>
          </a:p>
        </p:txBody>
      </p:sp>
      <p:sp>
        <p:nvSpPr>
          <p:cNvPr id="10" name="Номер слайда 2"/>
          <p:cNvSpPr txBox="1">
            <a:spLocks/>
          </p:cNvSpPr>
          <p:nvPr/>
        </p:nvSpPr>
        <p:spPr>
          <a:xfrm>
            <a:off x="9011889" y="6174308"/>
            <a:ext cx="894112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9" descr="Логотип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88"/>
            <a:ext cx="546037" cy="74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11</a:t>
            </a:r>
          </a:p>
        </p:txBody>
      </p:sp>
      <p:sp>
        <p:nvSpPr>
          <p:cNvPr id="8" name="Line 809"/>
          <p:cNvSpPr>
            <a:spLocks noChangeShapeType="1"/>
          </p:cNvSpPr>
          <p:nvPr/>
        </p:nvSpPr>
        <p:spPr bwMode="auto">
          <a:xfrm>
            <a:off x="585590" y="889422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119923"/>
              </p:ext>
            </p:extLst>
          </p:nvPr>
        </p:nvGraphicFramePr>
        <p:xfrm>
          <a:off x="585590" y="953723"/>
          <a:ext cx="8957919" cy="49505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6990">
                  <a:extLst>
                    <a:ext uri="{9D8B030D-6E8A-4147-A177-3AD203B41FA5}">
                      <a16:colId xmlns:a16="http://schemas.microsoft.com/office/drawing/2014/main" val="1779601790"/>
                    </a:ext>
                  </a:extLst>
                </a:gridCol>
                <a:gridCol w="3070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4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21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32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36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34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29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7798"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</a:t>
                      </a: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пп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Атауы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Өлшем</a:t>
                      </a: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бірлігі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Жоспар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Ауытқуы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3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Саны</a:t>
                      </a: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Сумма,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мың.тенге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Саны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Сумма, </a:t>
                      </a: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мың.тенге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Сумма, </a:t>
                      </a: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мың.тенге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596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rgbClr val="082C5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"ҚТЖ "ҰК"АҚ РПЭ </a:t>
                      </a:r>
                      <a:r>
                        <a:rPr lang="ru-RU" sz="1200" b="1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қызметтеріне</a:t>
                      </a:r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барлығы,оның</a:t>
                      </a:r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ішінде</a:t>
                      </a:r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16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37 367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16 722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-20 645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5709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Толық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тарату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монтаждауы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бар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құрылғылар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(КСО)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комплект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8 530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-8 530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44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ТМ-400/10/0,4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кВ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трансформаторы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штука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13 721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-13 721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44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Трансформатор</a:t>
                      </a:r>
                      <a:b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ТМ-630/10/0,4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кВ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штука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2 944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4 987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2 043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495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Майлы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трансформатор </a:t>
                      </a:r>
                    </a:p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ТМ-250/10/0,4кВ 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штука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7 321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11 735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4 414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430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rgbClr val="082C5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Майлы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трансформатор 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ТМЖ-400/27,5/0,4кВ 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штука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4 851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-4 851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4579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rgbClr val="082C5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9415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9676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sz="quarter" idx="10"/>
          </p:nvPr>
        </p:nvSpPr>
        <p:spPr>
          <a:xfrm>
            <a:off x="-18095" y="-98354"/>
            <a:ext cx="9905999" cy="908720"/>
          </a:xfrm>
        </p:spPr>
        <p:txBody>
          <a:bodyPr/>
          <a:lstStyle/>
          <a:p>
            <a:pPr defTabSz="914400" latinLnBrk="0">
              <a:defRPr/>
            </a:pPr>
            <a:r>
              <a:rPr lang="ru-RU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2023 ЖЫЛДЫҢ 1 ЖАРТЫЖЫЛДЫҒЫНДАҒЫ ҚЫЗМЕТТЕРДІ ТҰТЫНУШЫЛАРМЕН ЖҰМЫС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62490" y="1669806"/>
            <a:ext cx="9417296" cy="418576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just">
              <a:buFont typeface="Wingdings" pitchFamily="2" charset="2"/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жолдардың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қызметтері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Font typeface="Wingdings" pitchFamily="2" charset="2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1.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тұтынушылармен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жедел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жеделдетілген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терезе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қағидаты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асырылады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Font typeface="Wingdings" pitchFamily="2" charset="2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өтінішті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 typeface="Wingdings" pitchFamily="2" charset="2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қойылған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беру;</a:t>
            </a:r>
          </a:p>
          <a:p>
            <a:pPr algn="just">
              <a:buFont typeface="Wingdings" pitchFamily="2" charset="2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вагондарды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жеткізу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тазалау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актісін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тіркеу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 typeface="Wingdings" pitchFamily="2" charset="2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айырысу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(такси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қызметтерге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ақы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Wingdings" pitchFamily="2" charset="2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2.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Тұтыну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жүктерін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жедел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жөнелту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жолдың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учаскелері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коммерциялық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жұмыстарды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басқарудың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автоматтандырылған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жүйесінде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электрондық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тасымалдау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құжаты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ресімделеді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Wingdings" pitchFamily="2" charset="2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3. 2023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қорытындысы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тұтынушылармен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360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  1. Электр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сапасын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электрмен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жабдықтау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сенімділігін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бөлігінде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тұрақты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жүргізіледі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  - 0,4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желілерде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жүктемені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өлшеуді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жүктемені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фаза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біркелкі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бөлуді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x-none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вакуумдық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ажыратқыштары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құрылғыларын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зақымдалған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учаскесін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таңдап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ажырату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резервті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автоматты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электрмен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жабдықтау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сенімділігін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арттыратын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заманауи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қорғаныс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автоматика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құрылғыларын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тұрақсыз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мерзімді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зақымдануы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учаскені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автоматты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  2. 6 айда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тұтынушылармен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661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1"/>
          <p:cNvSpPr txBox="1">
            <a:spLocks/>
          </p:cNvSpPr>
          <p:nvPr/>
        </p:nvSpPr>
        <p:spPr>
          <a:xfrm>
            <a:off x="8155332" y="6473448"/>
            <a:ext cx="1733550" cy="4762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dirty="0"/>
          </a:p>
          <a:p>
            <a:pPr algn="r">
              <a:defRPr/>
            </a:pPr>
            <a:endParaRPr lang="ru-RU" dirty="0"/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2"/>
          <p:cNvSpPr txBox="1">
            <a:spLocks/>
          </p:cNvSpPr>
          <p:nvPr/>
        </p:nvSpPr>
        <p:spPr>
          <a:xfrm>
            <a:off x="9011889" y="6174308"/>
            <a:ext cx="894112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9" descr="Логотип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88"/>
            <a:ext cx="546037" cy="74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омер слайда 2"/>
          <p:cNvSpPr txBox="1">
            <a:spLocks/>
          </p:cNvSpPr>
          <p:nvPr/>
        </p:nvSpPr>
        <p:spPr>
          <a:xfrm>
            <a:off x="9625012" y="63267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12</a:t>
            </a:r>
          </a:p>
        </p:txBody>
      </p:sp>
      <p:sp>
        <p:nvSpPr>
          <p:cNvPr id="14" name="Line 809"/>
          <p:cNvSpPr>
            <a:spLocks noChangeShapeType="1"/>
          </p:cNvSpPr>
          <p:nvPr/>
        </p:nvSpPr>
        <p:spPr bwMode="auto">
          <a:xfrm>
            <a:off x="667094" y="757608"/>
            <a:ext cx="8805518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654916" y="1409961"/>
            <a:ext cx="7432545" cy="2273522"/>
          </a:xfrm>
          <a:custGeom>
            <a:avLst/>
            <a:gdLst>
              <a:gd name="connsiteX0" fmla="*/ 0 w 6498339"/>
              <a:gd name="connsiteY0" fmla="*/ 0 h 756000"/>
              <a:gd name="connsiteX1" fmla="*/ 6498339 w 6498339"/>
              <a:gd name="connsiteY1" fmla="*/ 0 h 756000"/>
              <a:gd name="connsiteX2" fmla="*/ 6498339 w 6498339"/>
              <a:gd name="connsiteY2" fmla="*/ 756000 h 756000"/>
              <a:gd name="connsiteX3" fmla="*/ 435112 w 6498339"/>
              <a:gd name="connsiteY3" fmla="*/ 756000 h 756000"/>
              <a:gd name="connsiteX4" fmla="*/ 10649 w 6498339"/>
              <a:gd name="connsiteY4" fmla="*/ 744823 h 756000"/>
              <a:gd name="connsiteX5" fmla="*/ 0 w 6498339"/>
              <a:gd name="connsiteY5" fmla="*/ 0 h 756000"/>
              <a:gd name="connsiteX0" fmla="*/ 0 w 6498339"/>
              <a:gd name="connsiteY0" fmla="*/ 0 h 756000"/>
              <a:gd name="connsiteX1" fmla="*/ 6498339 w 6498339"/>
              <a:gd name="connsiteY1" fmla="*/ 0 h 756000"/>
              <a:gd name="connsiteX2" fmla="*/ 6498339 w 6498339"/>
              <a:gd name="connsiteY2" fmla="*/ 756000 h 756000"/>
              <a:gd name="connsiteX3" fmla="*/ 435112 w 6498339"/>
              <a:gd name="connsiteY3" fmla="*/ 756000 h 756000"/>
              <a:gd name="connsiteX4" fmla="*/ 10649 w 6498339"/>
              <a:gd name="connsiteY4" fmla="*/ 744823 h 756000"/>
              <a:gd name="connsiteX5" fmla="*/ 0 w 6498339"/>
              <a:gd name="connsiteY5" fmla="*/ 0 h 756000"/>
              <a:gd name="connsiteX0" fmla="*/ 0 w 6498339"/>
              <a:gd name="connsiteY0" fmla="*/ 0 h 761018"/>
              <a:gd name="connsiteX1" fmla="*/ 6498339 w 6498339"/>
              <a:gd name="connsiteY1" fmla="*/ 0 h 761018"/>
              <a:gd name="connsiteX2" fmla="*/ 6498339 w 6498339"/>
              <a:gd name="connsiteY2" fmla="*/ 756000 h 761018"/>
              <a:gd name="connsiteX3" fmla="*/ 392517 w 6498339"/>
              <a:gd name="connsiteY3" fmla="*/ 761018 h 761018"/>
              <a:gd name="connsiteX4" fmla="*/ 10649 w 6498339"/>
              <a:gd name="connsiteY4" fmla="*/ 744823 h 761018"/>
              <a:gd name="connsiteX5" fmla="*/ 0 w 6498339"/>
              <a:gd name="connsiteY5" fmla="*/ 0 h 761018"/>
              <a:gd name="connsiteX0" fmla="*/ 0 w 6498339"/>
              <a:gd name="connsiteY0" fmla="*/ 0 h 761018"/>
              <a:gd name="connsiteX1" fmla="*/ 6498339 w 6498339"/>
              <a:gd name="connsiteY1" fmla="*/ 0 h 761018"/>
              <a:gd name="connsiteX2" fmla="*/ 6498339 w 6498339"/>
              <a:gd name="connsiteY2" fmla="*/ 756000 h 761018"/>
              <a:gd name="connsiteX3" fmla="*/ 392517 w 6498339"/>
              <a:gd name="connsiteY3" fmla="*/ 761018 h 761018"/>
              <a:gd name="connsiteX4" fmla="*/ 10649 w 6498339"/>
              <a:gd name="connsiteY4" fmla="*/ 744823 h 761018"/>
              <a:gd name="connsiteX5" fmla="*/ 0 w 6498339"/>
              <a:gd name="connsiteY5" fmla="*/ 0 h 761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98339" h="761018">
                <a:moveTo>
                  <a:pt x="0" y="0"/>
                </a:moveTo>
                <a:lnTo>
                  <a:pt x="6498339" y="0"/>
                </a:lnTo>
                <a:lnTo>
                  <a:pt x="6498339" y="756000"/>
                </a:lnTo>
                <a:lnTo>
                  <a:pt x="392517" y="761018"/>
                </a:lnTo>
                <a:cubicBezTo>
                  <a:pt x="227992" y="745225"/>
                  <a:pt x="46092" y="759677"/>
                  <a:pt x="10649" y="744823"/>
                </a:cubicBezTo>
                <a:cubicBezTo>
                  <a:pt x="10649" y="550070"/>
                  <a:pt x="0" y="194753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67"/>
          </a:p>
        </p:txBody>
      </p:sp>
      <p:sp>
        <p:nvSpPr>
          <p:cNvPr id="28" name="Rectangle 27"/>
          <p:cNvSpPr/>
          <p:nvPr/>
        </p:nvSpPr>
        <p:spPr>
          <a:xfrm>
            <a:off x="1543362" y="3850410"/>
            <a:ext cx="7544098" cy="2080853"/>
          </a:xfrm>
          <a:custGeom>
            <a:avLst/>
            <a:gdLst/>
            <a:ahLst/>
            <a:cxnLst/>
            <a:rect l="l" t="t" r="r" b="b"/>
            <a:pathLst>
              <a:path w="6480000" h="756000">
                <a:moveTo>
                  <a:pt x="735360" y="0"/>
                </a:moveTo>
                <a:lnTo>
                  <a:pt x="6480000" y="0"/>
                </a:lnTo>
                <a:lnTo>
                  <a:pt x="6480000" y="756000"/>
                </a:lnTo>
                <a:lnTo>
                  <a:pt x="0" y="756000"/>
                </a:lnTo>
                <a:lnTo>
                  <a:pt x="0" y="650058"/>
                </a:lnTo>
                <a:cubicBezTo>
                  <a:pt x="360073" y="609245"/>
                  <a:pt x="652453" y="345514"/>
                  <a:pt x="735360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67"/>
          </a:p>
        </p:txBody>
      </p:sp>
      <p:sp>
        <p:nvSpPr>
          <p:cNvPr id="36" name="TextBox 35"/>
          <p:cNvSpPr txBox="1"/>
          <p:nvPr/>
        </p:nvSpPr>
        <p:spPr>
          <a:xfrm>
            <a:off x="796021" y="847466"/>
            <a:ext cx="8747487" cy="1836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None/>
            </a:pPr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жолдардың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қызметтері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Қозғалыс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қауіпсіздігін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23 380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сомасында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1,193 км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жолдарды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күшейтілген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орташа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жөндеуді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жолдардың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тозуын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0,3%-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ға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төмендету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ережесінің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талаптарына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жолдарды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ағымдағы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күтіп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ұстауды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Тұтынушыларға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уақтылы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көлемде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6" name="Текст 8"/>
          <p:cNvSpPr txBox="1">
            <a:spLocks/>
          </p:cNvSpPr>
          <p:nvPr/>
        </p:nvSpPr>
        <p:spPr bwMode="auto">
          <a:xfrm>
            <a:off x="5405" y="-67322"/>
            <a:ext cx="9906001" cy="907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endParaRPr lang="ru-RU" sz="2000" dirty="0">
              <a:solidFill>
                <a:srgbClr val="0070C0"/>
              </a:solidFill>
              <a:latin typeface="+mj-lt"/>
            </a:endParaRPr>
          </a:p>
          <a:p>
            <a:pPr algn="ctr">
              <a:spcBef>
                <a:spcPct val="20000"/>
              </a:spcBef>
              <a:defRPr/>
            </a:pPr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2023 ЖЫЛҒА БОЛЖАМ</a:t>
            </a:r>
          </a:p>
        </p:txBody>
      </p:sp>
      <p:sp>
        <p:nvSpPr>
          <p:cNvPr id="29" name="Номер слайда 1"/>
          <p:cNvSpPr txBox="1">
            <a:spLocks/>
          </p:cNvSpPr>
          <p:nvPr/>
        </p:nvSpPr>
        <p:spPr>
          <a:xfrm>
            <a:off x="8155332" y="6473448"/>
            <a:ext cx="1733550" cy="4762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dirty="0"/>
          </a:p>
          <a:p>
            <a:pPr algn="r">
              <a:defRPr/>
            </a:pPr>
            <a:endParaRPr lang="ru-RU" dirty="0"/>
          </a:p>
        </p:txBody>
      </p:sp>
      <p:sp>
        <p:nvSpPr>
          <p:cNvPr id="10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9" descr="Логотип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88"/>
            <a:ext cx="546037" cy="74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13</a:t>
            </a:r>
          </a:p>
        </p:txBody>
      </p:sp>
      <p:sp>
        <p:nvSpPr>
          <p:cNvPr id="11" name="Line 809"/>
          <p:cNvSpPr>
            <a:spLocks noChangeShapeType="1"/>
          </p:cNvSpPr>
          <p:nvPr/>
        </p:nvSpPr>
        <p:spPr bwMode="auto">
          <a:xfrm>
            <a:off x="585589" y="757608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7CF202-7A0D-4F73-A9A4-3CC4D84EE827}"/>
              </a:ext>
            </a:extLst>
          </p:cNvPr>
          <p:cNvSpPr txBox="1"/>
          <p:nvPr/>
        </p:nvSpPr>
        <p:spPr>
          <a:xfrm>
            <a:off x="808537" y="3113965"/>
            <a:ext cx="8682912" cy="2353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Күштік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трансформаторларды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стандартты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мерзімінен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асатын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мерзімімен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ауыстыру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Қоғамның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желілерінің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сенімділігін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Комплексті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құрылғыларын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майлы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ажыратқыштармен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вакуумдық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ажыратқыштармен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КСО-2-10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маркалы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заманауи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ұяшықтармен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ауыстыру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Қоғамның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электрмен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жабдықтау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құрылғыларын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жаңғырту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Реттелетін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қызметке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кедергісіз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жеткізуді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тұтынушылардың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өтініштерін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уақтылы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қарау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электрмен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жабдықтау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дистанцияларын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желілеріне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қосу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тиісті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шарттарды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жұмысты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жалғастыру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8945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Прямоугольник 3"/>
          <p:cNvSpPr>
            <a:spLocks noChangeArrowheads="1"/>
          </p:cNvSpPr>
          <p:nvPr/>
        </p:nvSpPr>
        <p:spPr bwMode="auto">
          <a:xfrm>
            <a:off x="0" y="2579706"/>
            <a:ext cx="9906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НАЗАР АУДАРҒАНЫҢЫЗҒА РАҚМЕТ</a:t>
            </a:r>
          </a:p>
        </p:txBody>
      </p:sp>
    </p:spTree>
    <p:extLst>
      <p:ext uri="{BB962C8B-B14F-4D97-AF65-F5344CB8AC3E}">
        <p14:creationId xmlns:p14="http://schemas.microsoft.com/office/powerpoint/2010/main" val="3375349792"/>
      </p:ext>
    </p:extLst>
  </p:cSld>
  <p:clrMapOvr>
    <a:masterClrMapping/>
  </p:clrMapOvr>
</p:sld>
</file>

<file path=ppt/theme/theme1.xml><?xml version="1.0" encoding="utf-8"?>
<a:theme xmlns:a="http://schemas.openxmlformats.org/drawingml/2006/main" name="Section Break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1_Section Break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ontents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36804</TotalTime>
  <Words>1831</Words>
  <Application>Microsoft Office PowerPoint</Application>
  <PresentationFormat>Лист A4 (210x297 мм)</PresentationFormat>
  <Paragraphs>615</Paragraphs>
  <Slides>14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Wingdings</vt:lpstr>
      <vt:lpstr>Section Break Slide Master</vt:lpstr>
      <vt:lpstr>Contents Slide Master</vt:lpstr>
      <vt:lpstr>1_Section Break Slide Master</vt:lpstr>
      <vt:lpstr>1_Contents Slide Master</vt:lpstr>
      <vt:lpstr>1_Тема Office</vt:lpstr>
      <vt:lpstr>«Қазақстан темір жолы» ҰК» АҚ    КІРМЕ ЖОЛДАРДЫ БЕРУ ЖӘНЕ ЭЛЕКТР ЭНЕРГИЯСЫН БЕРУ ҚЫЗМЕТТЕРІ БОЙЫНША 2023 ЖЫЛҒЫ                                                        1 ЖАРТЫЖЫЛДЫҚТАҒЫ ҚЫЗМЕТ ҚОРЫТЫНДЫЛАРЫ МЕН НЕГІЗГІ МІНДЕТТЕРІ        Астана қаласы 28.07.2023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ОТЧЁТ О ДЕЯТЕЛЬНОСТИ  АО «НК «ЌАЗАЌСТАН ТЕМIР ЖОЛЫ»  ЗА 2007 ГОД ПО ПРЕДОСТАВЛЕНИЮ РЕГУЛИРУЕМЫХ УСЛУГ</dc:title>
  <dc:creator>1</dc:creator>
  <cp:lastModifiedBy>Алия А  Аргынбекова</cp:lastModifiedBy>
  <cp:revision>2741</cp:revision>
  <cp:lastPrinted>2023-07-28T04:00:04Z</cp:lastPrinted>
  <dcterms:created xsi:type="dcterms:W3CDTF">2008-04-18T14:55:38Z</dcterms:created>
  <dcterms:modified xsi:type="dcterms:W3CDTF">2023-08-04T06:41:43Z</dcterms:modified>
</cp:coreProperties>
</file>