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76" r:id="rId2"/>
    <p:sldMasterId id="2147483693" r:id="rId3"/>
    <p:sldMasterId id="2147483695" r:id="rId4"/>
    <p:sldMasterId id="2147483711" r:id="rId5"/>
    <p:sldMasterId id="2147483724" r:id="rId6"/>
  </p:sldMasterIdLst>
  <p:notesMasterIdLst>
    <p:notesMasterId r:id="rId21"/>
  </p:notesMasterIdLst>
  <p:sldIdLst>
    <p:sldId id="707" r:id="rId7"/>
    <p:sldId id="706" r:id="rId8"/>
    <p:sldId id="711" r:id="rId9"/>
    <p:sldId id="689" r:id="rId10"/>
    <p:sldId id="640" r:id="rId11"/>
    <p:sldId id="641" r:id="rId12"/>
    <p:sldId id="709" r:id="rId13"/>
    <p:sldId id="712" r:id="rId14"/>
    <p:sldId id="696" r:id="rId15"/>
    <p:sldId id="642" r:id="rId16"/>
    <p:sldId id="646" r:id="rId17"/>
    <p:sldId id="661" r:id="rId18"/>
    <p:sldId id="697" r:id="rId19"/>
    <p:sldId id="710" r:id="rId20"/>
  </p:sldIdLst>
  <p:sldSz cx="9906000" cy="6858000" type="A4"/>
  <p:notesSz cx="6797675" cy="9928225"/>
  <p:defaultTex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AC"/>
    <a:srgbClr val="6699FF"/>
    <a:srgbClr val="B1D5F5"/>
    <a:srgbClr val="CCECFF"/>
    <a:srgbClr val="F8FBFE"/>
    <a:srgbClr val="99BADF"/>
    <a:srgbClr val="A8A654"/>
    <a:srgbClr val="B2B2B2"/>
    <a:srgbClr val="DAEBFA"/>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Средний стиль 3 - акцент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Темный стиль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Темный стиль 1 — акцент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Темный стиль 1 — акцент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294" autoAdjust="0"/>
    <p:restoredTop sz="98195" autoAdjust="0"/>
  </p:normalViewPr>
  <p:slideViewPr>
    <p:cSldViewPr>
      <p:cViewPr>
        <p:scale>
          <a:sx n="70" d="100"/>
          <a:sy n="70" d="100"/>
        </p:scale>
        <p:origin x="-2285" y="86"/>
      </p:cViewPr>
      <p:guideLst>
        <p:guide orient="horz" pos="2160"/>
        <p:guide pos="3840"/>
        <p:guide pos="3120"/>
      </p:guideLst>
    </p:cSldViewPr>
  </p:slideViewPr>
  <p:outlineViewPr>
    <p:cViewPr>
      <p:scale>
        <a:sx n="33" d="100"/>
        <a:sy n="33" d="100"/>
      </p:scale>
      <p:origin x="0" y="24"/>
    </p:cViewPr>
  </p:outlineViewPr>
  <p:notesTextViewPr>
    <p:cViewPr>
      <p:scale>
        <a:sx n="100" d="100"/>
        <a:sy n="100" d="100"/>
      </p:scale>
      <p:origin x="0" y="0"/>
    </p:cViewPr>
  </p:notesTextViewPr>
  <p:sorterViewPr>
    <p:cViewPr>
      <p:scale>
        <a:sx n="66" d="100"/>
        <a:sy n="66" d="100"/>
      </p:scale>
      <p:origin x="0" y="0"/>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chartUserShapes" Target="../drawings/drawing1.xml"/><Relationship Id="rId1" Type="http://schemas.openxmlformats.org/officeDocument/2006/relationships/package" Target="../embeddings/_____Microsoft_Excel1.xlsx"/><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8.6242995494700145E-2"/>
          <c:y val="1.8772589166798873E-2"/>
          <c:w val="0.91375700450529984"/>
          <c:h val="0.62391572192560885"/>
        </c:manualLayout>
      </c:layout>
      <c:barChart>
        <c:barDir val="bar"/>
        <c:grouping val="stacked"/>
        <c:varyColors val="0"/>
        <c:ser>
          <c:idx val="0"/>
          <c:order val="0"/>
          <c:tx>
            <c:strRef>
              <c:f>Лист1!$A$2</c:f>
              <c:strCache>
                <c:ptCount val="1"/>
                <c:pt idx="0">
                  <c:v>on reinforced concrete sleepers, km</c:v>
                </c:pt>
              </c:strCache>
            </c:strRef>
          </c:tx>
          <c:spPr>
            <a:solidFill>
              <a:srgbClr val="0460AC"/>
            </a:solidFill>
            <a:ln>
              <a:noFill/>
            </a:ln>
            <a:effectLst>
              <a:outerShdw blurRad="40000" dist="23000" dir="5400000" rotWithShape="0">
                <a:srgbClr val="000000">
                  <a:alpha val="35000"/>
                </a:srgbClr>
              </a:outerShdw>
            </a:effectLst>
          </c:spPr>
          <c:invertIfNegative val="0"/>
          <c:dPt>
            <c:idx val="0"/>
            <c:invertIfNegative val="0"/>
            <c:bubble3D val="0"/>
            <c:extLst xmlns:c16r2="http://schemas.microsoft.com/office/drawing/2015/06/chart">
              <c:ext xmlns:c16="http://schemas.microsoft.com/office/drawing/2014/chart" uri="{C3380CC4-5D6E-409C-BE32-E72D297353CC}">
                <c16:uniqueId val="{00000000-C952-4D88-A7C4-2B490557AFC5}"/>
              </c:ext>
            </c:extLst>
          </c:dPt>
          <c:dLbls>
            <c:dLbl>
              <c:idx val="0"/>
              <c:layout/>
              <c:tx>
                <c:rich>
                  <a:bodyPr/>
                  <a:lstStyle/>
                  <a:p>
                    <a:r>
                      <a:rPr lang="en-US" sz="1600" dirty="0" smtClean="0">
                        <a:solidFill>
                          <a:schemeClr val="bg1"/>
                        </a:solidFill>
                        <a:latin typeface="Times New Roman" pitchFamily="18" charset="0"/>
                        <a:cs typeface="Times New Roman" pitchFamily="18" charset="0"/>
                      </a:rPr>
                      <a:t>2</a:t>
                    </a:r>
                    <a:r>
                      <a:rPr lang="ru-RU" sz="1600" dirty="0" smtClean="0">
                        <a:solidFill>
                          <a:schemeClr val="bg1"/>
                        </a:solidFill>
                        <a:latin typeface="Times New Roman" pitchFamily="18" charset="0"/>
                        <a:cs typeface="Times New Roman" pitchFamily="18" charset="0"/>
                      </a:rPr>
                      <a:t>2,4</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C952-4D88-A7C4-2B490557AFC5}"/>
                </c:ext>
              </c:extLst>
            </c:dLbl>
            <c:dLbl>
              <c:idx val="1"/>
              <c:tx>
                <c:rich>
                  <a:bodyPr/>
                  <a:lstStyle/>
                  <a:p>
                    <a:r>
                      <a:rPr lang="en-US" sz="1600" dirty="0" smtClean="0">
                        <a:solidFill>
                          <a:schemeClr val="bg1"/>
                        </a:solidFill>
                        <a:latin typeface="Times New Roman" pitchFamily="18" charset="0"/>
                        <a:cs typeface="Times New Roman" pitchFamily="18" charset="0"/>
                      </a:rPr>
                      <a:t>76,7</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952-4D88-A7C4-2B490557AFC5}"/>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Лист1!$A$2:$A$3</c:f>
              <c:strCache>
                <c:ptCount val="2"/>
                <c:pt idx="0">
                  <c:v>on reinforced concrete sleepers, km</c:v>
                </c:pt>
                <c:pt idx="1">
                  <c:v>on wooden sleepers, km</c:v>
                </c:pt>
              </c:strCache>
            </c:strRef>
          </c:cat>
          <c:val>
            <c:numRef>
              <c:f>Лист1!$B$2</c:f>
              <c:numCache>
                <c:formatCode>General</c:formatCode>
                <c:ptCount val="1"/>
                <c:pt idx="0">
                  <c:v>20.7</c:v>
                </c:pt>
              </c:numCache>
            </c:numRef>
          </c:val>
          <c:extLst xmlns:c16r2="http://schemas.microsoft.com/office/drawing/2015/06/chart">
            <c:ext xmlns:c16="http://schemas.microsoft.com/office/drawing/2014/chart" uri="{C3380CC4-5D6E-409C-BE32-E72D297353CC}">
              <c16:uniqueId val="{00000002-C952-4D88-A7C4-2B490557AFC5}"/>
            </c:ext>
          </c:extLst>
        </c:ser>
        <c:ser>
          <c:idx val="1"/>
          <c:order val="1"/>
          <c:tx>
            <c:strRef>
              <c:f>Лист1!$A$3</c:f>
              <c:strCache>
                <c:ptCount val="1"/>
                <c:pt idx="0">
                  <c:v>on wooden sleepers, km</c:v>
                </c:pt>
              </c:strCache>
            </c:strRef>
          </c:tx>
          <c:spPr>
            <a:solidFill>
              <a:srgbClr val="B1D5F5"/>
            </a:solidFill>
            <a:ln>
              <a:noFill/>
            </a:ln>
            <a:effectLst>
              <a:outerShdw blurRad="40000" dist="23000" dir="5400000" rotWithShape="0">
                <a:srgbClr val="000000">
                  <a:alpha val="35000"/>
                </a:srgbClr>
              </a:outerShdw>
            </a:effectLst>
          </c:spPr>
          <c:invertIfNegative val="0"/>
          <c:dLbls>
            <c:dLbl>
              <c:idx val="0"/>
              <c:layout/>
              <c:tx>
                <c:rich>
                  <a:bodyPr/>
                  <a:lstStyle/>
                  <a:p>
                    <a:r>
                      <a:rPr lang="ru-RU" smtClean="0">
                        <a:solidFill>
                          <a:schemeClr val="bg1"/>
                        </a:solidFill>
                      </a:rPr>
                      <a:t>63,9</a:t>
                    </a:r>
                    <a:endParaRPr lang="en-US"/>
                  </a:p>
                </c:rich>
              </c:tx>
              <c:dLblPos val="ct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Times New Roman" pitchFamily="18" charset="0"/>
                    <a:ea typeface="+mn-ea"/>
                    <a:cs typeface="Times New Roman" pitchFamily="18"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val>
            <c:numRef>
              <c:f>Лист1!$B$3</c:f>
              <c:numCache>
                <c:formatCode>General</c:formatCode>
                <c:ptCount val="1"/>
                <c:pt idx="0">
                  <c:v>76.7</c:v>
                </c:pt>
              </c:numCache>
            </c:numRef>
          </c:val>
          <c:extLst xmlns:c16r2="http://schemas.microsoft.com/office/drawing/2015/06/chart">
            <c:ext xmlns:c16="http://schemas.microsoft.com/office/drawing/2014/chart" uri="{C3380CC4-5D6E-409C-BE32-E72D297353CC}">
              <c16:uniqueId val="{00000003-C952-4D88-A7C4-2B490557AFC5}"/>
            </c:ext>
          </c:extLst>
        </c:ser>
        <c:dLbls>
          <c:dLblPos val="ctr"/>
          <c:showLegendKey val="0"/>
          <c:showVal val="1"/>
          <c:showCatName val="0"/>
          <c:showSerName val="0"/>
          <c:showPercent val="0"/>
          <c:showBubbleSize val="0"/>
        </c:dLbls>
        <c:gapWidth val="150"/>
        <c:overlap val="100"/>
        <c:axId val="98402688"/>
        <c:axId val="98404224"/>
      </c:barChart>
      <c:catAx>
        <c:axId val="98402688"/>
        <c:scaling>
          <c:orientation val="minMax"/>
        </c:scaling>
        <c:delete val="1"/>
        <c:axPos val="l"/>
        <c:numFmt formatCode="General" sourceLinked="1"/>
        <c:majorTickMark val="none"/>
        <c:minorTickMark val="none"/>
        <c:tickLblPos val="nextTo"/>
        <c:crossAx val="98404224"/>
        <c:crosses val="autoZero"/>
        <c:auto val="1"/>
        <c:lblAlgn val="ctr"/>
        <c:lblOffset val="100"/>
        <c:noMultiLvlLbl val="0"/>
      </c:catAx>
      <c:valAx>
        <c:axId val="98404224"/>
        <c:scaling>
          <c:orientation val="minMax"/>
        </c:scaling>
        <c:delete val="1"/>
        <c:axPos val="b"/>
        <c:numFmt formatCode="General" sourceLinked="1"/>
        <c:majorTickMark val="none"/>
        <c:minorTickMark val="none"/>
        <c:tickLblPos val="nextTo"/>
        <c:crossAx val="98402688"/>
        <c:crosses val="autoZero"/>
        <c:crossBetween val="between"/>
      </c:valAx>
      <c:spPr>
        <a:noFill/>
        <a:ln>
          <a:noFill/>
        </a:ln>
        <a:effectLst/>
      </c:spPr>
    </c:plotArea>
    <c:legend>
      <c:legendPos val="b"/>
      <c:layout>
        <c:manualLayout>
          <c:xMode val="edge"/>
          <c:yMode val="edge"/>
          <c:x val="8.9147879283143411E-2"/>
          <c:y val="0.5812550314024042"/>
          <c:w val="0.66204378121403029"/>
          <c:h val="0.3591389626962348"/>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Times New Roman" pitchFamily="18" charset="0"/>
              <a:ea typeface="+mn-ea"/>
              <a:cs typeface="Times New Roman" pitchFamily="18" charset="0"/>
            </a:defRPr>
          </a:pPr>
          <a:endParaRPr lang="ru-RU"/>
        </a:p>
      </c:txPr>
    </c:legend>
    <c:plotVisOnly val="1"/>
    <c:dispBlanksAs val="gap"/>
    <c:showDLblsOverMax val="0"/>
  </c:chart>
  <c:spPr>
    <a:noFill/>
    <a:ln>
      <a:noFill/>
    </a:ln>
    <a:effectLst/>
  </c:spPr>
  <c:txPr>
    <a:bodyPr/>
    <a:lstStyle/>
    <a:p>
      <a:pPr>
        <a:defRPr b="1"/>
      </a:pPr>
      <a:endParaRPr lang="ru-RU"/>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0.36935</cdr:x>
      <cdr:y>0.45316</cdr:y>
    </cdr:from>
    <cdr:to>
      <cdr:x>0.514</cdr:x>
      <cdr:y>0.50875</cdr:y>
    </cdr:to>
    <cdr:sp macro="" textlink="">
      <cdr:nvSpPr>
        <cdr:cNvPr id="7" name="Прямоугольник 6"/>
        <cdr:cNvSpPr/>
      </cdr:nvSpPr>
      <cdr:spPr>
        <a:xfrm xmlns:a="http://schemas.openxmlformats.org/drawingml/2006/main">
          <a:off x="3869699" y="3116258"/>
          <a:ext cx="1515543" cy="382305"/>
        </a:xfrm>
        <a:prstGeom xmlns:a="http://schemas.openxmlformats.org/drawingml/2006/main" prst="rect">
          <a:avLst/>
        </a:prstGeom>
      </cdr:spPr>
      <cdr:txBody>
        <a:bodyPr xmlns:a="http://schemas.openxmlformats.org/drawingml/2006/main" wrap="square" lIns="104287" tIns="52144" rIns="104287" bIns="52144">
          <a:spAutoFit/>
        </a:bodyPr>
        <a:lstStyle xmlns:a="http://schemas.openxmlformats.org/drawingml/2006/main">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indent="409183" algn="ctr"/>
          <a:endParaRPr lang="ru-RU" dirty="0">
            <a:solidFill>
              <a:srgbClr val="000000"/>
            </a:solidFill>
            <a:latin typeface="Times New Roman" pitchFamily="18" charset="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3"/>
            <a:ext cx="2946247"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4099" name="Rectangle 3"/>
          <p:cNvSpPr>
            <a:spLocks noGrp="1" noChangeArrowheads="1"/>
          </p:cNvSpPr>
          <p:nvPr>
            <p:ph type="dt" idx="1"/>
          </p:nvPr>
        </p:nvSpPr>
        <p:spPr bwMode="auto">
          <a:xfrm>
            <a:off x="3849827" y="3"/>
            <a:ext cx="2946246" cy="49681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37892" name="Rectangle 4"/>
          <p:cNvSpPr>
            <a:spLocks noGrp="1" noRot="1" noChangeAspect="1" noChangeArrowheads="1" noTextEdit="1"/>
          </p:cNvSpPr>
          <p:nvPr>
            <p:ph type="sldImg" idx="2"/>
          </p:nvPr>
        </p:nvSpPr>
        <p:spPr bwMode="auto">
          <a:xfrm>
            <a:off x="709613" y="744538"/>
            <a:ext cx="5380037"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9287" y="4715707"/>
            <a:ext cx="5439102" cy="44681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2" y="9429818"/>
            <a:ext cx="2946247"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4103" name="Rectangle 7"/>
          <p:cNvSpPr>
            <a:spLocks noGrp="1" noChangeArrowheads="1"/>
          </p:cNvSpPr>
          <p:nvPr>
            <p:ph type="sldNum" sz="quarter" idx="5"/>
          </p:nvPr>
        </p:nvSpPr>
        <p:spPr bwMode="auto">
          <a:xfrm>
            <a:off x="3849827" y="9429818"/>
            <a:ext cx="2946246" cy="4968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FC28381-0009-4736-8C0C-BCAFB8B7C46B}" type="slidenum">
              <a:rPr lang="ru-RU"/>
              <a:pPr>
                <a:defRPr/>
              </a:pPr>
              <a:t>‹#›</a:t>
            </a:fld>
            <a:endParaRPr lang="ru-RU"/>
          </a:p>
        </p:txBody>
      </p:sp>
    </p:spTree>
    <p:extLst>
      <p:ext uri="{BB962C8B-B14F-4D97-AF65-F5344CB8AC3E}">
        <p14:creationId xmlns:p14="http://schemas.microsoft.com/office/powerpoint/2010/main" val="3116305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79488" y="1241425"/>
            <a:ext cx="4838700" cy="334962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448EFA-47DC-4E98-965E-B1764BF6721D}" type="slidenum">
              <a:rPr lang="ru-RU" smtClean="0">
                <a:solidFill>
                  <a:prstClr val="black"/>
                </a:solidFill>
              </a:rPr>
              <a:pPr/>
              <a:t>1</a:t>
            </a:fld>
            <a:endParaRPr lang="ru-RU" dirty="0">
              <a:solidFill>
                <a:prstClr val="black"/>
              </a:solidFill>
            </a:endParaRPr>
          </a:p>
        </p:txBody>
      </p:sp>
    </p:spTree>
    <p:extLst>
      <p:ext uri="{BB962C8B-B14F-4D97-AF65-F5344CB8AC3E}">
        <p14:creationId xmlns:p14="http://schemas.microsoft.com/office/powerpoint/2010/main" val="298169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3FC28381-0009-4736-8C0C-BCAFB8B7C46B}" type="slidenum">
              <a:rPr lang="ru-RU" smtClean="0"/>
              <a:pPr>
                <a:defRPr/>
              </a:pPr>
              <a:t>2</a:t>
            </a:fld>
            <a:endParaRPr lang="ru-RU"/>
          </a:p>
        </p:txBody>
      </p:sp>
    </p:spTree>
    <p:extLst>
      <p:ext uri="{BB962C8B-B14F-4D97-AF65-F5344CB8AC3E}">
        <p14:creationId xmlns:p14="http://schemas.microsoft.com/office/powerpoint/2010/main" val="3044217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709613" y="744538"/>
            <a:ext cx="5380037" cy="3724275"/>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8094577-418C-4255-A98B-1A1B9CDA61B3}" type="slidenum">
              <a:rPr lang="ru-RU" smtClean="0">
                <a:solidFill>
                  <a:prstClr val="black"/>
                </a:solidFill>
              </a:rPr>
              <a:pPr/>
              <a:t>11</a:t>
            </a:fld>
            <a:endParaRPr lang="ru-RU">
              <a:solidFill>
                <a:prstClr val="black"/>
              </a:solidFill>
            </a:endParaRPr>
          </a:p>
        </p:txBody>
      </p:sp>
    </p:spTree>
    <p:extLst>
      <p:ext uri="{BB962C8B-B14F-4D97-AF65-F5344CB8AC3E}">
        <p14:creationId xmlns:p14="http://schemas.microsoft.com/office/powerpoint/2010/main" val="1964311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xfrm>
            <a:off x="711200" y="744538"/>
            <a:ext cx="5376863" cy="3722687"/>
          </a:xfrm>
          <a:ln/>
        </p:spPr>
      </p:sp>
      <p:sp>
        <p:nvSpPr>
          <p:cNvPr id="39939"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latin typeface="Arial" pitchFamily="34" charset="0"/>
            </a:endParaRPr>
          </a:p>
        </p:txBody>
      </p:sp>
      <p:sp>
        <p:nvSpPr>
          <p:cNvPr id="39940" name="Номер слайда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itchFamily="34" charset="0"/>
              </a:defRPr>
            </a:lvl1pPr>
            <a:lvl2pPr marL="738418" indent="-284007" eaLnBrk="0" hangingPunct="0">
              <a:defRPr sz="1400">
                <a:solidFill>
                  <a:schemeClr val="tx1"/>
                </a:solidFill>
                <a:latin typeface="Arial" pitchFamily="34" charset="0"/>
              </a:defRPr>
            </a:lvl2pPr>
            <a:lvl3pPr marL="1136028" indent="-227206" eaLnBrk="0" hangingPunct="0">
              <a:defRPr sz="1400">
                <a:solidFill>
                  <a:schemeClr val="tx1"/>
                </a:solidFill>
                <a:latin typeface="Arial" pitchFamily="34" charset="0"/>
              </a:defRPr>
            </a:lvl3pPr>
            <a:lvl4pPr marL="1590439" indent="-227206" eaLnBrk="0" hangingPunct="0">
              <a:defRPr sz="1400">
                <a:solidFill>
                  <a:schemeClr val="tx1"/>
                </a:solidFill>
                <a:latin typeface="Arial" pitchFamily="34" charset="0"/>
              </a:defRPr>
            </a:lvl4pPr>
            <a:lvl5pPr marL="2044850" indent="-227206" eaLnBrk="0" hangingPunct="0">
              <a:defRPr sz="1400">
                <a:solidFill>
                  <a:schemeClr val="tx1"/>
                </a:solidFill>
                <a:latin typeface="Arial" pitchFamily="34" charset="0"/>
              </a:defRPr>
            </a:lvl5pPr>
            <a:lvl6pPr marL="2499261" indent="-227206" eaLnBrk="0" fontAlgn="base" hangingPunct="0">
              <a:spcBef>
                <a:spcPct val="0"/>
              </a:spcBef>
              <a:spcAft>
                <a:spcPct val="0"/>
              </a:spcAft>
              <a:defRPr sz="1400">
                <a:solidFill>
                  <a:schemeClr val="tx1"/>
                </a:solidFill>
                <a:latin typeface="Arial" pitchFamily="34" charset="0"/>
              </a:defRPr>
            </a:lvl6pPr>
            <a:lvl7pPr marL="2953672" indent="-227206" eaLnBrk="0" fontAlgn="base" hangingPunct="0">
              <a:spcBef>
                <a:spcPct val="0"/>
              </a:spcBef>
              <a:spcAft>
                <a:spcPct val="0"/>
              </a:spcAft>
              <a:defRPr sz="1400">
                <a:solidFill>
                  <a:schemeClr val="tx1"/>
                </a:solidFill>
                <a:latin typeface="Arial" pitchFamily="34" charset="0"/>
              </a:defRPr>
            </a:lvl7pPr>
            <a:lvl8pPr marL="3408083" indent="-227206" eaLnBrk="0" fontAlgn="base" hangingPunct="0">
              <a:spcBef>
                <a:spcPct val="0"/>
              </a:spcBef>
              <a:spcAft>
                <a:spcPct val="0"/>
              </a:spcAft>
              <a:defRPr sz="1400">
                <a:solidFill>
                  <a:schemeClr val="tx1"/>
                </a:solidFill>
                <a:latin typeface="Arial" pitchFamily="34" charset="0"/>
              </a:defRPr>
            </a:lvl8pPr>
            <a:lvl9pPr marL="3862494" indent="-227206" eaLnBrk="0" fontAlgn="base" hangingPunct="0">
              <a:spcBef>
                <a:spcPct val="0"/>
              </a:spcBef>
              <a:spcAft>
                <a:spcPct val="0"/>
              </a:spcAft>
              <a:defRPr sz="1400">
                <a:solidFill>
                  <a:schemeClr val="tx1"/>
                </a:solidFill>
                <a:latin typeface="Arial" pitchFamily="34" charset="0"/>
              </a:defRPr>
            </a:lvl9pPr>
          </a:lstStyle>
          <a:p>
            <a:pPr eaLnBrk="1" hangingPunct="1"/>
            <a:fld id="{863C341B-53A8-441A-9C12-B98EFCBE94F5}" type="slidenum">
              <a:rPr lang="ru-RU" sz="1200"/>
              <a:pPr eaLnBrk="1" hangingPunct="1"/>
              <a:t>12</a:t>
            </a:fld>
            <a:endParaRPr lang="ru-RU"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838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Basic Layout">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8436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7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066164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9_Basic Layout">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427662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8_Basic Layout">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64550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197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bg1"/>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schemeClr val="tx1"/>
              </a:solidFill>
            </a:endParaRPr>
          </a:p>
        </p:txBody>
      </p:sp>
    </p:spTree>
    <p:extLst>
      <p:ext uri="{BB962C8B-B14F-4D97-AF65-F5344CB8AC3E}">
        <p14:creationId xmlns:p14="http://schemas.microsoft.com/office/powerpoint/2010/main" val="4141922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End Slide layout">
    <p:spTree>
      <p:nvGrpSpPr>
        <p:cNvPr id="1" name=""/>
        <p:cNvGrpSpPr/>
        <p:nvPr/>
      </p:nvGrpSpPr>
      <p:grpSpPr>
        <a:xfrm>
          <a:off x="0" y="0"/>
          <a:ext cx="0" cy="0"/>
          <a:chOff x="0" y="0"/>
          <a:chExt cx="0" cy="0"/>
        </a:xfrm>
      </p:grpSpPr>
      <p:sp>
        <p:nvSpPr>
          <p:cNvPr id="5" name="Oval 4"/>
          <p:cNvSpPr/>
          <p:nvPr userDrawn="1"/>
        </p:nvSpPr>
        <p:spPr>
          <a:xfrm>
            <a:off x="2729753" y="692696"/>
            <a:ext cx="4446494" cy="5472608"/>
          </a:xfrm>
          <a:prstGeom prst="ellipse">
            <a:avLst/>
          </a:prstGeom>
          <a:solidFill>
            <a:schemeClr val="accent1">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6" name="Text Placeholder 9"/>
          <p:cNvSpPr>
            <a:spLocks noGrp="1"/>
          </p:cNvSpPr>
          <p:nvPr>
            <p:ph type="body" sz="quarter" idx="10" hasCustomPrompt="1"/>
          </p:nvPr>
        </p:nvSpPr>
        <p:spPr>
          <a:xfrm>
            <a:off x="2729753" y="2822457"/>
            <a:ext cx="4446494" cy="768084"/>
          </a:xfrm>
          <a:prstGeom prst="rect">
            <a:avLst/>
          </a:prstGeom>
        </p:spPr>
        <p:txBody>
          <a:bodyPr anchor="ctr"/>
          <a:lstStyle>
            <a:lvl1pPr marL="0" indent="0" algn="ctr">
              <a:buNone/>
              <a:defRPr sz="48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2729593" y="3621024"/>
            <a:ext cx="4446494" cy="384043"/>
          </a:xfrm>
          <a:prstGeom prst="rect">
            <a:avLst/>
          </a:prstGeom>
        </p:spPr>
        <p:txBody>
          <a:bodyPr anchor="ctr"/>
          <a:lstStyle>
            <a:lvl1pPr marL="0" indent="0" algn="ctr">
              <a:buNone/>
              <a:defRPr sz="1867" b="0" baseline="0">
                <a:solidFill>
                  <a:schemeClr val="bg1"/>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344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a:lstStyle/>
          <a:p>
            <a:r>
              <a:rPr lang="ru-RU"/>
              <a:t>Образец заголовка</a:t>
            </a:r>
          </a:p>
        </p:txBody>
      </p:sp>
      <p:sp>
        <p:nvSpPr>
          <p:cNvPr id="3" name="Дата 2"/>
          <p:cNvSpPr>
            <a:spLocks noGrp="1"/>
          </p:cNvSpPr>
          <p:nvPr>
            <p:ph type="dt" sz="half" idx="10"/>
          </p:nvPr>
        </p:nvSpPr>
        <p:spPr>
          <a:xfrm>
            <a:off x="681038" y="6356405"/>
            <a:ext cx="2228850" cy="365125"/>
          </a:xfrm>
          <a:prstGeom prst="rect">
            <a:avLst/>
          </a:prstGeom>
        </p:spPr>
        <p:txBody>
          <a:bodyPr/>
          <a:lstStyle/>
          <a:p>
            <a:endParaRPr lang="ru-RU" dirty="0"/>
          </a:p>
        </p:txBody>
      </p:sp>
      <p:sp>
        <p:nvSpPr>
          <p:cNvPr id="4" name="Нижний колонтитул 3"/>
          <p:cNvSpPr>
            <a:spLocks noGrp="1"/>
          </p:cNvSpPr>
          <p:nvPr>
            <p:ph type="ftr" sz="quarter" idx="11"/>
          </p:nvPr>
        </p:nvSpPr>
        <p:spPr>
          <a:xfrm>
            <a:off x="3281371" y="6356405"/>
            <a:ext cx="3343275" cy="365125"/>
          </a:xfrm>
          <a:prstGeom prst="rect">
            <a:avLst/>
          </a:prstGeom>
        </p:spPr>
        <p:txBody>
          <a:bodyPr/>
          <a:lstStyle/>
          <a:p>
            <a:endParaRPr lang="ru-RU" dirty="0"/>
          </a:p>
        </p:txBody>
      </p:sp>
      <p:sp>
        <p:nvSpPr>
          <p:cNvPr id="5" name="Номер слайда 4"/>
          <p:cNvSpPr>
            <a:spLocks noGrp="1"/>
          </p:cNvSpPr>
          <p:nvPr>
            <p:ph type="sldNum" sz="quarter" idx="12"/>
          </p:nvPr>
        </p:nvSpPr>
        <p:spPr>
          <a:xfrm>
            <a:off x="6996113" y="6356405"/>
            <a:ext cx="2228850" cy="365125"/>
          </a:xfrm>
          <a:prstGeom prst="rect">
            <a:avLst/>
          </a:prstGeom>
        </p:spPr>
        <p:txBody>
          <a:bodyPr/>
          <a:lstStyle/>
          <a:p>
            <a:fld id="{C9B229C6-4CB7-4715-9D33-C1CA5325DEB0}" type="slidenum">
              <a:rPr lang="ru-RU" smtClean="0"/>
              <a:t>‹#›</a:t>
            </a:fld>
            <a:endParaRPr lang="ru-RU" dirty="0"/>
          </a:p>
        </p:txBody>
      </p:sp>
    </p:spTree>
    <p:extLst>
      <p:ext uri="{BB962C8B-B14F-4D97-AF65-F5344CB8AC3E}">
        <p14:creationId xmlns:p14="http://schemas.microsoft.com/office/powerpoint/2010/main" val="652303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1398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016896" y="2948952"/>
            <a:ext cx="5889104"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016896" y="3717037"/>
            <a:ext cx="5889104"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83826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246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72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Tree>
    <p:extLst>
      <p:ext uri="{BB962C8B-B14F-4D97-AF65-F5344CB8AC3E}">
        <p14:creationId xmlns:p14="http://schemas.microsoft.com/office/powerpoint/2010/main" val="4280612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74219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293557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52466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pic>
        <p:nvPicPr>
          <p:cNvPr id="10"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455126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093125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Basic Layout">
    <p:bg>
      <p:bgPr>
        <a:solidFill>
          <a:schemeClr val="bg1"/>
        </a:solidFill>
        <a:effectLst/>
      </p:bgPr>
    </p:bg>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56321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flipH="1">
            <a:off x="5265037" y="1508788"/>
            <a:ext cx="4640965" cy="3840427"/>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8" name="Picture Placeholder 2"/>
          <p:cNvSpPr>
            <a:spLocks noGrp="1"/>
          </p:cNvSpPr>
          <p:nvPr>
            <p:ph type="pic" idx="13" hasCustomPrompt="1"/>
          </p:nvPr>
        </p:nvSpPr>
        <p:spPr>
          <a:xfrm>
            <a:off x="5777098" y="0"/>
            <a:ext cx="3616843" cy="685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058508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30135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3" hasCustomPrompt="1"/>
          </p:nvPr>
        </p:nvSpPr>
        <p:spPr>
          <a:xfrm>
            <a:off x="6602700" y="1796819"/>
            <a:ext cx="3303300" cy="278430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75848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Layout">
    <p:spTree>
      <p:nvGrpSpPr>
        <p:cNvPr id="1" name=""/>
        <p:cNvGrpSpPr/>
        <p:nvPr/>
      </p:nvGrpSpPr>
      <p:grpSpPr>
        <a:xfrm>
          <a:off x="0" y="0"/>
          <a:ext cx="0" cy="0"/>
          <a:chOff x="0" y="0"/>
          <a:chExt cx="0" cy="0"/>
        </a:xfrm>
      </p:grpSpPr>
      <p:sp>
        <p:nvSpPr>
          <p:cNvPr id="2" name="Rectangle 1"/>
          <p:cNvSpPr/>
          <p:nvPr userDrawn="1"/>
        </p:nvSpPr>
        <p:spPr>
          <a:xfrm flipH="1">
            <a:off x="2" y="0"/>
            <a:ext cx="3470835"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Tree>
    <p:extLst>
      <p:ext uri="{BB962C8B-B14F-4D97-AF65-F5344CB8AC3E}">
        <p14:creationId xmlns:p14="http://schemas.microsoft.com/office/powerpoint/2010/main" val="498499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2"/>
          <p:cNvSpPr>
            <a:spLocks noGrp="1"/>
          </p:cNvSpPr>
          <p:nvPr>
            <p:ph type="pic" idx="13" hasCustomPrompt="1"/>
          </p:nvPr>
        </p:nvSpPr>
        <p:spPr>
          <a:xfrm>
            <a:off x="3379636" y="32234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Rectangle 8"/>
          <p:cNvSpPr/>
          <p:nvPr userDrawn="1"/>
        </p:nvSpPr>
        <p:spPr>
          <a:xfrm flipH="1">
            <a:off x="178622"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0" name="Rectangle 9"/>
          <p:cNvSpPr/>
          <p:nvPr userDrawn="1"/>
        </p:nvSpPr>
        <p:spPr>
          <a:xfrm flipH="1">
            <a:off x="6575333" y="303108"/>
            <a:ext cx="3120000" cy="623254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2" name="Picture Placeholder 2"/>
          <p:cNvSpPr>
            <a:spLocks noGrp="1"/>
          </p:cNvSpPr>
          <p:nvPr>
            <p:ph type="pic" idx="14" hasCustomPrompt="1"/>
          </p:nvPr>
        </p:nvSpPr>
        <p:spPr>
          <a:xfrm>
            <a:off x="3379636" y="2421000"/>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3379636" y="4519655"/>
            <a:ext cx="3120000" cy="2016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798750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userDrawn="1"/>
        </p:nvSpPr>
        <p:spPr>
          <a:xfrm flipH="1">
            <a:off x="0" y="0"/>
            <a:ext cx="9906000" cy="6858000"/>
          </a:xfrm>
          <a:custGeom>
            <a:avLst/>
            <a:gdLst/>
            <a:ahLst/>
            <a:cxnLst/>
            <a:rect l="l" t="t" r="r" b="b"/>
            <a:pathLst>
              <a:path w="9153539" h="514350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9" name="Picture Placeholder 2"/>
          <p:cNvSpPr>
            <a:spLocks noGrp="1"/>
          </p:cNvSpPr>
          <p:nvPr>
            <p:ph type="pic" idx="13" hasCustomPrompt="1"/>
          </p:nvPr>
        </p:nvSpPr>
        <p:spPr>
          <a:xfrm>
            <a:off x="4290479" y="356659"/>
            <a:ext cx="3568621"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0" name="Picture Placeholder 2"/>
          <p:cNvSpPr>
            <a:spLocks noGrp="1"/>
          </p:cNvSpPr>
          <p:nvPr>
            <p:ph type="pic" idx="14" hasCustomPrompt="1"/>
          </p:nvPr>
        </p:nvSpPr>
        <p:spPr>
          <a:xfrm>
            <a:off x="7917511" y="2468893"/>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1" name="Picture Placeholder 2"/>
          <p:cNvSpPr>
            <a:spLocks noGrp="1"/>
          </p:cNvSpPr>
          <p:nvPr>
            <p:ph type="pic" idx="15" hasCustomPrompt="1"/>
          </p:nvPr>
        </p:nvSpPr>
        <p:spPr>
          <a:xfrm>
            <a:off x="6221100" y="4581128"/>
            <a:ext cx="3334413"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6" hasCustomPrompt="1"/>
          </p:nvPr>
        </p:nvSpPr>
        <p:spPr>
          <a:xfrm>
            <a:off x="4290477" y="2468895"/>
            <a:ext cx="1872208"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3" name="Picture Placeholder 2"/>
          <p:cNvSpPr>
            <a:spLocks noGrp="1"/>
          </p:cNvSpPr>
          <p:nvPr>
            <p:ph type="pic" idx="17" hasCustomPrompt="1"/>
          </p:nvPr>
        </p:nvSpPr>
        <p:spPr>
          <a:xfrm>
            <a:off x="6221098" y="2468132"/>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4" name="Picture Placeholder 2"/>
          <p:cNvSpPr>
            <a:spLocks noGrp="1"/>
          </p:cNvSpPr>
          <p:nvPr>
            <p:ph type="pic" idx="18" hasCustomPrompt="1"/>
          </p:nvPr>
        </p:nvSpPr>
        <p:spPr>
          <a:xfrm>
            <a:off x="7917511" y="356659"/>
            <a:ext cx="1638000" cy="2016224"/>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59155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62868" y="123479"/>
            <a:ext cx="9403223"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010451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n-lt"/>
                <a:cs typeface="Arial" pitchFamily="34" charset="0"/>
              </a:defRPr>
            </a:lvl1pPr>
          </a:lstStyle>
          <a:p>
            <a:pPr lvl="0"/>
            <a:r>
              <a:rPr lang="en-US" altLang="ko-KR" dirty="0"/>
              <a:t>ICON SETS LAYOUT</a:t>
            </a:r>
          </a:p>
        </p:txBody>
      </p:sp>
      <p:sp>
        <p:nvSpPr>
          <p:cNvPr id="11" name="Rounded Rectangle 10"/>
          <p:cNvSpPr/>
          <p:nvPr userDrawn="1"/>
        </p:nvSpPr>
        <p:spPr>
          <a:xfrm>
            <a:off x="383511" y="1508786"/>
            <a:ext cx="3087327" cy="4865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7" name="Rounded Rectangle 16"/>
          <p:cNvSpPr/>
          <p:nvPr userDrawn="1"/>
        </p:nvSpPr>
        <p:spPr>
          <a:xfrm>
            <a:off x="576262" y="1796670"/>
            <a:ext cx="117563"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white"/>
              </a:solidFill>
            </a:endParaRPr>
          </a:p>
        </p:txBody>
      </p:sp>
      <p:sp>
        <p:nvSpPr>
          <p:cNvPr id="18" name="Half Frame 17"/>
          <p:cNvSpPr/>
          <p:nvPr userDrawn="1"/>
        </p:nvSpPr>
        <p:spPr>
          <a:xfrm rot="5400000">
            <a:off x="2745907" y="1713728"/>
            <a:ext cx="669775" cy="544192"/>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solidFill>
                <a:prstClr val="black"/>
              </a:solidFill>
            </a:endParaRPr>
          </a:p>
        </p:txBody>
      </p:sp>
    </p:spTree>
    <p:extLst>
      <p:ext uri="{BB962C8B-B14F-4D97-AF65-F5344CB8AC3E}">
        <p14:creationId xmlns:p14="http://schemas.microsoft.com/office/powerpoint/2010/main" val="4027992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0075267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119670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7"/>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2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625952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650009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43122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6912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25575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540966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4"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543673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4"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706065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919626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2148925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979035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38250" y="1122363"/>
            <a:ext cx="74295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963937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338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5885" y="1709766"/>
            <a:ext cx="8543925"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75885"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760246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1038"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014913" y="1825625"/>
            <a:ext cx="421005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11013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6"/>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6" name="Rectangle 5"/>
          <p:cNvSpPr/>
          <p:nvPr userDrawn="1"/>
        </p:nvSpPr>
        <p:spPr>
          <a:xfrm flipH="1">
            <a:off x="0" y="4965176"/>
            <a:ext cx="9906000" cy="1892829"/>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sp>
        <p:nvSpPr>
          <p:cNvPr id="7" name="Picture Placeholder 2"/>
          <p:cNvSpPr>
            <a:spLocks noGrp="1"/>
          </p:cNvSpPr>
          <p:nvPr>
            <p:ph type="pic" idx="12" hasCustomPrompt="1"/>
          </p:nvPr>
        </p:nvSpPr>
        <p:spPr>
          <a:xfrm>
            <a:off x="4212229" y="4053453"/>
            <a:ext cx="1481546" cy="1823441"/>
          </a:xfrm>
          <a:prstGeom prst="ellipse">
            <a:avLst/>
          </a:prstGeom>
          <a:solidFill>
            <a:schemeClr val="bg1">
              <a:lumMod val="95000"/>
            </a:schemeClr>
          </a:solidFill>
          <a:ln w="50800">
            <a:no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611708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3" y="365129"/>
            <a:ext cx="8543925" cy="1325563"/>
          </a:xfrm>
        </p:spPr>
        <p:txBody>
          <a:bodyPr/>
          <a:lstStyle/>
          <a:p>
            <a:r>
              <a:rPr lang="ru-RU"/>
              <a:t>Образец заголовка</a:t>
            </a:r>
          </a:p>
        </p:txBody>
      </p:sp>
      <p:sp>
        <p:nvSpPr>
          <p:cNvPr id="3" name="Текст 2"/>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82328" y="2505075"/>
            <a:ext cx="4190702"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014913" y="2505075"/>
            <a:ext cx="4211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266694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448818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054340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211342" y="987451"/>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50800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2334" y="457200"/>
            <a:ext cx="3194943"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211342" y="987451"/>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682334"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07212365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3062219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89008" y="365125"/>
            <a:ext cx="2135981"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1064" y="365125"/>
            <a:ext cx="6284119"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C9B229C6-4CB7-4715-9D33-C1CA5325DEB0}"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366633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58"/>
            <a:ext cx="89154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dirty="0">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6D1F56F-C712-4B28-9A2C-A96C353C48BC}" type="slidenum">
              <a:rPr lang="ru-RU">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5454752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5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840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
        <p:nvSpPr>
          <p:cNvPr id="8" name="Picture Placeholder 2"/>
          <p:cNvSpPr>
            <a:spLocks noGrp="1"/>
          </p:cNvSpPr>
          <p:nvPr>
            <p:ph type="pic" idx="1" hasCustomPrompt="1"/>
          </p:nvPr>
        </p:nvSpPr>
        <p:spPr>
          <a:xfrm>
            <a:off x="501967"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3572749"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643531" y="1988840"/>
            <a:ext cx="2758747" cy="4128459"/>
          </a:xfrm>
          <a:prstGeom prst="rect">
            <a:avLst/>
          </a:prstGeom>
          <a:solidFill>
            <a:schemeClr val="bg1">
              <a:lumMod val="95000"/>
            </a:schemeClr>
          </a:solidFill>
        </p:spPr>
        <p:txBody>
          <a:bodyPr anchor="ctr"/>
          <a:lstStyle>
            <a:lvl1pPr marL="0" indent="0" algn="ctr">
              <a:buNone/>
              <a:defRPr sz="1600" baseline="0">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19028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Basic Layout">
    <p:spTree>
      <p:nvGrpSpPr>
        <p:cNvPr id="1" name=""/>
        <p:cNvGrpSpPr/>
        <p:nvPr/>
      </p:nvGrpSpPr>
      <p:grpSpPr>
        <a:xfrm>
          <a:off x="0" y="0"/>
          <a:ext cx="0" cy="0"/>
          <a:chOff x="0" y="0"/>
          <a:chExt cx="0" cy="0"/>
        </a:xfrm>
      </p:grpSpPr>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8" name="Rectangle 7"/>
          <p:cNvSpPr/>
          <p:nvPr userDrawn="1"/>
        </p:nvSpPr>
        <p:spPr>
          <a:xfrm flipH="1">
            <a:off x="0" y="3072344"/>
            <a:ext cx="9906000" cy="1892829"/>
          </a:xfrm>
          <a:prstGeom prst="rect">
            <a:avLst/>
          </a:prstGeom>
          <a:solidFill>
            <a:schemeClr val="accent3">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67"/>
          </a:p>
        </p:txBody>
      </p:sp>
      <p:pic>
        <p:nvPicPr>
          <p:cNvPr id="10" name="Picture 2" descr="D:\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26787" y="2030429"/>
            <a:ext cx="3042338" cy="4534413"/>
          </a:xfrm>
          <a:prstGeom prst="rect">
            <a:avLst/>
          </a:prstGeom>
          <a:noFill/>
          <a:extLst>
            <a:ext uri="{909E8E84-426E-40DD-AFC4-6F175D3DCCD1}">
              <a14:hiddenFill xmlns:a14="http://schemas.microsoft.com/office/drawing/2010/main">
                <a:solidFill>
                  <a:srgbClr val="FFFFFF"/>
                </a:solidFill>
              </a14:hiddenFill>
            </a:ext>
          </a:extLst>
        </p:spPr>
      </p:pic>
      <p:sp>
        <p:nvSpPr>
          <p:cNvPr id="11" name="Picture Placeholder 2"/>
          <p:cNvSpPr>
            <a:spLocks noGrp="1"/>
          </p:cNvSpPr>
          <p:nvPr>
            <p:ph type="pic" idx="1" hasCustomPrompt="1"/>
          </p:nvPr>
        </p:nvSpPr>
        <p:spPr>
          <a:xfrm>
            <a:off x="4068490" y="2214627"/>
            <a:ext cx="1754577" cy="333573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73097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4128459"/>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5421055" y="2372882"/>
            <a:ext cx="3467133" cy="321400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3982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Basic Layout">
    <p:spTree>
      <p:nvGrpSpPr>
        <p:cNvPr id="1" name=""/>
        <p:cNvGrpSpPr/>
        <p:nvPr/>
      </p:nvGrpSpPr>
      <p:grpSpPr>
        <a:xfrm>
          <a:off x="0" y="0"/>
          <a:ext cx="0" cy="0"/>
          <a:chOff x="0" y="0"/>
          <a:chExt cx="0" cy="0"/>
        </a:xfrm>
      </p:grpSpPr>
      <p:sp>
        <p:nvSpPr>
          <p:cNvPr id="8" name="Picture Placeholder 2"/>
          <p:cNvSpPr>
            <a:spLocks noGrp="1"/>
          </p:cNvSpPr>
          <p:nvPr>
            <p:ph type="pic" idx="1" hasCustomPrompt="1"/>
          </p:nvPr>
        </p:nvSpPr>
        <p:spPr>
          <a:xfrm>
            <a:off x="0" y="0"/>
            <a:ext cx="9906000" cy="6858000"/>
          </a:xfrm>
          <a:prstGeom prst="rect">
            <a:avLst/>
          </a:prstGeom>
          <a:solidFill>
            <a:schemeClr val="bg1">
              <a:lumMod val="8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Text Placeholder 9"/>
          <p:cNvSpPr>
            <a:spLocks noGrp="1"/>
          </p:cNvSpPr>
          <p:nvPr>
            <p:ph type="body" sz="quarter" idx="10" hasCustomPrompt="1"/>
          </p:nvPr>
        </p:nvSpPr>
        <p:spPr>
          <a:xfrm>
            <a:off x="0" y="242179"/>
            <a:ext cx="9906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7" name="Text Placeholder 9"/>
          <p:cNvSpPr>
            <a:spLocks noGrp="1"/>
          </p:cNvSpPr>
          <p:nvPr>
            <p:ph type="body" sz="quarter" idx="11" hasCustomPrompt="1"/>
          </p:nvPr>
        </p:nvSpPr>
        <p:spPr>
          <a:xfrm>
            <a:off x="0" y="1010263"/>
            <a:ext cx="9906000" cy="384043"/>
          </a:xfrm>
          <a:prstGeom prst="rect">
            <a:avLst/>
          </a:prstGeom>
        </p:spPr>
        <p:txBody>
          <a:bodyPr anchor="ctr"/>
          <a:lstStyle>
            <a:lvl1pPr marL="0" indent="0" algn="ctr">
              <a:buNone/>
              <a:defRPr sz="1867" b="0" baseline="0">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7275577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749752"/>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3705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737" r:id="rId16"/>
    <p:sldLayoutId id="2147483738" r:id="rId17"/>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529483"/>
      </p:ext>
    </p:extLst>
  </p:cSld>
  <p:clrMap bg1="lt1" tx1="dk1" bg2="lt2" tx2="dk2" accent1="accent1" accent2="accent2" accent3="accent3" accent4="accent4" accent5="accent5" accent6="accent6" hlink="hlink" folHlink="folHlink"/>
  <p:sldLayoutIdLst>
    <p:sldLayoutId id="2147483694" r:id="rId1"/>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071259"/>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307575445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1046" y="365129"/>
            <a:ext cx="8543925"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81046" y="1825625"/>
            <a:ext cx="8543925"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5" name="Нижний колонтитул 4"/>
          <p:cNvSpPr>
            <a:spLocks noGrp="1"/>
          </p:cNvSpPr>
          <p:nvPr>
            <p:ph type="ftr" sz="quarter" idx="3"/>
          </p:nvPr>
        </p:nvSpPr>
        <p:spPr>
          <a:xfrm>
            <a:off x="3281371"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dirty="0">
              <a:solidFill>
                <a:prstClr val="black">
                  <a:tint val="75000"/>
                </a:prstClr>
              </a:solidFill>
              <a:latin typeface="Calibri"/>
            </a:endParaRPr>
          </a:p>
        </p:txBody>
      </p:sp>
      <p:sp>
        <p:nvSpPr>
          <p:cNvPr id="6" name="Номер слайда 5"/>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9B229C6-4CB7-4715-9D33-C1CA5325DEB0}" type="slidenum">
              <a:rPr lang="ru-RU" smtClean="0">
                <a:solidFill>
                  <a:prstClr val="black">
                    <a:tint val="75000"/>
                  </a:prstClr>
                </a:solidFill>
                <a:latin typeface="Calibri"/>
              </a:rPr>
              <a:pPr fontAlgn="auto">
                <a:spcBef>
                  <a:spcPts val="0"/>
                </a:spcBef>
                <a:spcAft>
                  <a:spcPts val="0"/>
                </a:spcAft>
              </a:pPr>
              <a:t>‹#›</a:t>
            </a:fld>
            <a:endParaRPr lang="ru-RU" dirty="0">
              <a:solidFill>
                <a:prstClr val="black">
                  <a:tint val="75000"/>
                </a:prstClr>
              </a:solidFill>
              <a:latin typeface="Calibri"/>
            </a:endParaRPr>
          </a:p>
        </p:txBody>
      </p:sp>
    </p:spTree>
    <p:extLst>
      <p:ext uri="{BB962C8B-B14F-4D97-AF65-F5344CB8AC3E}">
        <p14:creationId xmlns:p14="http://schemas.microsoft.com/office/powerpoint/2010/main" val="276797068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 Id="rId5" Type="http://schemas.openxmlformats.org/officeDocument/2006/relationships/image" Target="../media/image6.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2"/>
          <p:cNvSpPr txBox="1">
            <a:spLocks/>
          </p:cNvSpPr>
          <p:nvPr/>
        </p:nvSpPr>
        <p:spPr>
          <a:xfrm>
            <a:off x="9271003" y="6483412"/>
            <a:ext cx="631323" cy="365125"/>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pPr>
            <a:endParaRPr lang="ru-RU" sz="1400" dirty="0">
              <a:solidFill>
                <a:prstClr val="black"/>
              </a:solidFill>
              <a:latin typeface="Arial" pitchFamily="34" charset="0"/>
              <a:cs typeface="Arial" pitchFamily="34" charset="0"/>
            </a:endParaRPr>
          </a:p>
          <a:p>
            <a:pPr algn="r" fontAlgn="auto">
              <a:spcBef>
                <a:spcPts val="0"/>
              </a:spcBef>
              <a:spcAft>
                <a:spcPts val="0"/>
              </a:spcAft>
            </a:pPr>
            <a:endParaRPr lang="ru-RU" sz="1400" dirty="0">
              <a:solidFill>
                <a:prstClr val="black"/>
              </a:solidFill>
              <a:latin typeface="Arial" pitchFamily="34" charset="0"/>
              <a:cs typeface="Arial" pitchFamily="34" charset="0"/>
            </a:endParaRPr>
          </a:p>
        </p:txBody>
      </p:sp>
      <p:pic>
        <p:nvPicPr>
          <p:cNvPr id="6" name="Picture 3" descr="D:\For prezentations\kz_icons\Map1 copy.png"/>
          <p:cNvPicPr>
            <a:picLocks noChangeAspect="1" noChangeArrowheads="1"/>
          </p:cNvPicPr>
          <p:nvPr/>
        </p:nvPicPr>
        <p:blipFill rotWithShape="1">
          <a:blip r:embed="rId3" cstate="print">
            <a:duotone>
              <a:srgbClr val="4F81BD">
                <a:shade val="45000"/>
                <a:satMod val="135000"/>
              </a:srgbClr>
              <a:prstClr val="white"/>
            </a:duotone>
            <a:extLst>
              <a:ext uri="{BEBA8EAE-BF5A-486C-A8C5-ECC9F3942E4B}">
                <a14:imgProps xmlns:a14="http://schemas.microsoft.com/office/drawing/2010/main">
                  <a14:imgLayer r:embed="rId4">
                    <a14:imgEffect>
                      <a14:sharpenSoften amount="50000"/>
                    </a14:imgEffect>
                    <a14:imgEffect>
                      <a14:colorTemperature colorTemp="8800"/>
                    </a14:imgEffect>
                  </a14:imgLayer>
                </a14:imgProps>
              </a:ext>
            </a:extLst>
          </a:blip>
          <a:srcRect l="2679" r="3432"/>
          <a:stretch/>
        </p:blipFill>
        <p:spPr bwMode="auto">
          <a:xfrm>
            <a:off x="5345714" y="4472440"/>
            <a:ext cx="4320480" cy="2111027"/>
          </a:xfrm>
          <a:prstGeom prst="rect">
            <a:avLst/>
          </a:prstGeom>
          <a:noFill/>
          <a:scene3d>
            <a:camera prst="orthographicFront">
              <a:rot lat="0" lon="0" rev="0"/>
            </a:camera>
            <a:lightRig rig="threePt" dir="t"/>
          </a:scene3d>
          <a:extLst/>
        </p:spPr>
      </p:pic>
      <p:pic>
        <p:nvPicPr>
          <p:cNvPr id="7" name="Picture 2"/>
          <p:cNvPicPr>
            <a:picLocks noChangeAspect="1" noChangeArrowheads="1"/>
          </p:cNvPicPr>
          <p:nvPr/>
        </p:nvPicPr>
        <p:blipFill>
          <a:blip r:embed="rId5" cstate="print">
            <a:extLst/>
          </a:blip>
          <a:srcRect/>
          <a:stretch>
            <a:fillRect/>
          </a:stretch>
        </p:blipFill>
        <p:spPr bwMode="auto">
          <a:xfrm>
            <a:off x="6732251" y="2904722"/>
            <a:ext cx="2327517" cy="2790506"/>
          </a:xfrm>
          <a:prstGeom prst="rect">
            <a:avLst/>
          </a:prstGeom>
          <a:noFill/>
          <a:ln>
            <a:noFill/>
          </a:ln>
          <a:effectLst>
            <a:outerShdw dist="35921" dir="2700000" algn="ctr" rotWithShape="0">
              <a:srgbClr val="EEECE1"/>
            </a:outerShdw>
            <a:softEdge rad="635000"/>
          </a:effectLst>
          <a:scene3d>
            <a:camera prst="obliqueTopRight"/>
            <a:lightRig rig="threePt" dir="t"/>
          </a:scene3d>
          <a:extLst/>
        </p:spPr>
      </p:pic>
      <p:sp>
        <p:nvSpPr>
          <p:cNvPr id="2" name="Заголовок 1"/>
          <p:cNvSpPr>
            <a:spLocks noGrp="1"/>
          </p:cNvSpPr>
          <p:nvPr>
            <p:ph type="ctrTitle"/>
          </p:nvPr>
        </p:nvSpPr>
        <p:spPr>
          <a:xfrm>
            <a:off x="137465" y="1958788"/>
            <a:ext cx="9528729" cy="4606488"/>
          </a:xfrm>
        </p:spPr>
        <p:txBody>
          <a:bodyPr>
            <a:normAutofit fontScale="90000"/>
          </a:bodyPr>
          <a:lstStyle/>
          <a:p>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en-US" sz="2700" b="1" dirty="0" smtClean="0">
                <a:solidFill>
                  <a:srgbClr val="0070C0"/>
                </a:solidFill>
                <a:latin typeface="Times New Roman" pitchFamily="18" charset="0"/>
                <a:cs typeface="Times New Roman" pitchFamily="18" charset="0"/>
              </a:rPr>
              <a:t/>
            </a:r>
            <a:br>
              <a:rPr lang="en-US" sz="2700" b="1" dirty="0" smtClean="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
            </a:r>
            <a:br>
              <a:rPr lang="en-US" sz="2700" b="1" dirty="0">
                <a:solidFill>
                  <a:srgbClr val="0070C0"/>
                </a:solidFill>
                <a:latin typeface="Times New Roman" pitchFamily="18" charset="0"/>
                <a:cs typeface="Times New Roman" pitchFamily="18" charset="0"/>
              </a:rPr>
            </a:br>
            <a:r>
              <a:rPr lang="ru-RU" sz="2700" b="1" dirty="0" smtClean="0">
                <a:solidFill>
                  <a:srgbClr val="0070C0"/>
                </a:solidFill>
                <a:latin typeface="Times New Roman" pitchFamily="18" charset="0"/>
                <a:cs typeface="Times New Roman" pitchFamily="18" charset="0"/>
              </a:rPr>
              <a:t/>
            </a:r>
            <a:br>
              <a:rPr lang="ru-RU" sz="2700" b="1" dirty="0" smtClean="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"National company</a:t>
            </a:r>
            <a:br>
              <a:rPr lang="en-US" sz="2700" b="1" dirty="0">
                <a:solidFill>
                  <a:srgbClr val="0070C0"/>
                </a:solidFill>
                <a:latin typeface="Times New Roman" pitchFamily="18" charset="0"/>
                <a:cs typeface="Times New Roman" pitchFamily="18" charset="0"/>
              </a:rPr>
            </a:br>
            <a:r>
              <a:rPr lang="en-US" sz="2700" b="1" dirty="0">
                <a:solidFill>
                  <a:srgbClr val="0070C0"/>
                </a:solidFill>
                <a:latin typeface="Times New Roman" pitchFamily="18" charset="0"/>
                <a:cs typeface="Times New Roman" pitchFamily="18" charset="0"/>
              </a:rPr>
              <a:t>"Kazakhstan </a:t>
            </a:r>
            <a:r>
              <a:rPr lang="en-US" sz="2700" b="1" dirty="0" err="1">
                <a:solidFill>
                  <a:srgbClr val="0070C0"/>
                </a:solidFill>
                <a:latin typeface="Times New Roman" pitchFamily="18" charset="0"/>
                <a:cs typeface="Times New Roman" pitchFamily="18" charset="0"/>
              </a:rPr>
              <a:t>Temir</a:t>
            </a:r>
            <a:r>
              <a:rPr lang="en-US" sz="2700" b="1" dirty="0">
                <a:solidFill>
                  <a:srgbClr val="0070C0"/>
                </a:solidFill>
                <a:latin typeface="Times New Roman" pitchFamily="18" charset="0"/>
                <a:cs typeface="Times New Roman" pitchFamily="18" charset="0"/>
              </a:rPr>
              <a:t> </a:t>
            </a:r>
            <a:r>
              <a:rPr lang="en-US" sz="2700" b="1" dirty="0" err="1">
                <a:solidFill>
                  <a:srgbClr val="0070C0"/>
                </a:solidFill>
                <a:latin typeface="Times New Roman" pitchFamily="18" charset="0"/>
                <a:cs typeface="Times New Roman" pitchFamily="18" charset="0"/>
              </a:rPr>
              <a:t>Zholy</a:t>
            </a:r>
            <a:r>
              <a:rPr lang="en-US" sz="2700" b="1" dirty="0">
                <a:solidFill>
                  <a:srgbClr val="0070C0"/>
                </a:solidFill>
                <a:latin typeface="Times New Roman" pitchFamily="18" charset="0"/>
                <a:cs typeface="Times New Roman" pitchFamily="18" charset="0"/>
              </a:rPr>
              <a:t>" Joint Stock </a:t>
            </a:r>
            <a:r>
              <a:rPr lang="en-US" sz="2700" b="1" dirty="0" smtClean="0">
                <a:solidFill>
                  <a:srgbClr val="0070C0"/>
                </a:solidFill>
                <a:latin typeface="Times New Roman" pitchFamily="18" charset="0"/>
                <a:cs typeface="Times New Roman" pitchFamily="18" charset="0"/>
              </a:rPr>
              <a:t>Company</a:t>
            </a: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en-US" sz="2700" b="1" dirty="0" smtClean="0">
                <a:latin typeface="Times New Roman" pitchFamily="18" charset="0"/>
                <a:cs typeface="Times New Roman" pitchFamily="18" charset="0"/>
              </a:rPr>
              <a:t/>
            </a:r>
            <a:br>
              <a:rPr lang="en-US" sz="2700" b="1" dirty="0" smtClean="0">
                <a:latin typeface="Times New Roman" pitchFamily="18" charset="0"/>
                <a:cs typeface="Times New Roman" pitchFamily="18" charset="0"/>
              </a:rPr>
            </a:br>
            <a:r>
              <a:rPr lang="ru-RU" sz="2700" b="1" dirty="0" smtClean="0">
                <a:latin typeface="Times New Roman" pitchFamily="18" charset="0"/>
                <a:cs typeface="Times New Roman" pitchFamily="18" charset="0"/>
              </a:rPr>
              <a:t/>
            </a:r>
            <a:br>
              <a:rPr lang="ru-RU" sz="2700" b="1" dirty="0" smtClean="0">
                <a:latin typeface="Times New Roman" pitchFamily="18" charset="0"/>
                <a:cs typeface="Times New Roman" pitchFamily="18" charset="0"/>
              </a:rPr>
            </a:br>
            <a:r>
              <a:rPr lang="en-US" sz="2700" b="1" dirty="0" smtClean="0">
                <a:solidFill>
                  <a:srgbClr val="0070C0"/>
                </a:solidFill>
                <a:latin typeface="Times New Roman" pitchFamily="18" charset="0"/>
                <a:cs typeface="Times New Roman" pitchFamily="18" charset="0"/>
              </a:rPr>
              <a:t>RESULTS </a:t>
            </a:r>
            <a:r>
              <a:rPr lang="en-US" sz="2700" b="1" dirty="0">
                <a:solidFill>
                  <a:srgbClr val="0070C0"/>
                </a:solidFill>
                <a:latin typeface="Times New Roman" pitchFamily="18" charset="0"/>
                <a:cs typeface="Times New Roman" pitchFamily="18" charset="0"/>
              </a:rPr>
              <a:t>OF OPERATIONS FOR </a:t>
            </a:r>
            <a:r>
              <a:rPr lang="en-US" sz="2700" b="1" dirty="0" smtClean="0">
                <a:solidFill>
                  <a:srgbClr val="0070C0"/>
                </a:solidFill>
                <a:latin typeface="Times New Roman" pitchFamily="18" charset="0"/>
                <a:cs typeface="Times New Roman" pitchFamily="18" charset="0"/>
              </a:rPr>
              <a:t>202</a:t>
            </a:r>
            <a:r>
              <a:rPr lang="ru-RU" sz="2700" b="1" dirty="0" smtClean="0">
                <a:solidFill>
                  <a:srgbClr val="0070C0"/>
                </a:solidFill>
                <a:latin typeface="Times New Roman" pitchFamily="18" charset="0"/>
                <a:cs typeface="Times New Roman" pitchFamily="18" charset="0"/>
              </a:rPr>
              <a:t>1</a:t>
            </a:r>
            <a:r>
              <a:rPr lang="en-US" sz="2700" b="1" dirty="0" smtClean="0">
                <a:solidFill>
                  <a:srgbClr val="0070C0"/>
                </a:solidFill>
                <a:latin typeface="Times New Roman" pitchFamily="18" charset="0"/>
                <a:cs typeface="Times New Roman" pitchFamily="18" charset="0"/>
              </a:rPr>
              <a:t> </a:t>
            </a:r>
            <a:br>
              <a:rPr lang="en-US" sz="2700" b="1" dirty="0" smtClean="0">
                <a:solidFill>
                  <a:srgbClr val="0070C0"/>
                </a:solidFill>
                <a:latin typeface="Times New Roman" pitchFamily="18" charset="0"/>
                <a:cs typeface="Times New Roman" pitchFamily="18" charset="0"/>
              </a:rPr>
            </a:br>
            <a:r>
              <a:rPr lang="en-US" sz="2700" b="1" dirty="0" smtClean="0">
                <a:solidFill>
                  <a:srgbClr val="0070C0"/>
                </a:solidFill>
                <a:latin typeface="Times New Roman" pitchFamily="18" charset="0"/>
                <a:cs typeface="Times New Roman" pitchFamily="18" charset="0"/>
              </a:rPr>
              <a:t>AND </a:t>
            </a:r>
            <a:r>
              <a:rPr lang="en-US" sz="2700" b="1" dirty="0">
                <a:solidFill>
                  <a:srgbClr val="0070C0"/>
                </a:solidFill>
                <a:latin typeface="Times New Roman" pitchFamily="18" charset="0"/>
                <a:cs typeface="Times New Roman" pitchFamily="18" charset="0"/>
              </a:rPr>
              <a:t>MAIN TASKS </a:t>
            </a:r>
            <a:r>
              <a:rPr lang="en-US" sz="2700" b="1" dirty="0" smtClean="0">
                <a:solidFill>
                  <a:srgbClr val="0070C0"/>
                </a:solidFill>
                <a:latin typeface="Times New Roman" pitchFamily="18" charset="0"/>
                <a:cs typeface="Times New Roman" pitchFamily="18" charset="0"/>
              </a:rPr>
              <a:t/>
            </a:r>
            <a:br>
              <a:rPr lang="en-US" sz="2700" b="1" dirty="0" smtClean="0">
                <a:solidFill>
                  <a:srgbClr val="0070C0"/>
                </a:solidFill>
                <a:latin typeface="Times New Roman" pitchFamily="18" charset="0"/>
                <a:cs typeface="Times New Roman" pitchFamily="18" charset="0"/>
              </a:rPr>
            </a:br>
            <a:r>
              <a:rPr lang="en-US" sz="2700" b="1" dirty="0" smtClean="0">
                <a:solidFill>
                  <a:srgbClr val="0070C0"/>
                </a:solidFill>
                <a:latin typeface="Times New Roman" pitchFamily="18" charset="0"/>
                <a:cs typeface="Times New Roman" pitchFamily="18" charset="0"/>
              </a:rPr>
              <a:t>FOR </a:t>
            </a:r>
            <a:r>
              <a:rPr lang="en-US" sz="2700" b="1" dirty="0">
                <a:solidFill>
                  <a:srgbClr val="0070C0"/>
                </a:solidFill>
                <a:latin typeface="Times New Roman" pitchFamily="18" charset="0"/>
                <a:cs typeface="Times New Roman" pitchFamily="18" charset="0"/>
              </a:rPr>
              <a:t>THE SERVICES OF PROVISION OF ACCESS ROADS AND TRANSMISSION OF ELECTRIC POWER</a:t>
            </a:r>
            <a:r>
              <a:rPr lang="ru-RU" sz="2700" b="1" dirty="0">
                <a:solidFill>
                  <a:srgbClr val="0070C0"/>
                </a:solidFill>
                <a:latin typeface="Times New Roman" pitchFamily="18" charset="0"/>
                <a:cs typeface="Times New Roman" pitchFamily="18" charset="0"/>
              </a:rPr>
              <a:t/>
            </a:r>
            <a:br>
              <a:rPr lang="ru-RU" sz="2700" b="1" dirty="0">
                <a:solidFill>
                  <a:srgbClr val="0070C0"/>
                </a:solidFill>
                <a:latin typeface="Times New Roman" pitchFamily="18" charset="0"/>
                <a:cs typeface="Times New Roman" pitchFamily="18" charset="0"/>
              </a:rPr>
            </a:br>
            <a:r>
              <a:rPr lang="ru-RU" sz="4000" b="1" dirty="0" smtClean="0">
                <a:solidFill>
                  <a:srgbClr val="002060"/>
                </a:solidFill>
                <a:latin typeface="Times New Roman" pitchFamily="18" charset="0"/>
                <a:cs typeface="Times New Roman" pitchFamily="18" charset="0"/>
              </a:rPr>
              <a:t/>
            </a:r>
            <a:br>
              <a:rPr lang="ru-RU" sz="4000" b="1" dirty="0" smtClean="0">
                <a:solidFill>
                  <a:srgbClr val="002060"/>
                </a:solidFill>
                <a:latin typeface="Times New Roman" pitchFamily="18" charset="0"/>
                <a:cs typeface="Times New Roman" pitchFamily="18"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ru-RU" sz="4000" b="1" dirty="0" smtClean="0">
                <a:solidFill>
                  <a:srgbClr val="002060"/>
                </a:solidFill>
                <a:latin typeface="Arial" pitchFamily="34" charset="0"/>
                <a:cs typeface="Arial" pitchFamily="34" charset="0"/>
              </a:rPr>
              <a:t/>
            </a:r>
            <a:br>
              <a:rPr lang="ru-RU" sz="4000" b="1" dirty="0" smtClean="0">
                <a:solidFill>
                  <a:srgbClr val="002060"/>
                </a:solidFill>
                <a:latin typeface="Arial" pitchFamily="34" charset="0"/>
                <a:cs typeface="Arial" pitchFamily="34" charset="0"/>
              </a:rPr>
            </a:br>
            <a:r>
              <a:rPr lang="en-US" sz="2300" b="1" dirty="0" err="1" smtClean="0">
                <a:solidFill>
                  <a:srgbClr val="0070C0"/>
                </a:solidFill>
                <a:latin typeface="Times New Roman" pitchFamily="18" charset="0"/>
                <a:cs typeface="Times New Roman" pitchFamily="18" charset="0"/>
              </a:rPr>
              <a:t>Nur</a:t>
            </a:r>
            <a:r>
              <a:rPr lang="en-US" sz="2300" b="1" dirty="0" smtClean="0">
                <a:solidFill>
                  <a:srgbClr val="0070C0"/>
                </a:solidFill>
                <a:latin typeface="Times New Roman" pitchFamily="18" charset="0"/>
                <a:cs typeface="Times New Roman" pitchFamily="18" charset="0"/>
              </a:rPr>
              <a:t>-Sultan 2</a:t>
            </a:r>
            <a:r>
              <a:rPr lang="ru-RU" sz="2300" b="1" dirty="0" smtClean="0">
                <a:solidFill>
                  <a:srgbClr val="0070C0"/>
                </a:solidFill>
                <a:latin typeface="Times New Roman" pitchFamily="18" charset="0"/>
                <a:cs typeface="Times New Roman" pitchFamily="18" charset="0"/>
              </a:rPr>
              <a:t>2</a:t>
            </a:r>
            <a:r>
              <a:rPr lang="en-US" sz="2300" b="1" dirty="0" smtClean="0">
                <a:solidFill>
                  <a:srgbClr val="0070C0"/>
                </a:solidFill>
                <a:latin typeface="Times New Roman" pitchFamily="18" charset="0"/>
                <a:cs typeface="Times New Roman" pitchFamily="18" charset="0"/>
              </a:rPr>
              <a:t>/04/202</a:t>
            </a:r>
            <a:r>
              <a:rPr lang="ru-RU" sz="2300" b="1" dirty="0" smtClean="0">
                <a:solidFill>
                  <a:srgbClr val="0070C0"/>
                </a:solidFill>
                <a:latin typeface="Times New Roman" pitchFamily="18" charset="0"/>
                <a:cs typeface="Times New Roman" pitchFamily="18" charset="0"/>
              </a:rPr>
              <a:t>2</a:t>
            </a:r>
            <a:endParaRPr lang="ru-RU" sz="23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763518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724"/>
          <p:cNvSpPr>
            <a:spLocks noChangeArrowheads="1"/>
          </p:cNvSpPr>
          <p:nvPr/>
        </p:nvSpPr>
        <p:spPr bwMode="auto">
          <a:xfrm>
            <a:off x="1238250" y="13"/>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solidFill>
                <a:srgbClr val="000000"/>
              </a:solidFill>
            </a:endParaRPr>
          </a:p>
        </p:txBody>
      </p:sp>
      <p:sp>
        <p:nvSpPr>
          <p:cNvPr id="33800"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1"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2"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3"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4"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5"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6"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7"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8"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09"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0"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1"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2"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3"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4"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5"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6"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7"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8"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19"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0"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1"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2"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3"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4"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5"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6"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7"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8"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29"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0"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1"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2"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3"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4"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5"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6"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7"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8"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39"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0"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1"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2"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3"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4"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5"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6"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7"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8"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49"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0"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1"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2"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3"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4"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5"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6"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7"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8"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59"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0"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1"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2"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3"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4"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5"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6"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7"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8"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69"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0"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1"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2"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3"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4"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5"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6"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7"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8"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79"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0"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1"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2"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3"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4"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5"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6"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7"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8"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89"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0"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1"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2"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3"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4"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5"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6"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7"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8"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899"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0"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1"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2"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3"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4"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5"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6"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7"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8"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09"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0"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1"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2"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3"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4"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5"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6"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7"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8"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19"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0"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1"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2"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3"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4"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5"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6"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7"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8"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29"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0"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1"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2"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3"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4"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5"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6"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7"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8"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39"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0"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1"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2"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3"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4"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5"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6"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7"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8"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49"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0"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1"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2"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3"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4"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5"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6"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7"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8"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59"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0"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1"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2"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3"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4"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5"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6"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7"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8"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69"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0"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1"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2"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3"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4"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5"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6"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7"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8"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79"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0"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1"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2"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3"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4"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5"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6"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7"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8"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89"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0"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1"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2"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3"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4"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5"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6"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7"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8"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3999"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0"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1"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2"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3"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4"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5"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6"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7"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8"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09"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0"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1"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2"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3"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4"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5"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6"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7"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8"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19"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0"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1"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2"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3"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4"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5"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6"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7"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8"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29"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0"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1"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2"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3"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4"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5"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6"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7"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8"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39"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0"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1"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2"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3"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4"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5"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6"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7"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8"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49"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0"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1"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2"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3"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4"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5"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6"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7"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8"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59"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0"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1"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2"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3"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4"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5"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6"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7"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8"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69"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0"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1"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2"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3"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4"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5"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6"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7"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8"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79"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0"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1"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2"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3"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4"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5"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6"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7"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8"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89"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0"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1"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2"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3"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4"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5"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6"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7"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8"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099"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0"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1"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2"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3"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4"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5"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6"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7"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8"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09"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0"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1"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2"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3"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4"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5"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6"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7"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8"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19"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0"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1"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2"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3"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4"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5"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6"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7"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8"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29"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0"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1"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2"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3"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4"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5"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6"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7"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8"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39"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0"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1"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2"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3"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4"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5"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6"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7"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8"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49"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0"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1"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2"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3"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4"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5"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6"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7"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8"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59"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0"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1"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2"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3"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4"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5"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6"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7"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8"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69"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0"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1"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2"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3"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4"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5"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6"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7"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8"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79"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0"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1"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2"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3"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4"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5"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6"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7"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8"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89"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0"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1"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2"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3"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4"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5"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6"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7"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8"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199"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0"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1"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2"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3"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4"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5"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6"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7"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8"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09"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0"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1"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2"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3"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4"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5"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6"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7"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8"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19"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0"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1"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2"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3"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4"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5"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6"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7"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8"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29"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0"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1"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2"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3"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4"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5"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6"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7"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8"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39"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0"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1"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2"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3"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4"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5"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6"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7"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8"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49"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0"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1"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2"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3"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4"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5"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6"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7"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8"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59"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0"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1"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2"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3"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4"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5"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6"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7"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8"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69"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0"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1"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2"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3"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4"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5"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6"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7"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8"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79"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0"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1"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2"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3"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4"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5"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6"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7"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8"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89"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0"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1"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2"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3"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4"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5"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6"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7"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8"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299"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0"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1"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0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1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2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3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4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5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0"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1"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6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2"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3"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4"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5"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6"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7"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8"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79"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0"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1"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3"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5"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6"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7"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89"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0"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1"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2"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3"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4"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5"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6"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7"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8"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39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0"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2"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3"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4"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5"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6"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7"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8"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09"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0"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1"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2"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3"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4"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5"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7"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19"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0"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1"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2"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3"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4"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5"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6"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7"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8"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29"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0"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1"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2"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3"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4"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5"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6"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7"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8"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39"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0"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1"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2"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3"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4"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5"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6"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7"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8"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49"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0"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1"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2"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3"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4"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5"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6"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7"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8"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59"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0"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1"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2"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3"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4"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5"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6"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7"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8"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69"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0"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1"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2"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3"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4"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5"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6"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7"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8"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79"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0"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1"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2"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3"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4"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5"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6"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7"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8"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89"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0"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1"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3"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4"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6"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7"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8"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49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0"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1"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3"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4"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5"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7"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34508"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solidFill>
                <a:srgbClr val="000000"/>
              </a:solidFill>
            </a:endParaRPr>
          </a:p>
        </p:txBody>
      </p:sp>
      <p:sp>
        <p:nvSpPr>
          <p:cNvPr id="718" name="Text Placeholder 1"/>
          <p:cNvSpPr txBox="1">
            <a:spLocks/>
          </p:cNvSpPr>
          <p:nvPr/>
        </p:nvSpPr>
        <p:spPr>
          <a:xfrm>
            <a:off x="3" y="-126395"/>
            <a:ext cx="9905999" cy="953725"/>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ABOUT EXECUTION OF THE TARIFF ESTIMATE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FOR ELECTRIC POWER TRANSMISSION SERVICES BY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THE RESULTS OF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2021</a:t>
            </a:r>
          </a:p>
        </p:txBody>
      </p:sp>
      <p:pic>
        <p:nvPicPr>
          <p:cNvPr id="720"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6</a:t>
            </a:r>
            <a:endParaRPr lang="ru-RU" sz="1100" dirty="0">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346576930"/>
              </p:ext>
            </p:extLst>
          </p:nvPr>
        </p:nvGraphicFramePr>
        <p:xfrm>
          <a:off x="585590" y="827320"/>
          <a:ext cx="8912915" cy="5932053"/>
        </p:xfrm>
        <a:graphic>
          <a:graphicData uri="http://schemas.openxmlformats.org/drawingml/2006/table">
            <a:tbl>
              <a:tblPr/>
              <a:tblGrid>
                <a:gridCol w="701119"/>
                <a:gridCol w="3434792"/>
                <a:gridCol w="1194533"/>
                <a:gridCol w="1280691"/>
                <a:gridCol w="1280691"/>
                <a:gridCol w="1021089"/>
              </a:tblGrid>
              <a:tr h="550136">
                <a:tc>
                  <a:txBody>
                    <a:bodyPr/>
                    <a:lstStyle/>
                    <a:p>
                      <a:pPr algn="ctr" fontAlgn="ctr"/>
                      <a:r>
                        <a:rPr lang="ru-RU" sz="1400" b="1" i="0" u="none" strike="noStrike" dirty="0">
                          <a:solidFill>
                            <a:schemeClr val="bg1"/>
                          </a:solidFill>
                          <a:effectLst/>
                          <a:latin typeface="Times New Roman"/>
                        </a:rPr>
                        <a:t>№</a:t>
                      </a:r>
                    </a:p>
                  </a:txBody>
                  <a:tcPr marL="5208" marR="5208" marT="5208" marB="0" anchor="ctr">
                    <a:lnL>
                      <a:noFill/>
                    </a:lnL>
                    <a:lnR w="12700" cap="flat" cmpd="sng" algn="ctr">
                      <a:solidFill>
                        <a:schemeClr val="bg1"/>
                      </a:solidFill>
                      <a:prstDash val="solid"/>
                      <a:round/>
                      <a:headEnd type="none" w="med" len="med"/>
                      <a:tailEnd type="none" w="med" len="med"/>
                    </a:lnR>
                    <a:lnT>
                      <a:noFill/>
                    </a:lnT>
                    <a:lnB>
                      <a:noFill/>
                    </a:lnB>
                    <a:solidFill>
                      <a:schemeClr val="accent6"/>
                    </a:solidFill>
                  </a:tcPr>
                </a:tc>
                <a:tc>
                  <a:txBody>
                    <a:bodyPr/>
                    <a:lstStyle/>
                    <a:p>
                      <a:pPr algn="ctr" fontAlgn="ctr"/>
                      <a:r>
                        <a:rPr lang="en-US" sz="1400" b="1" i="0" u="none" strike="noStrike" dirty="0">
                          <a:solidFill>
                            <a:schemeClr val="bg1"/>
                          </a:solidFill>
                          <a:effectLst/>
                          <a:latin typeface="Times New Roman"/>
                        </a:rPr>
                        <a:t>Name of indicators</a:t>
                      </a:r>
                    </a:p>
                  </a:txBody>
                  <a:tcPr marL="5208" marR="5208" marT="520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6"/>
                    </a:solidFill>
                  </a:tcPr>
                </a:tc>
                <a:tc>
                  <a:txBody>
                    <a:bodyPr/>
                    <a:lstStyle/>
                    <a:p>
                      <a:pPr algn="ctr" fontAlgn="ctr"/>
                      <a:r>
                        <a:rPr lang="en-US" sz="1400" b="1" i="0" u="none" strike="noStrike" dirty="0">
                          <a:solidFill>
                            <a:schemeClr val="bg1"/>
                          </a:solidFill>
                          <a:effectLst/>
                          <a:latin typeface="Times New Roman"/>
                        </a:rPr>
                        <a:t>Units of </a:t>
                      </a:r>
                      <a:r>
                        <a:rPr lang="en-US" sz="1400" b="1" i="0" u="none" strike="noStrike" dirty="0" smtClean="0">
                          <a:solidFill>
                            <a:schemeClr val="bg1"/>
                          </a:solidFill>
                          <a:effectLst/>
                          <a:latin typeface="Times New Roman"/>
                        </a:rPr>
                        <a:t>                 measurement</a:t>
                      </a:r>
                      <a:endParaRPr lang="en-US" sz="1400" b="1" i="0" u="none" strike="noStrike" dirty="0">
                        <a:solidFill>
                          <a:schemeClr val="bg1"/>
                        </a:solidFill>
                        <a:effectLst/>
                        <a:latin typeface="Times New Roman"/>
                      </a:endParaRPr>
                    </a:p>
                  </a:txBody>
                  <a:tcPr marL="5208" marR="5208" marT="520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6"/>
                    </a:solidFill>
                  </a:tcPr>
                </a:tc>
                <a:tc>
                  <a:txBody>
                    <a:bodyPr/>
                    <a:lstStyle/>
                    <a:p>
                      <a:pPr algn="ctr" fontAlgn="ctr"/>
                      <a:r>
                        <a:rPr lang="en-US" sz="1400" b="1" i="0" u="none" strike="noStrike" dirty="0">
                          <a:solidFill>
                            <a:schemeClr val="bg1"/>
                          </a:solidFill>
                          <a:effectLst/>
                          <a:latin typeface="Times New Roman"/>
                        </a:rPr>
                        <a:t>Plan </a:t>
                      </a:r>
                    </a:p>
                  </a:txBody>
                  <a:tcPr marL="5208" marR="5208" marT="520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a:noFill/>
                    </a:lnB>
                    <a:solidFill>
                      <a:schemeClr val="accent6"/>
                    </a:solidFill>
                  </a:tcPr>
                </a:tc>
                <a:tc>
                  <a:txBody>
                    <a:bodyPr/>
                    <a:lstStyle/>
                    <a:p>
                      <a:pPr algn="ctr" fontAlgn="ctr"/>
                      <a:r>
                        <a:rPr lang="en-US" sz="1400" b="1" i="0" u="none" strike="noStrike" dirty="0">
                          <a:solidFill>
                            <a:schemeClr val="bg1"/>
                          </a:solidFill>
                          <a:effectLst/>
                          <a:latin typeface="Times New Roman"/>
                        </a:rPr>
                        <a:t>Fact</a:t>
                      </a:r>
                    </a:p>
                  </a:txBody>
                  <a:tcPr marL="5208" marR="5208" marT="520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chemeClr val="accent6"/>
                    </a:solidFill>
                  </a:tcPr>
                </a:tc>
                <a:tc>
                  <a:txBody>
                    <a:bodyPr/>
                    <a:lstStyle/>
                    <a:p>
                      <a:pPr algn="ctr" fontAlgn="ctr"/>
                      <a:r>
                        <a:rPr lang="en-US" sz="1400" b="1" i="0" u="none" strike="noStrike" dirty="0">
                          <a:solidFill>
                            <a:schemeClr val="bg1"/>
                          </a:solidFill>
                          <a:effectLst/>
                          <a:latin typeface="Times New Roman"/>
                        </a:rPr>
                        <a:t>Execution,%</a:t>
                      </a:r>
                    </a:p>
                  </a:txBody>
                  <a:tcPr marL="5208" marR="5208" marT="5208" marB="0" anchor="ctr">
                    <a:lnL w="12700" cap="flat" cmpd="sng" algn="ctr">
                      <a:solidFill>
                        <a:schemeClr val="bg1"/>
                      </a:solidFill>
                      <a:prstDash val="solid"/>
                      <a:round/>
                      <a:headEnd type="none" w="med" len="med"/>
                      <a:tailEnd type="none" w="med" len="med"/>
                    </a:lnL>
                    <a:lnR>
                      <a:noFill/>
                    </a:lnR>
                    <a:lnT>
                      <a:noFill/>
                    </a:lnT>
                    <a:lnB w="12700" cap="flat" cmpd="sng" algn="ctr">
                      <a:solidFill>
                        <a:srgbClr val="FFFFFF"/>
                      </a:solidFill>
                      <a:prstDash val="solid"/>
                      <a:round/>
                      <a:headEnd type="none" w="med" len="med"/>
                      <a:tailEnd type="none" w="med" len="med"/>
                    </a:lnB>
                    <a:solidFill>
                      <a:schemeClr val="accent6"/>
                    </a:solidFill>
                  </a:tcPr>
                </a:tc>
              </a:tr>
              <a:tr h="371314">
                <a:tc>
                  <a:txBody>
                    <a:bodyPr/>
                    <a:lstStyle/>
                    <a:p>
                      <a:pPr algn="ctr" fontAlgn="ctr"/>
                      <a:r>
                        <a:rPr lang="en-US" sz="1200" b="1" i="0" u="none" strike="noStrike">
                          <a:solidFill>
                            <a:srgbClr val="000000"/>
                          </a:solidFill>
                          <a:effectLst/>
                          <a:latin typeface="Times New Roman"/>
                        </a:rPr>
                        <a:t>I</a:t>
                      </a:r>
                    </a:p>
                  </a:txBody>
                  <a:tcPr marL="5208" marR="5208" marT="5208" marB="0" anchor="ctr">
                    <a:lnL>
                      <a:noFill/>
                    </a:lnL>
                    <a:lnR>
                      <a:noFill/>
                    </a:lnR>
                    <a:lnT>
                      <a:noFill/>
                    </a:lnT>
                    <a:lnB>
                      <a:noFill/>
                    </a:lnB>
                  </a:tcPr>
                </a:tc>
                <a:tc>
                  <a:txBody>
                    <a:bodyPr/>
                    <a:lstStyle/>
                    <a:p>
                      <a:pPr algn="l" fontAlgn="ctr"/>
                      <a:r>
                        <a:rPr lang="en-US" sz="1200" b="1" i="0" u="none" strike="noStrike" dirty="0">
                          <a:solidFill>
                            <a:srgbClr val="000000"/>
                          </a:solidFill>
                          <a:effectLst/>
                          <a:latin typeface="Times New Roman"/>
                        </a:rPr>
                        <a:t>The costs of producing goods and providing services, total, incl.</a:t>
                      </a:r>
                    </a:p>
                  </a:txBody>
                  <a:tcPr marL="5208" marR="5208" marT="5208" marB="0" anchor="ctr">
                    <a:lnL>
                      <a:noFill/>
                    </a:lnL>
                    <a:lnR>
                      <a:noFill/>
                    </a:lnR>
                    <a:lnT>
                      <a:noFill/>
                    </a:lnT>
                    <a:lnB>
                      <a:noFill/>
                    </a:lnB>
                  </a:tcPr>
                </a:tc>
                <a:tc>
                  <a:txBody>
                    <a:bodyPr/>
                    <a:lstStyle/>
                    <a:p>
                      <a:pPr algn="ctr" fontAlgn="ctr"/>
                      <a:r>
                        <a:rPr lang="en-US" sz="1200" b="1" i="0" u="none" strike="noStrike">
                          <a:solidFill>
                            <a:srgbClr val="000000"/>
                          </a:solidFill>
                          <a:effectLst/>
                          <a:latin typeface="Times New Roman"/>
                        </a:rPr>
                        <a:t>thousand tenge</a:t>
                      </a:r>
                    </a:p>
                  </a:txBody>
                  <a:tcPr marL="5208" marR="5208" marT="5208" marB="0" anchor="ctr">
                    <a:lnL>
                      <a:noFill/>
                    </a:lnL>
                    <a:lnR>
                      <a:noFill/>
                    </a:lnR>
                    <a:lnT>
                      <a:noFill/>
                    </a:lnT>
                    <a:lnB>
                      <a:noFill/>
                    </a:lnB>
                  </a:tcPr>
                </a:tc>
                <a:tc>
                  <a:txBody>
                    <a:bodyPr/>
                    <a:lstStyle/>
                    <a:p>
                      <a:pPr algn="ctr" fontAlgn="ctr"/>
                      <a:r>
                        <a:rPr lang="ru-RU" sz="1200" b="1" i="0" u="none" strike="noStrike" dirty="0">
                          <a:solidFill>
                            <a:srgbClr val="000000"/>
                          </a:solidFill>
                          <a:effectLst/>
                          <a:latin typeface="Times New Roman"/>
                        </a:rPr>
                        <a:t>1 945 925,55</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1" i="0" u="none" strike="noStrike" dirty="0">
                          <a:solidFill>
                            <a:srgbClr val="000000"/>
                          </a:solidFill>
                          <a:effectLst/>
                          <a:latin typeface="Times New Roman"/>
                        </a:rPr>
                        <a:t>2 605 266,39</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134</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1</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Material costs, total, incl.</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1 620 698,10</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a:solidFill>
                            <a:srgbClr val="000000"/>
                          </a:solidFill>
                          <a:effectLst/>
                          <a:latin typeface="Times New Roman"/>
                        </a:rPr>
                        <a:t>2 048 526,68</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126</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1.1</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materials</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20 179,09</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dirty="0">
                          <a:solidFill>
                            <a:srgbClr val="000000"/>
                          </a:solidFill>
                          <a:effectLst/>
                          <a:latin typeface="Times New Roman"/>
                        </a:rPr>
                        <a:t>21 </a:t>
                      </a:r>
                      <a:r>
                        <a:rPr lang="ru-RU" sz="1200" b="0" i="0" u="none" strike="noStrike" dirty="0" smtClean="0">
                          <a:solidFill>
                            <a:srgbClr val="000000"/>
                          </a:solidFill>
                          <a:effectLst/>
                          <a:latin typeface="Times New Roman"/>
                        </a:rPr>
                        <a:t>151,25</a:t>
                      </a:r>
                      <a:endParaRPr lang="ru-RU" sz="1200" b="0" i="0" u="none" strike="noStrike" dirty="0">
                        <a:solidFill>
                          <a:srgbClr val="000000"/>
                        </a:solidFill>
                        <a:effectLst/>
                        <a:latin typeface="Times New Roman"/>
                      </a:endParaRP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105</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1.2</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fuel</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14 006,92</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dirty="0">
                          <a:solidFill>
                            <a:srgbClr val="000000"/>
                          </a:solidFill>
                          <a:effectLst/>
                          <a:latin typeface="Times New Roman"/>
                        </a:rPr>
                        <a:t>14 </a:t>
                      </a:r>
                      <a:r>
                        <a:rPr lang="ru-RU" sz="1200" b="0" i="0" u="none" strike="noStrike" dirty="0" smtClean="0">
                          <a:solidFill>
                            <a:srgbClr val="000000"/>
                          </a:solidFill>
                          <a:effectLst/>
                          <a:latin typeface="Times New Roman"/>
                        </a:rPr>
                        <a:t>002,29</a:t>
                      </a:r>
                      <a:endParaRPr lang="ru-RU" sz="1200" b="0" i="0" u="none" strike="noStrike" dirty="0">
                        <a:solidFill>
                          <a:srgbClr val="000000"/>
                        </a:solidFill>
                        <a:effectLst/>
                        <a:latin typeface="Times New Roman"/>
                      </a:endParaRP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100</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1.3</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energy</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1 586 512,10</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dirty="0">
                          <a:solidFill>
                            <a:srgbClr val="000000"/>
                          </a:solidFill>
                          <a:effectLst/>
                          <a:latin typeface="Times New Roman"/>
                        </a:rPr>
                        <a:t>2 013 372,14</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127</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2</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Labor costs, total, incl.</a:t>
                      </a:r>
                    </a:p>
                  </a:txBody>
                  <a:tcPr marL="5208" marR="5208" marT="5208" marB="0" anchor="ctr">
                    <a:lnL>
                      <a:noFill/>
                    </a:lnL>
                    <a:lnR>
                      <a:noFill/>
                    </a:lnR>
                    <a:lnT>
                      <a:noFill/>
                    </a:lnT>
                    <a:lnB>
                      <a:noFill/>
                    </a:lnB>
                  </a:tcPr>
                </a:tc>
                <a:tc>
                  <a:txBody>
                    <a:bodyPr/>
                    <a:lstStyle/>
                    <a:p>
                      <a:pPr algn="ctr" fontAlgn="ctr"/>
                      <a:r>
                        <a:rPr lang="ru-RU" sz="1200" b="0" i="0" u="none" strike="noStrike" dirty="0">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dirty="0">
                          <a:solidFill>
                            <a:srgbClr val="000000"/>
                          </a:solidFill>
                          <a:effectLst/>
                          <a:latin typeface="Times New Roman"/>
                        </a:rPr>
                        <a:t>282 702,52</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dirty="0">
                          <a:solidFill>
                            <a:srgbClr val="000000"/>
                          </a:solidFill>
                          <a:effectLst/>
                          <a:latin typeface="Times New Roman"/>
                        </a:rPr>
                        <a:t>494 083,68</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175</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2.1</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salary</a:t>
                      </a:r>
                    </a:p>
                  </a:txBody>
                  <a:tcPr marL="5208" marR="5208" marT="5208" marB="0" anchor="ctr">
                    <a:lnL>
                      <a:noFill/>
                    </a:lnL>
                    <a:lnR>
                      <a:noFill/>
                    </a:lnR>
                    <a:lnT>
                      <a:noFill/>
                    </a:lnT>
                    <a:lnB>
                      <a:noFill/>
                    </a:lnB>
                  </a:tcPr>
                </a:tc>
                <a:tc>
                  <a:txBody>
                    <a:bodyPr/>
                    <a:lstStyle/>
                    <a:p>
                      <a:pPr algn="ctr" fontAlgn="ctr"/>
                      <a:r>
                        <a:rPr lang="ru-RU" sz="1200" b="0" i="0" u="none" strike="noStrike" dirty="0">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255 723,66</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a:solidFill>
                            <a:srgbClr val="000000"/>
                          </a:solidFill>
                          <a:effectLst/>
                          <a:latin typeface="Times New Roman"/>
                        </a:rPr>
                        <a:t>438 569,08</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endParaRPr lang="ru-RU" sz="1200" b="0" i="0" u="none" strike="noStrike" dirty="0">
                        <a:solidFill>
                          <a:srgbClr val="000000"/>
                        </a:solidFill>
                        <a:effectLst/>
                        <a:latin typeface="Times New Roman"/>
                      </a:endParaRP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2.2</a:t>
                      </a:r>
                    </a:p>
                  </a:txBody>
                  <a:tcPr marL="5208" marR="5208" marT="5208" marB="0" anchor="ctr">
                    <a:lnL>
                      <a:noFill/>
                    </a:lnL>
                    <a:lnR>
                      <a:noFill/>
                    </a:lnR>
                    <a:lnT>
                      <a:noFill/>
                    </a:lnT>
                    <a:lnB>
                      <a:noFill/>
                    </a:lnB>
                  </a:tcPr>
                </a:tc>
                <a:tc>
                  <a:txBody>
                    <a:bodyPr/>
                    <a:lstStyle/>
                    <a:p>
                      <a:pPr algn="l" fontAlgn="ctr"/>
                      <a:r>
                        <a:rPr lang="en-US" sz="1200" b="0" i="0" u="none" strike="noStrike">
                          <a:solidFill>
                            <a:srgbClr val="000000"/>
                          </a:solidFill>
                          <a:effectLst/>
                          <a:latin typeface="Times New Roman"/>
                        </a:rPr>
                        <a:t>social tax </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dirty="0">
                          <a:solidFill>
                            <a:srgbClr val="000000"/>
                          </a:solidFill>
                          <a:effectLst/>
                          <a:latin typeface="Times New Roman"/>
                        </a:rPr>
                        <a:t>21 864,39</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dirty="0">
                          <a:solidFill>
                            <a:srgbClr val="000000"/>
                          </a:solidFill>
                          <a:effectLst/>
                          <a:latin typeface="Times New Roman"/>
                        </a:rPr>
                        <a:t>46 743,22</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endParaRPr lang="ru-RU" sz="1200" b="0" i="0" u="none" strike="noStrike" dirty="0">
                        <a:solidFill>
                          <a:srgbClr val="000000"/>
                        </a:solidFill>
                        <a:effectLst/>
                        <a:latin typeface="Times New Roman"/>
                      </a:endParaRP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05542">
                <a:tc>
                  <a:txBody>
                    <a:bodyPr/>
                    <a:lstStyle/>
                    <a:p>
                      <a:pPr algn="ctr" fontAlgn="ctr"/>
                      <a:r>
                        <a:rPr lang="ru-RU" sz="1200" b="0" i="0" u="none" strike="noStrike">
                          <a:solidFill>
                            <a:srgbClr val="000000"/>
                          </a:solidFill>
                          <a:effectLst/>
                          <a:latin typeface="Times New Roman"/>
                        </a:rPr>
                        <a:t>2.3</a:t>
                      </a:r>
                    </a:p>
                  </a:txBody>
                  <a:tcPr marL="5208" marR="5208" marT="5208" marB="0" anchor="ctr">
                    <a:lnL>
                      <a:noFill/>
                    </a:lnL>
                    <a:lnR>
                      <a:noFill/>
                    </a:lnR>
                    <a:lnT>
                      <a:noFill/>
                    </a:lnT>
                    <a:lnB>
                      <a:noFill/>
                    </a:lnB>
                  </a:tcPr>
                </a:tc>
                <a:tc>
                  <a:txBody>
                    <a:bodyPr/>
                    <a:lstStyle/>
                    <a:p>
                      <a:pPr algn="l" fontAlgn="ctr"/>
                      <a:r>
                        <a:rPr lang="en-US" sz="1200" b="0" i="0" u="none" strike="noStrike" dirty="0" smtClean="0">
                          <a:solidFill>
                            <a:srgbClr val="000000"/>
                          </a:solidFill>
                          <a:effectLst/>
                          <a:latin typeface="Times New Roman"/>
                        </a:rPr>
                        <a:t>MSHI (mandatory </a:t>
                      </a:r>
                      <a:r>
                        <a:rPr lang="en-US" sz="1200" b="0" i="0" u="none" strike="noStrike" dirty="0">
                          <a:solidFill>
                            <a:srgbClr val="000000"/>
                          </a:solidFill>
                          <a:effectLst/>
                          <a:latin typeface="Times New Roman"/>
                        </a:rPr>
                        <a:t>social health insurance)</a:t>
                      </a:r>
                    </a:p>
                  </a:txBody>
                  <a:tcPr marL="5208" marR="5208" marT="5208" marB="0" anchor="ctr">
                    <a:lnL>
                      <a:noFill/>
                    </a:lnL>
                    <a:lnR>
                      <a:noFill/>
                    </a:lnR>
                    <a:lnT>
                      <a:noFill/>
                    </a:lnT>
                    <a:lnB>
                      <a:noFill/>
                    </a:lnB>
                  </a:tcPr>
                </a:tc>
                <a:tc>
                  <a:txBody>
                    <a:bodyPr/>
                    <a:lstStyle/>
                    <a:p>
                      <a:pPr algn="ctr" fontAlgn="ctr"/>
                      <a:r>
                        <a:rPr lang="ru-RU" sz="1200" b="0" i="0" u="none" strike="noStrike" dirty="0">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5 114,47</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a:solidFill>
                            <a:srgbClr val="000000"/>
                          </a:solidFill>
                          <a:effectLst/>
                          <a:latin typeface="Times New Roman"/>
                        </a:rPr>
                        <a:t>8 771,38</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endParaRPr lang="ru-RU" sz="1200" b="0" i="0" u="none" strike="noStrike" dirty="0">
                        <a:solidFill>
                          <a:srgbClr val="000000"/>
                        </a:solidFill>
                        <a:effectLst/>
                        <a:latin typeface="Times New Roman"/>
                      </a:endParaRP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2591">
                <a:tc>
                  <a:txBody>
                    <a:bodyPr/>
                    <a:lstStyle/>
                    <a:p>
                      <a:pPr algn="ctr" fontAlgn="ctr"/>
                      <a:r>
                        <a:rPr lang="ru-RU" sz="1200" b="0" i="0" u="none" strike="noStrike">
                          <a:solidFill>
                            <a:srgbClr val="000000"/>
                          </a:solidFill>
                          <a:effectLst/>
                          <a:latin typeface="Times New Roman"/>
                        </a:rPr>
                        <a:t>3</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Depreciation of fixed and intangible assets</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a:noFill/>
                    </a:lnR>
                    <a:lnT>
                      <a:noFill/>
                    </a:lnT>
                    <a:lnB>
                      <a:noFill/>
                    </a:lnB>
                  </a:tcPr>
                </a:tc>
                <a:tc>
                  <a:txBody>
                    <a:bodyPr/>
                    <a:lstStyle/>
                    <a:p>
                      <a:pPr algn="ctr" fontAlgn="ctr"/>
                      <a:r>
                        <a:rPr lang="ru-RU" sz="1200" b="0" i="0" u="none" strike="noStrike" dirty="0">
                          <a:solidFill>
                            <a:srgbClr val="000000"/>
                          </a:solidFill>
                          <a:effectLst/>
                          <a:latin typeface="Times New Roman"/>
                        </a:rPr>
                        <a:t>40 695,00</a:t>
                      </a:r>
                    </a:p>
                  </a:txBody>
                  <a:tcPr marL="5208" marR="5208" marT="5208" marB="0" anchor="ctr">
                    <a:lnL>
                      <a:noFill/>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60 </a:t>
                      </a:r>
                      <a:r>
                        <a:rPr lang="ru-RU" sz="1200" b="0" i="0" u="none" strike="noStrike" dirty="0" smtClean="0">
                          <a:solidFill>
                            <a:srgbClr val="000000"/>
                          </a:solidFill>
                          <a:effectLst/>
                          <a:latin typeface="Times New Roman"/>
                        </a:rPr>
                        <a:t>720,04</a:t>
                      </a:r>
                      <a:endParaRPr lang="ru-RU" sz="1200" b="0" i="0" u="none" strike="noStrike" dirty="0">
                        <a:solidFill>
                          <a:srgbClr val="000000"/>
                        </a:solidFill>
                        <a:effectLst/>
                        <a:latin typeface="Times New Roman"/>
                      </a:endParaRP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149</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4</a:t>
                      </a:r>
                    </a:p>
                  </a:txBody>
                  <a:tcPr marL="5208" marR="5208" marT="5208" marB="0" anchor="ctr">
                    <a:lnL>
                      <a:noFill/>
                    </a:lnL>
                    <a:lnR>
                      <a:noFill/>
                    </a:lnR>
                    <a:lnT>
                      <a:noFill/>
                    </a:lnT>
                    <a:lnB>
                      <a:noFill/>
                    </a:lnB>
                  </a:tcPr>
                </a:tc>
                <a:tc>
                  <a:txBody>
                    <a:bodyPr/>
                    <a:lstStyle/>
                    <a:p>
                      <a:pPr algn="l" fontAlgn="ctr"/>
                      <a:r>
                        <a:rPr lang="en-US" sz="1200" b="0" i="0" u="none" strike="noStrike">
                          <a:solidFill>
                            <a:srgbClr val="000000"/>
                          </a:solidFill>
                          <a:effectLst/>
                          <a:latin typeface="Times New Roman"/>
                        </a:rPr>
                        <a:t>Third party services, including:</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a:solidFill>
                            <a:srgbClr val="000000"/>
                          </a:solidFill>
                          <a:effectLst/>
                          <a:latin typeface="Times New Roman"/>
                        </a:rPr>
                        <a:t>1 829,93</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1 936,99</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106</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4.1</a:t>
                      </a:r>
                    </a:p>
                  </a:txBody>
                  <a:tcPr marL="5208" marR="5208" marT="5208" marB="0" anchor="ctr">
                    <a:lnL>
                      <a:noFill/>
                    </a:lnL>
                    <a:lnR>
                      <a:noFill/>
                    </a:lnR>
                    <a:lnT>
                      <a:noFill/>
                    </a:lnT>
                    <a:lnB>
                      <a:noFill/>
                    </a:lnB>
                  </a:tcPr>
                </a:tc>
                <a:tc>
                  <a:txBody>
                    <a:bodyPr/>
                    <a:lstStyle/>
                    <a:p>
                      <a:pPr algn="l" fontAlgn="ctr"/>
                      <a:r>
                        <a:rPr lang="en-US" sz="1200" b="0" i="0" u="none" strike="noStrike" dirty="0">
                          <a:solidFill>
                            <a:srgbClr val="000000"/>
                          </a:solidFill>
                          <a:effectLst/>
                          <a:latin typeface="Times New Roman"/>
                        </a:rPr>
                        <a:t>utilities</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dirty="0">
                          <a:solidFill>
                            <a:srgbClr val="000000"/>
                          </a:solidFill>
                          <a:effectLst/>
                          <a:latin typeface="Times New Roman"/>
                        </a:rPr>
                        <a:t>1 545,66</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1 652,25</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ru-RU" sz="1200" b="0" i="0" u="none" strike="noStrike">
                          <a:solidFill>
                            <a:srgbClr val="000000"/>
                          </a:solidFill>
                          <a:effectLst/>
                          <a:latin typeface="Times New Roman"/>
                        </a:rPr>
                        <a:t>4.2</a:t>
                      </a:r>
                    </a:p>
                  </a:txBody>
                  <a:tcPr marL="5208" marR="5208" marT="5208" marB="0" anchor="ctr">
                    <a:lnL>
                      <a:noFill/>
                    </a:lnL>
                    <a:lnR>
                      <a:noFill/>
                    </a:lnR>
                    <a:lnT>
                      <a:noFill/>
                    </a:lnT>
                    <a:lnB>
                      <a:noFill/>
                    </a:lnB>
                  </a:tcPr>
                </a:tc>
                <a:tc>
                  <a:txBody>
                    <a:bodyPr/>
                    <a:lstStyle/>
                    <a:p>
                      <a:pPr algn="l" fontAlgn="ctr"/>
                      <a:r>
                        <a:rPr lang="en-US" sz="1200" b="0" i="0" u="none" strike="noStrike">
                          <a:solidFill>
                            <a:srgbClr val="000000"/>
                          </a:solidFill>
                          <a:effectLst/>
                          <a:latin typeface="Times New Roman"/>
                        </a:rPr>
                        <a:t>communication services</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0" i="0" u="none" strike="noStrike">
                          <a:solidFill>
                            <a:srgbClr val="000000"/>
                          </a:solidFill>
                          <a:effectLst/>
                          <a:latin typeface="Times New Roman"/>
                        </a:rPr>
                        <a:t>284,27</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a:solidFill>
                            <a:srgbClr val="000000"/>
                          </a:solidFill>
                          <a:effectLst/>
                          <a:latin typeface="Times New Roman"/>
                        </a:rPr>
                        <a:t>284,74</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en-US" sz="1200" b="1" i="0" u="none" strike="noStrike">
                          <a:solidFill>
                            <a:srgbClr val="000000"/>
                          </a:solidFill>
                          <a:effectLst/>
                          <a:latin typeface="Times New Roman"/>
                        </a:rPr>
                        <a:t>II</a:t>
                      </a:r>
                    </a:p>
                  </a:txBody>
                  <a:tcPr marL="5208" marR="5208" marT="5208" marB="0" anchor="ctr">
                    <a:lnL>
                      <a:noFill/>
                    </a:lnL>
                    <a:lnR>
                      <a:noFill/>
                    </a:lnR>
                    <a:lnT>
                      <a:noFill/>
                    </a:lnT>
                    <a:lnB>
                      <a:noFill/>
                    </a:lnB>
                  </a:tcPr>
                </a:tc>
                <a:tc>
                  <a:txBody>
                    <a:bodyPr/>
                    <a:lstStyle/>
                    <a:p>
                      <a:pPr algn="l" fontAlgn="ctr"/>
                      <a:r>
                        <a:rPr lang="en-US" sz="1200" b="1" i="0" u="none" strike="noStrike" dirty="0">
                          <a:solidFill>
                            <a:srgbClr val="000000"/>
                          </a:solidFill>
                          <a:effectLst/>
                          <a:latin typeface="Times New Roman"/>
                        </a:rPr>
                        <a:t>Period expenses, total (taxes)</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1" i="0" u="none" strike="noStrike">
                          <a:solidFill>
                            <a:srgbClr val="000000"/>
                          </a:solidFill>
                          <a:effectLst/>
                          <a:latin typeface="Times New Roman"/>
                        </a:rPr>
                        <a:t>2 372,87</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2 853,19</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120</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en-US" sz="1200" b="1" i="0" u="none" strike="noStrike">
                          <a:solidFill>
                            <a:srgbClr val="000000"/>
                          </a:solidFill>
                          <a:effectLst/>
                          <a:latin typeface="Times New Roman"/>
                        </a:rPr>
                        <a:t>III</a:t>
                      </a:r>
                    </a:p>
                  </a:txBody>
                  <a:tcPr marL="5208" marR="5208" marT="5208" marB="0" anchor="ctr">
                    <a:lnL>
                      <a:noFill/>
                    </a:lnL>
                    <a:lnR>
                      <a:noFill/>
                    </a:lnR>
                    <a:lnT>
                      <a:noFill/>
                    </a:lnT>
                    <a:lnB>
                      <a:noFill/>
                    </a:lnB>
                  </a:tcPr>
                </a:tc>
                <a:tc>
                  <a:txBody>
                    <a:bodyPr/>
                    <a:lstStyle/>
                    <a:p>
                      <a:pPr algn="l" fontAlgn="ctr"/>
                      <a:r>
                        <a:rPr lang="en-US" sz="1200" b="1" i="0" u="none" strike="noStrike">
                          <a:solidFill>
                            <a:srgbClr val="000000"/>
                          </a:solidFill>
                          <a:effectLst/>
                          <a:latin typeface="Times New Roman"/>
                        </a:rPr>
                        <a:t>Total costs</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1" i="0" u="none" strike="noStrike">
                          <a:solidFill>
                            <a:srgbClr val="000000"/>
                          </a:solidFill>
                          <a:effectLst/>
                          <a:latin typeface="Times New Roman"/>
                        </a:rPr>
                        <a:t>1 948 298,42</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2 608 119,57</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134</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a:txBody>
                    <a:bodyPr/>
                    <a:lstStyle/>
                    <a:p>
                      <a:pPr algn="ctr" fontAlgn="ctr"/>
                      <a:r>
                        <a:rPr lang="en-US" sz="1200" b="1" i="0" u="none" strike="noStrike">
                          <a:solidFill>
                            <a:srgbClr val="000000"/>
                          </a:solidFill>
                          <a:effectLst/>
                          <a:latin typeface="Times New Roman"/>
                        </a:rPr>
                        <a:t>IV</a:t>
                      </a:r>
                    </a:p>
                  </a:txBody>
                  <a:tcPr marL="5208" marR="5208" marT="5208" marB="0" anchor="ctr">
                    <a:lnL>
                      <a:noFill/>
                    </a:lnL>
                    <a:lnR>
                      <a:noFill/>
                    </a:lnR>
                    <a:lnT>
                      <a:noFill/>
                    </a:lnT>
                    <a:lnB>
                      <a:noFill/>
                    </a:lnB>
                  </a:tcPr>
                </a:tc>
                <a:tc>
                  <a:txBody>
                    <a:bodyPr/>
                    <a:lstStyle/>
                    <a:p>
                      <a:pPr algn="l" fontAlgn="ctr"/>
                      <a:r>
                        <a:rPr lang="en-US" sz="1200" b="1" i="0" u="none" strike="noStrike">
                          <a:solidFill>
                            <a:srgbClr val="000000"/>
                          </a:solidFill>
                          <a:effectLst/>
                          <a:latin typeface="Times New Roman"/>
                        </a:rPr>
                        <a:t>Profit</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1"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0" i="0" u="none" strike="noStrike" dirty="0">
                          <a:solidFill>
                            <a:srgbClr val="000000"/>
                          </a:solidFill>
                          <a:effectLst/>
                          <a:latin typeface="Times New Roman"/>
                        </a:rPr>
                        <a:t>-617 150,05</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rowSpan="3">
                  <a:txBody>
                    <a:bodyPr/>
                    <a:lstStyle/>
                    <a:p>
                      <a:pPr algn="ctr" fontAlgn="ctr"/>
                      <a:r>
                        <a:rPr lang="en-US" sz="1200" b="1" i="0" u="none" strike="noStrike">
                          <a:solidFill>
                            <a:srgbClr val="000000"/>
                          </a:solidFill>
                          <a:effectLst/>
                          <a:latin typeface="Times New Roman"/>
                        </a:rPr>
                        <a:t>V</a:t>
                      </a:r>
                    </a:p>
                  </a:txBody>
                  <a:tcPr marL="5208" marR="5208" marT="5208" marB="0" anchor="ctr">
                    <a:lnL>
                      <a:noFill/>
                    </a:lnL>
                    <a:lnR>
                      <a:noFill/>
                    </a:lnR>
                    <a:lnT>
                      <a:noFill/>
                    </a:lnT>
                    <a:lnB>
                      <a:noFill/>
                    </a:lnB>
                  </a:tcPr>
                </a:tc>
                <a:tc>
                  <a:txBody>
                    <a:bodyPr/>
                    <a:lstStyle/>
                    <a:p>
                      <a:pPr algn="l" fontAlgn="ctr"/>
                      <a:r>
                        <a:rPr lang="en-US" sz="1200" b="1" i="0" u="none" strike="noStrike">
                          <a:solidFill>
                            <a:srgbClr val="000000"/>
                          </a:solidFill>
                          <a:effectLst/>
                          <a:latin typeface="Times New Roman"/>
                        </a:rPr>
                        <a:t>Total income</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rowSpan="3">
                  <a:txBody>
                    <a:bodyPr/>
                    <a:lstStyle/>
                    <a:p>
                      <a:pPr algn="ctr" rtl="0" fontAlgn="ctr"/>
                      <a:r>
                        <a:rPr lang="ru-RU" sz="1200" b="1" i="0" u="none" strike="noStrike">
                          <a:solidFill>
                            <a:srgbClr val="000000"/>
                          </a:solidFill>
                          <a:effectLst/>
                          <a:latin typeface="Times New Roman"/>
                        </a:rPr>
                        <a:t>1 948 298,42</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1 990 969,52</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102</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vMerge="1">
                  <a:txBody>
                    <a:bodyPr/>
                    <a:lstStyle/>
                    <a:p>
                      <a:endParaRPr lang="ru-RU"/>
                    </a:p>
                  </a:txBody>
                  <a:tcPr/>
                </a:tc>
                <a:tc>
                  <a:txBody>
                    <a:bodyPr/>
                    <a:lstStyle/>
                    <a:p>
                      <a:pPr algn="l" fontAlgn="ctr"/>
                      <a:r>
                        <a:rPr lang="en-US" sz="1200" b="0" i="0" u="none" strike="noStrike">
                          <a:solidFill>
                            <a:srgbClr val="000000"/>
                          </a:solidFill>
                          <a:effectLst/>
                          <a:latin typeface="Times New Roman"/>
                        </a:rPr>
                        <a:t>period 01.01 - 30.09</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vMerge="1">
                  <a:txBody>
                    <a:bodyPr/>
                    <a:lstStyle/>
                    <a:p>
                      <a:endParaRPr lang="ru-RU"/>
                    </a:p>
                  </a:txBody>
                  <a:tcPr/>
                </a:tc>
                <a:tc>
                  <a:txBody>
                    <a:bodyPr/>
                    <a:lstStyle/>
                    <a:p>
                      <a:pPr algn="ctr" rtl="0" fontAlgn="ctr"/>
                      <a:r>
                        <a:rPr lang="ru-RU" sz="1200" b="0" i="0" u="none" strike="noStrike" dirty="0">
                          <a:solidFill>
                            <a:srgbClr val="000000"/>
                          </a:solidFill>
                          <a:effectLst/>
                          <a:latin typeface="Times New Roman"/>
                        </a:rPr>
                        <a:t>1 409 416,82</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vMerge="1">
                  <a:txBody>
                    <a:bodyPr/>
                    <a:lstStyle/>
                    <a:p>
                      <a:endParaRPr lang="ru-RU"/>
                    </a:p>
                  </a:txBody>
                  <a:tcPr/>
                </a:tc>
                <a:tc>
                  <a:txBody>
                    <a:bodyPr/>
                    <a:lstStyle/>
                    <a:p>
                      <a:pPr algn="l" fontAlgn="ctr"/>
                      <a:r>
                        <a:rPr lang="en-US" sz="1200" b="0" i="0" u="none" strike="noStrike">
                          <a:solidFill>
                            <a:srgbClr val="000000"/>
                          </a:solidFill>
                          <a:effectLst/>
                          <a:latin typeface="Times New Roman"/>
                        </a:rPr>
                        <a:t>period 01.10 - 31.12 </a:t>
                      </a:r>
                    </a:p>
                  </a:txBody>
                  <a:tcPr marL="5208" marR="5208" marT="5208" marB="0" anchor="ctr">
                    <a:lnL>
                      <a:noFill/>
                    </a:lnL>
                    <a:lnR>
                      <a:noFill/>
                    </a:lnR>
                    <a:lnT>
                      <a:noFill/>
                    </a:lnT>
                    <a:lnB>
                      <a:noFill/>
                    </a:lnB>
                  </a:tcPr>
                </a:tc>
                <a:tc>
                  <a:txBody>
                    <a:bodyPr/>
                    <a:lstStyle/>
                    <a:p>
                      <a:pPr algn="ctr" fontAlgn="ctr"/>
                      <a:r>
                        <a:rPr lang="ru-RU" sz="1200" b="0" i="0" u="none" strike="noStrike">
                          <a:solidFill>
                            <a:srgbClr val="000000"/>
                          </a:solidFill>
                          <a:effectLst/>
                          <a:latin typeface="Times New Roman"/>
                        </a:rPr>
                        <a:t>-//-</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vMerge="1">
                  <a:txBody>
                    <a:bodyPr/>
                    <a:lstStyle/>
                    <a:p>
                      <a:endParaRPr lang="ru-RU"/>
                    </a:p>
                  </a:txBody>
                  <a:tcPr/>
                </a:tc>
                <a:tc>
                  <a:txBody>
                    <a:bodyPr/>
                    <a:lstStyle/>
                    <a:p>
                      <a:pPr algn="ctr" rtl="0" fontAlgn="ctr"/>
                      <a:r>
                        <a:rPr lang="ru-RU" sz="1200" b="0" i="0" u="none" strike="noStrike" dirty="0">
                          <a:solidFill>
                            <a:srgbClr val="000000"/>
                          </a:solidFill>
                          <a:effectLst/>
                          <a:latin typeface="Times New Roman"/>
                        </a:rPr>
                        <a:t>581 552,70</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rowSpan="3">
                  <a:txBody>
                    <a:bodyPr/>
                    <a:lstStyle/>
                    <a:p>
                      <a:pPr algn="ctr" fontAlgn="ctr"/>
                      <a:r>
                        <a:rPr lang="en-US" sz="1200" b="1" i="0" u="none" strike="noStrike">
                          <a:solidFill>
                            <a:srgbClr val="000000"/>
                          </a:solidFill>
                          <a:effectLst/>
                          <a:latin typeface="Times New Roman"/>
                        </a:rPr>
                        <a:t>VI</a:t>
                      </a:r>
                    </a:p>
                  </a:txBody>
                  <a:tcPr marL="5208" marR="5208" marT="5208" marB="0" anchor="ctr">
                    <a:lnL>
                      <a:noFill/>
                    </a:lnL>
                    <a:lnR>
                      <a:noFill/>
                    </a:lnR>
                    <a:lnT>
                      <a:noFill/>
                    </a:lnT>
                    <a:lnB>
                      <a:noFill/>
                    </a:lnB>
                  </a:tcPr>
                </a:tc>
                <a:tc>
                  <a:txBody>
                    <a:bodyPr/>
                    <a:lstStyle/>
                    <a:p>
                      <a:pPr algn="l" fontAlgn="ctr"/>
                      <a:r>
                        <a:rPr lang="en-US" sz="1200" b="1" i="0" u="none" strike="noStrike">
                          <a:solidFill>
                            <a:srgbClr val="000000"/>
                          </a:solidFill>
                          <a:effectLst/>
                          <a:latin typeface="Times New Roman"/>
                        </a:rPr>
                        <a:t>The volume of services provided</a:t>
                      </a:r>
                    </a:p>
                  </a:txBody>
                  <a:tcPr marL="5208" marR="5208" marT="5208" marB="0" anchor="ctr">
                    <a:lnL>
                      <a:noFill/>
                    </a:lnL>
                    <a:lnR>
                      <a:noFill/>
                    </a:lnR>
                    <a:lnT>
                      <a:noFill/>
                    </a:lnT>
                    <a:lnB>
                      <a:noFill/>
                    </a:lnB>
                  </a:tcPr>
                </a:tc>
                <a:tc rowSpan="3">
                  <a:txBody>
                    <a:bodyPr/>
                    <a:lstStyle/>
                    <a:p>
                      <a:pPr algn="ctr" fontAlgn="ctr"/>
                      <a:r>
                        <a:rPr lang="en-US" sz="1200" b="1" i="0" u="none" strike="noStrike">
                          <a:solidFill>
                            <a:srgbClr val="000000"/>
                          </a:solidFill>
                          <a:effectLst/>
                          <a:latin typeface="Times New Roman"/>
                        </a:rPr>
                        <a:t>thousand kWh</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rowSpan="3">
                  <a:txBody>
                    <a:bodyPr/>
                    <a:lstStyle/>
                    <a:p>
                      <a:pPr algn="ctr" rtl="0" fontAlgn="ctr"/>
                      <a:r>
                        <a:rPr lang="ru-RU" sz="1200" b="1" i="0" u="none" strike="noStrike">
                          <a:solidFill>
                            <a:srgbClr val="000000"/>
                          </a:solidFill>
                          <a:effectLst/>
                          <a:latin typeface="Times New Roman"/>
                        </a:rPr>
                        <a:t>1 018 207,99</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1 074 635,21</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106</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vMerge="1">
                  <a:txBody>
                    <a:bodyPr/>
                    <a:lstStyle/>
                    <a:p>
                      <a:endParaRPr lang="ru-RU"/>
                    </a:p>
                  </a:txBody>
                  <a:tcPr/>
                </a:tc>
                <a:tc>
                  <a:txBody>
                    <a:bodyPr/>
                    <a:lstStyle/>
                    <a:p>
                      <a:pPr algn="l" fontAlgn="ctr"/>
                      <a:r>
                        <a:rPr lang="en-US" sz="1200" b="0" i="0" u="none" strike="noStrike" dirty="0">
                          <a:solidFill>
                            <a:srgbClr val="000000"/>
                          </a:solidFill>
                          <a:effectLst/>
                          <a:latin typeface="Times New Roman"/>
                        </a:rPr>
                        <a:t>period 01.01 - 30.09</a:t>
                      </a:r>
                    </a:p>
                  </a:txBody>
                  <a:tcPr marL="5208" marR="5208" marT="5208" marB="0" anchor="ctr">
                    <a:lnL>
                      <a:noFill/>
                    </a:lnL>
                    <a:lnR>
                      <a:noFill/>
                    </a:lnR>
                    <a:lnT>
                      <a:noFill/>
                    </a:lnT>
                    <a:lnB>
                      <a:noFill/>
                    </a:lnB>
                  </a:tcPr>
                </a:tc>
                <a:tc vMerge="1">
                  <a:txBody>
                    <a:bodyPr/>
                    <a:lstStyle/>
                    <a:p>
                      <a:endParaRPr lang="ru-RU"/>
                    </a:p>
                  </a:txBody>
                  <a:tcPr/>
                </a:tc>
                <a:tc vMerge="1">
                  <a:txBody>
                    <a:bodyPr/>
                    <a:lstStyle/>
                    <a:p>
                      <a:endParaRPr lang="ru-RU"/>
                    </a:p>
                  </a:txBody>
                  <a:tcPr/>
                </a:tc>
                <a:tc>
                  <a:txBody>
                    <a:bodyPr/>
                    <a:lstStyle/>
                    <a:p>
                      <a:pPr algn="ctr" rtl="0" fontAlgn="ctr"/>
                      <a:r>
                        <a:rPr lang="ru-RU" sz="1200" b="0" i="0" u="none" strike="noStrike">
                          <a:solidFill>
                            <a:srgbClr val="000000"/>
                          </a:solidFill>
                          <a:effectLst/>
                          <a:latin typeface="Times New Roman"/>
                        </a:rPr>
                        <a:t>769 643,94</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vMerge="1">
                  <a:txBody>
                    <a:bodyPr/>
                    <a:lstStyle/>
                    <a:p>
                      <a:endParaRPr lang="ru-RU"/>
                    </a:p>
                  </a:txBody>
                  <a:tcPr/>
                </a:tc>
                <a:tc>
                  <a:txBody>
                    <a:bodyPr/>
                    <a:lstStyle/>
                    <a:p>
                      <a:pPr algn="l" fontAlgn="ctr"/>
                      <a:r>
                        <a:rPr lang="en-US" sz="1200" b="0" i="0" u="none" strike="noStrike">
                          <a:solidFill>
                            <a:srgbClr val="000000"/>
                          </a:solidFill>
                          <a:effectLst/>
                          <a:latin typeface="Times New Roman"/>
                        </a:rPr>
                        <a:t>period 01.10 - 31.12 </a:t>
                      </a:r>
                    </a:p>
                  </a:txBody>
                  <a:tcPr marL="5208" marR="5208" marT="5208" marB="0" anchor="ctr">
                    <a:lnL>
                      <a:noFill/>
                    </a:lnL>
                    <a:lnR>
                      <a:noFill/>
                    </a:lnR>
                    <a:lnT>
                      <a:noFill/>
                    </a:lnT>
                    <a:lnB>
                      <a:noFill/>
                    </a:lnB>
                  </a:tcPr>
                </a:tc>
                <a:tc vMerge="1">
                  <a:txBody>
                    <a:bodyPr/>
                    <a:lstStyle/>
                    <a:p>
                      <a:endParaRPr lang="ru-RU"/>
                    </a:p>
                  </a:txBody>
                  <a:tcPr/>
                </a:tc>
                <a:tc vMerge="1">
                  <a:txBody>
                    <a:bodyPr/>
                    <a:lstStyle/>
                    <a:p>
                      <a:endParaRPr lang="ru-RU"/>
                    </a:p>
                  </a:txBody>
                  <a:tcPr/>
                </a:tc>
                <a:tc>
                  <a:txBody>
                    <a:bodyPr/>
                    <a:lstStyle/>
                    <a:p>
                      <a:pPr algn="ctr" rtl="0" fontAlgn="ctr"/>
                      <a:r>
                        <a:rPr lang="ru-RU" sz="1200" b="0" i="0" u="none" strike="noStrike" dirty="0">
                          <a:solidFill>
                            <a:srgbClr val="000000"/>
                          </a:solidFill>
                          <a:effectLst/>
                          <a:latin typeface="Times New Roman"/>
                        </a:rPr>
                        <a:t>304 991,27</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rowSpan="2">
                  <a:txBody>
                    <a:bodyPr/>
                    <a:lstStyle/>
                    <a:p>
                      <a:pPr algn="ctr" fontAlgn="ctr"/>
                      <a:r>
                        <a:rPr lang="en-US" sz="1200" b="1" i="0" u="none" strike="noStrike">
                          <a:solidFill>
                            <a:srgbClr val="000000"/>
                          </a:solidFill>
                          <a:effectLst/>
                          <a:latin typeface="Times New Roman"/>
                        </a:rPr>
                        <a:t>VII</a:t>
                      </a:r>
                    </a:p>
                  </a:txBody>
                  <a:tcPr marL="5208" marR="5208" marT="5208" marB="0" anchor="ctr">
                    <a:lnL>
                      <a:noFill/>
                    </a:lnL>
                    <a:lnR>
                      <a:noFill/>
                    </a:lnR>
                    <a:lnT>
                      <a:noFill/>
                    </a:lnT>
                    <a:lnB>
                      <a:noFill/>
                    </a:lnB>
                  </a:tcPr>
                </a:tc>
                <a:tc rowSpan="2">
                  <a:txBody>
                    <a:bodyPr/>
                    <a:lstStyle/>
                    <a:p>
                      <a:pPr algn="l" fontAlgn="ctr"/>
                      <a:r>
                        <a:rPr lang="en-US" sz="1200" b="1" i="0" u="none" strike="noStrike">
                          <a:solidFill>
                            <a:srgbClr val="000000"/>
                          </a:solidFill>
                          <a:effectLst/>
                          <a:latin typeface="Times New Roman"/>
                        </a:rPr>
                        <a:t>Regulatory losses</a:t>
                      </a:r>
                    </a:p>
                  </a:txBody>
                  <a:tcPr marL="5208" marR="5208" marT="5208" marB="0" anchor="ctr">
                    <a:lnL>
                      <a:noFill/>
                    </a:lnL>
                    <a:lnR>
                      <a:noFill/>
                    </a:lnR>
                    <a:lnT>
                      <a:noFill/>
                    </a:lnT>
                    <a:lnB>
                      <a:noFill/>
                    </a:lnB>
                  </a:tcPr>
                </a:tc>
                <a:tc>
                  <a:txBody>
                    <a:bodyPr/>
                    <a:lstStyle/>
                    <a:p>
                      <a:pPr algn="ctr" fontAlgn="ctr"/>
                      <a:r>
                        <a:rPr lang="ru-RU" sz="1200" b="1" i="0" u="none" strike="noStrike">
                          <a:solidFill>
                            <a:srgbClr val="000000"/>
                          </a:solidFill>
                          <a:effectLst/>
                          <a:latin typeface="Times New Roman"/>
                        </a:rPr>
                        <a:t>% </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1" i="0" u="none" strike="noStrike">
                          <a:solidFill>
                            <a:srgbClr val="000000"/>
                          </a:solidFill>
                          <a:effectLst/>
                          <a:latin typeface="Times New Roman"/>
                        </a:rPr>
                        <a:t>10,11</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10,26</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52398">
                <a:tc vMerge="1">
                  <a:txBody>
                    <a:bodyPr/>
                    <a:lstStyle/>
                    <a:p>
                      <a:endParaRPr lang="ru-RU"/>
                    </a:p>
                  </a:txBody>
                  <a:tcPr/>
                </a:tc>
                <a:tc vMerge="1">
                  <a:txBody>
                    <a:bodyPr/>
                    <a:lstStyle/>
                    <a:p>
                      <a:endParaRPr lang="ru-RU"/>
                    </a:p>
                  </a:txBody>
                  <a:tcPr/>
                </a:tc>
                <a:tc>
                  <a:txBody>
                    <a:bodyPr/>
                    <a:lstStyle/>
                    <a:p>
                      <a:pPr algn="ctr" fontAlgn="ctr"/>
                      <a:r>
                        <a:rPr lang="en-US" sz="1200" b="1" i="0" u="none" strike="noStrike">
                          <a:solidFill>
                            <a:srgbClr val="000000"/>
                          </a:solidFill>
                          <a:effectLst/>
                          <a:latin typeface="Times New Roman"/>
                        </a:rPr>
                        <a:t>thousand kWh</a:t>
                      </a:r>
                    </a:p>
                  </a:txBody>
                  <a:tcPr marL="5208" marR="5208" marT="5208"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rtl="0" fontAlgn="ctr"/>
                      <a:r>
                        <a:rPr lang="ru-RU" sz="1200" b="1" i="0" u="none" strike="noStrike">
                          <a:solidFill>
                            <a:srgbClr val="000000"/>
                          </a:solidFill>
                          <a:effectLst/>
                          <a:latin typeface="Times New Roman"/>
                        </a:rPr>
                        <a:t>114 484,12</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dirty="0">
                          <a:solidFill>
                            <a:srgbClr val="000000"/>
                          </a:solidFill>
                          <a:effectLst/>
                          <a:latin typeface="Times New Roman"/>
                        </a:rPr>
                        <a:t>122 855,03</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107</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rowSpan="3">
                  <a:txBody>
                    <a:bodyPr/>
                    <a:lstStyle/>
                    <a:p>
                      <a:pPr algn="ctr" fontAlgn="ctr"/>
                      <a:r>
                        <a:rPr lang="en-US" sz="1200" b="1" i="0" u="none" strike="noStrike">
                          <a:solidFill>
                            <a:srgbClr val="000000"/>
                          </a:solidFill>
                          <a:effectLst/>
                          <a:latin typeface="Times New Roman"/>
                        </a:rPr>
                        <a:t>VIII</a:t>
                      </a:r>
                    </a:p>
                  </a:txBody>
                  <a:tcPr marL="5208" marR="5208" marT="5208" marB="0" anchor="ctr">
                    <a:lnL>
                      <a:noFill/>
                    </a:lnL>
                    <a:lnR>
                      <a:noFill/>
                    </a:lnR>
                    <a:lnT>
                      <a:noFill/>
                    </a:lnT>
                    <a:lnB>
                      <a:noFill/>
                    </a:lnB>
                  </a:tcPr>
                </a:tc>
                <a:tc>
                  <a:txBody>
                    <a:bodyPr/>
                    <a:lstStyle/>
                    <a:p>
                      <a:pPr algn="l" fontAlgn="ctr"/>
                      <a:r>
                        <a:rPr lang="en-US" sz="1200" b="1" i="0" u="none" strike="noStrike">
                          <a:solidFill>
                            <a:srgbClr val="000000"/>
                          </a:solidFill>
                          <a:effectLst/>
                          <a:latin typeface="Times New Roman"/>
                        </a:rPr>
                        <a:t>Tariff (excluding VAT)</a:t>
                      </a:r>
                    </a:p>
                  </a:txBody>
                  <a:tcPr marL="5208" marR="5208" marT="5208" marB="0" anchor="ctr">
                    <a:lnL>
                      <a:noFill/>
                    </a:lnL>
                    <a:lnR>
                      <a:noFill/>
                    </a:lnR>
                    <a:lnT>
                      <a:noFill/>
                    </a:lnT>
                    <a:lnB>
                      <a:noFill/>
                    </a:lnB>
                  </a:tcPr>
                </a:tc>
                <a:tc rowSpan="3">
                  <a:txBody>
                    <a:bodyPr/>
                    <a:lstStyle/>
                    <a:p>
                      <a:pPr algn="ctr" fontAlgn="ctr"/>
                      <a:r>
                        <a:rPr lang="en-US" sz="1200" b="1" i="0" u="none" strike="noStrike" dirty="0" err="1">
                          <a:solidFill>
                            <a:srgbClr val="000000"/>
                          </a:solidFill>
                          <a:effectLst/>
                          <a:latin typeface="Times New Roman"/>
                        </a:rPr>
                        <a:t>tenge</a:t>
                      </a:r>
                      <a:r>
                        <a:rPr lang="en-US" sz="1200" b="1" i="0" u="none" strike="noStrike" dirty="0">
                          <a:solidFill>
                            <a:srgbClr val="000000"/>
                          </a:solidFill>
                          <a:effectLst/>
                          <a:latin typeface="Times New Roman"/>
                        </a:rPr>
                        <a:t>/kWh</a:t>
                      </a:r>
                    </a:p>
                  </a:txBody>
                  <a:tcPr marL="5208" marR="5208" marT="5208" marB="0" anchor="ctr">
                    <a:lnL>
                      <a:noFill/>
                    </a:lnL>
                    <a:lnR>
                      <a:noFill/>
                    </a:lnR>
                    <a:lnT>
                      <a:noFill/>
                    </a:lnT>
                    <a:lnB>
                      <a:noFill/>
                    </a:lnB>
                  </a:tcPr>
                </a:tc>
                <a:tc rowSpan="3">
                  <a:txBody>
                    <a:bodyPr/>
                    <a:lstStyle/>
                    <a:p>
                      <a:pPr algn="ctr" rtl="0" fontAlgn="ctr"/>
                      <a:r>
                        <a:rPr lang="ru-RU" sz="1200" b="1" i="0" u="none" strike="noStrike">
                          <a:solidFill>
                            <a:srgbClr val="000000"/>
                          </a:solidFill>
                          <a:effectLst/>
                          <a:latin typeface="Times New Roman"/>
                        </a:rPr>
                        <a:t>1,91</a:t>
                      </a:r>
                    </a:p>
                  </a:txBody>
                  <a:tcPr marL="5208" marR="5208" marT="5208"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rtl="0" fontAlgn="ctr"/>
                      <a:r>
                        <a:rPr lang="ru-RU" sz="1200" b="1" i="0" u="none" strike="noStrike" dirty="0">
                          <a:solidFill>
                            <a:srgbClr val="000000"/>
                          </a:solidFill>
                          <a:effectLst/>
                          <a:latin typeface="Times New Roman"/>
                        </a:rPr>
                        <a:t>1,83</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rtl="0" fontAlgn="ctr"/>
                      <a:r>
                        <a:rPr lang="ru-RU" sz="1200" b="1" i="0" u="none" strike="noStrike">
                          <a:solidFill>
                            <a:srgbClr val="000000"/>
                          </a:solidFill>
                          <a:effectLst/>
                          <a:latin typeface="Times New Roman"/>
                        </a:rPr>
                        <a:t> </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188264">
                <a:tc vMerge="1">
                  <a:txBody>
                    <a:bodyPr/>
                    <a:lstStyle/>
                    <a:p>
                      <a:endParaRPr lang="ru-RU"/>
                    </a:p>
                  </a:txBody>
                  <a:tcPr/>
                </a:tc>
                <a:tc>
                  <a:txBody>
                    <a:bodyPr/>
                    <a:lstStyle/>
                    <a:p>
                      <a:pPr algn="l" fontAlgn="ctr"/>
                      <a:r>
                        <a:rPr lang="en-US" sz="1200" b="0" i="0" u="none" strike="noStrike">
                          <a:solidFill>
                            <a:srgbClr val="000000"/>
                          </a:solidFill>
                          <a:effectLst/>
                          <a:latin typeface="Times New Roman"/>
                        </a:rPr>
                        <a:t>period 01.01 - 30.09</a:t>
                      </a:r>
                    </a:p>
                  </a:txBody>
                  <a:tcPr marL="5208" marR="5208" marT="5208" marB="0" anchor="ctr">
                    <a:lnL>
                      <a:noFill/>
                    </a:lnL>
                    <a:lnR>
                      <a:noFill/>
                    </a:lnR>
                    <a:lnT>
                      <a:noFill/>
                    </a:lnT>
                    <a:lnB>
                      <a:noFill/>
                    </a:lnB>
                  </a:tcPr>
                </a:tc>
                <a:tc vMerge="1">
                  <a:txBody>
                    <a:bodyPr/>
                    <a:lstStyle/>
                    <a:p>
                      <a:endParaRPr lang="ru-RU"/>
                    </a:p>
                  </a:txBody>
                  <a:tcPr/>
                </a:tc>
                <a:tc vMerge="1">
                  <a:txBody>
                    <a:bodyPr/>
                    <a:lstStyle/>
                    <a:p>
                      <a:endParaRPr lang="ru-RU"/>
                    </a:p>
                  </a:txBody>
                  <a:tcPr/>
                </a:tc>
                <a:tc>
                  <a:txBody>
                    <a:bodyPr/>
                    <a:lstStyle/>
                    <a:p>
                      <a:pPr algn="ctr" rtl="0" fontAlgn="ctr"/>
                      <a:r>
                        <a:rPr lang="ru-RU" sz="1200" b="1" i="0" u="none" strike="noStrike" dirty="0">
                          <a:solidFill>
                            <a:srgbClr val="000000"/>
                          </a:solidFill>
                          <a:effectLst/>
                          <a:latin typeface="Times New Roman"/>
                        </a:rPr>
                        <a:t>1,91</a:t>
                      </a:r>
                    </a:p>
                  </a:txBody>
                  <a:tcPr marL="5208" marR="5208" marT="520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endParaRPr lang="ru-RU" sz="1200" b="0" i="0" u="none" strike="noStrike">
                        <a:solidFill>
                          <a:srgbClr val="000000"/>
                        </a:solidFill>
                        <a:effectLst/>
                        <a:latin typeface="Times New Roman"/>
                      </a:endParaRPr>
                    </a:p>
                  </a:txBody>
                  <a:tcPr marL="5208" marR="5208" marT="5208"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tcPr>
                </a:tc>
              </a:tr>
              <a:tr h="188264">
                <a:tc vMerge="1">
                  <a:txBody>
                    <a:bodyPr/>
                    <a:lstStyle/>
                    <a:p>
                      <a:endParaRPr lang="ru-RU"/>
                    </a:p>
                  </a:txBody>
                  <a:tcPr/>
                </a:tc>
                <a:tc>
                  <a:txBody>
                    <a:bodyPr/>
                    <a:lstStyle/>
                    <a:p>
                      <a:pPr algn="l" fontAlgn="ctr"/>
                      <a:r>
                        <a:rPr lang="en-US" sz="1200" b="0" i="0" u="none" strike="noStrike" dirty="0">
                          <a:solidFill>
                            <a:srgbClr val="000000"/>
                          </a:solidFill>
                          <a:effectLst/>
                          <a:latin typeface="Times New Roman"/>
                        </a:rPr>
                        <a:t>period 01.10 - 31.12 </a:t>
                      </a:r>
                    </a:p>
                  </a:txBody>
                  <a:tcPr marL="5208" marR="5208" marT="5208" marB="0" anchor="ctr">
                    <a:lnL>
                      <a:noFill/>
                    </a:lnL>
                    <a:lnR>
                      <a:noFill/>
                    </a:lnR>
                    <a:lnT>
                      <a:noFill/>
                    </a:lnT>
                    <a:lnB>
                      <a:noFill/>
                    </a:lnB>
                  </a:tcPr>
                </a:tc>
                <a:tc vMerge="1">
                  <a:txBody>
                    <a:bodyPr/>
                    <a:lstStyle/>
                    <a:p>
                      <a:endParaRPr lang="ru-RU"/>
                    </a:p>
                  </a:txBody>
                  <a:tcPr/>
                </a:tc>
                <a:tc vMerge="1">
                  <a:txBody>
                    <a:bodyPr/>
                    <a:lstStyle/>
                    <a:p>
                      <a:endParaRPr lang="ru-RU"/>
                    </a:p>
                  </a:txBody>
                  <a:tcPr/>
                </a:tc>
                <a:tc>
                  <a:txBody>
                    <a:bodyPr/>
                    <a:lstStyle/>
                    <a:p>
                      <a:pPr algn="ctr" fontAlgn="ctr"/>
                      <a:endParaRPr lang="ru-RU" sz="1200" b="0" i="0" u="none" strike="noStrike" dirty="0">
                        <a:solidFill>
                          <a:srgbClr val="000000"/>
                        </a:solidFill>
                        <a:effectLst/>
                        <a:latin typeface="Times New Roman"/>
                      </a:endParaRPr>
                    </a:p>
                  </a:txBody>
                  <a:tcPr marL="5208" marR="5208" marT="5208" marB="0" anchor="ctr">
                    <a:lnL>
                      <a:noFill/>
                    </a:lnL>
                    <a:lnR>
                      <a:noFill/>
                    </a:lnR>
                    <a:lnT w="12700" cap="flat" cmpd="sng" algn="ctr">
                      <a:solidFill>
                        <a:srgbClr val="FFFFFF"/>
                      </a:solidFill>
                      <a:prstDash val="solid"/>
                      <a:round/>
                      <a:headEnd type="none" w="med" len="med"/>
                      <a:tailEnd type="none" w="med" len="med"/>
                    </a:lnT>
                    <a:lnB>
                      <a:noFill/>
                    </a:lnB>
                  </a:tcPr>
                </a:tc>
                <a:tc>
                  <a:txBody>
                    <a:bodyPr/>
                    <a:lstStyle/>
                    <a:p>
                      <a:pPr algn="ctr" fontAlgn="ctr"/>
                      <a:endParaRPr lang="ru-RU" sz="1200" b="0" i="0" u="none" strike="noStrike" dirty="0">
                        <a:solidFill>
                          <a:srgbClr val="000000"/>
                        </a:solidFill>
                        <a:effectLst/>
                        <a:latin typeface="Times New Roman"/>
                      </a:endParaRPr>
                    </a:p>
                  </a:txBody>
                  <a:tcPr marL="5208" marR="5208" marT="5208" marB="0" anchor="ctr">
                    <a:lnL>
                      <a:noFill/>
                    </a:lnL>
                    <a:lnR>
                      <a:noFill/>
                    </a:lnR>
                    <a:lnT>
                      <a:noFill/>
                    </a:lnT>
                    <a:lnB>
                      <a:noFill/>
                    </a:lnB>
                  </a:tcPr>
                </a:tc>
              </a:tr>
            </a:tbl>
          </a:graphicData>
        </a:graphic>
      </p:graphicFrame>
      <p:sp>
        <p:nvSpPr>
          <p:cNvPr id="716" name="Line 809"/>
          <p:cNvSpPr>
            <a:spLocks noChangeShapeType="1"/>
          </p:cNvSpPr>
          <p:nvPr/>
        </p:nvSpPr>
        <p:spPr bwMode="auto">
          <a:xfrm>
            <a:off x="585591" y="724703"/>
            <a:ext cx="8912914"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3774734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849326" y="3305893"/>
            <a:ext cx="255198" cy="246221"/>
          </a:xfrm>
          <a:prstGeom prst="rect">
            <a:avLst/>
          </a:prstGeom>
        </p:spPr>
        <p:txBody>
          <a:bodyPr wrap="none">
            <a:spAutoFit/>
          </a:bodyPr>
          <a:lstStyle/>
          <a:p>
            <a:r>
              <a:rPr lang="ru-RU" sz="1000" b="1" dirty="0">
                <a:solidFill>
                  <a:prstClr val="white"/>
                </a:solidFill>
                <a:cs typeface="Arial" pitchFamily="34" charset="0"/>
              </a:rPr>
              <a:t>а</a:t>
            </a:r>
            <a:endParaRPr lang="ru-RU" dirty="0"/>
          </a:p>
        </p:txBody>
      </p:sp>
      <p:sp>
        <p:nvSpPr>
          <p:cNvPr id="12" name="Text Placeholder 1"/>
          <p:cNvSpPr txBox="1">
            <a:spLocks/>
          </p:cNvSpPr>
          <p:nvPr/>
        </p:nvSpPr>
        <p:spPr>
          <a:xfrm>
            <a:off x="3" y="0"/>
            <a:ext cx="9905999" cy="908720"/>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smtClean="0">
                <a:solidFill>
                  <a:srgbClr val="0070C0"/>
                </a:solidFill>
                <a:latin typeface="Times New Roman" pitchFamily="18" charset="0"/>
                <a:cs typeface="Times New Roman" pitchFamily="18" charset="0"/>
              </a:rPr>
              <a:t>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IMPLEMENTATION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OF THE INVESTMENT PROGRAM</a:t>
            </a:r>
          </a:p>
          <a:p>
            <a:pPr lvl="0" fontAlgn="auto">
              <a:spcAft>
                <a:spcPts val="0"/>
              </a:spcAft>
            </a:pP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         FOR ELECTRIC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POWER TRANSMISSION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SERVICES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BY THE RESULTS OF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2021</a:t>
            </a:r>
            <a:endPar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11"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7</a:t>
            </a:r>
            <a:endParaRPr lang="ru-RU" sz="1100"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1070431734"/>
              </p:ext>
            </p:extLst>
          </p:nvPr>
        </p:nvGraphicFramePr>
        <p:xfrm>
          <a:off x="585590" y="1043736"/>
          <a:ext cx="8822903" cy="4950547"/>
        </p:xfrm>
        <a:graphic>
          <a:graphicData uri="http://schemas.openxmlformats.org/drawingml/2006/table">
            <a:tbl>
              <a:tblPr/>
              <a:tblGrid>
                <a:gridCol w="3956664"/>
                <a:gridCol w="1091493"/>
                <a:gridCol w="1409846"/>
                <a:gridCol w="1091493"/>
                <a:gridCol w="1273407"/>
              </a:tblGrid>
              <a:tr h="293977">
                <a:tc rowSpan="2">
                  <a:txBody>
                    <a:bodyPr/>
                    <a:lstStyle/>
                    <a:p>
                      <a:pPr algn="ctr" fontAlgn="ctr"/>
                      <a:r>
                        <a:rPr lang="en-US" sz="1400" b="1" i="0" u="none" strike="noStrike" dirty="0">
                          <a:solidFill>
                            <a:srgbClr val="FFFFFF"/>
                          </a:solidFill>
                          <a:effectLst/>
                          <a:latin typeface="Times New Roman"/>
                        </a:rPr>
                        <a:t>Name of the project</a:t>
                      </a:r>
                    </a:p>
                  </a:txBody>
                  <a:tcPr marL="7620" marR="7620" marT="7620" marB="0" anchor="ctr">
                    <a:lnL>
                      <a:noFill/>
                    </a:lnL>
                    <a:lnR w="12700" cap="flat" cmpd="sng" algn="ctr">
                      <a:solidFill>
                        <a:schemeClr val="bg1"/>
                      </a:solidFill>
                      <a:prstDash val="solid"/>
                      <a:round/>
                      <a:headEnd type="none" w="med" len="med"/>
                      <a:tailEnd type="none" w="med" len="med"/>
                    </a:lnR>
                    <a:lnT>
                      <a:noFill/>
                    </a:lnT>
                    <a:lnB>
                      <a:noFill/>
                    </a:lnB>
                    <a:solidFill>
                      <a:srgbClr val="0070C0"/>
                    </a:solidFill>
                  </a:tcPr>
                </a:tc>
                <a:tc gridSpan="2">
                  <a:txBody>
                    <a:bodyPr/>
                    <a:lstStyle/>
                    <a:p>
                      <a:pPr algn="ctr" fontAlgn="ctr"/>
                      <a:r>
                        <a:rPr lang="en-US" sz="1400" b="0" i="0" u="none" strike="noStrike" dirty="0">
                          <a:solidFill>
                            <a:srgbClr val="FFFFFF"/>
                          </a:solidFill>
                          <a:effectLst/>
                          <a:latin typeface="Times New Roman"/>
                        </a:rPr>
                        <a:t>Plan</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ru-RU"/>
                    </a:p>
                  </a:txBody>
                  <a:tcPr/>
                </a:tc>
                <a:tc gridSpan="2">
                  <a:txBody>
                    <a:bodyPr/>
                    <a:lstStyle/>
                    <a:p>
                      <a:pPr algn="ctr" fontAlgn="ctr"/>
                      <a:r>
                        <a:rPr lang="en-US" sz="1400" b="0" i="0" u="none" strike="noStrike" dirty="0">
                          <a:solidFill>
                            <a:srgbClr val="FFFFFF"/>
                          </a:solidFill>
                          <a:effectLst/>
                          <a:latin typeface="Times New Roman"/>
                        </a:rPr>
                        <a:t>Fact</a:t>
                      </a:r>
                    </a:p>
                  </a:txBody>
                  <a:tcPr marL="7620" marR="7620" marT="7620"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solidFill>
                      <a:srgbClr val="0070C0"/>
                    </a:solidFill>
                  </a:tcPr>
                </a:tc>
                <a:tc hMerge="1">
                  <a:txBody>
                    <a:bodyPr/>
                    <a:lstStyle/>
                    <a:p>
                      <a:endParaRPr lang="ru-RU"/>
                    </a:p>
                  </a:txBody>
                  <a:tcPr/>
                </a:tc>
              </a:tr>
              <a:tr h="722694">
                <a:tc vMerge="1">
                  <a:txBody>
                    <a:bodyPr/>
                    <a:lstStyle/>
                    <a:p>
                      <a:endParaRPr lang="ru-RU"/>
                    </a:p>
                  </a:txBody>
                  <a:tcPr/>
                </a:tc>
                <a:tc>
                  <a:txBody>
                    <a:bodyPr/>
                    <a:lstStyle/>
                    <a:p>
                      <a:pPr algn="ctr" fontAlgn="ctr"/>
                      <a:r>
                        <a:rPr lang="en-US" sz="1400" b="0" i="0" u="none" strike="noStrike" dirty="0">
                          <a:solidFill>
                            <a:srgbClr val="FFFFFF"/>
                          </a:solidFill>
                          <a:effectLst/>
                          <a:latin typeface="Times New Roman"/>
                        </a:rPr>
                        <a:t>number, set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sz="1400" b="0" i="0" u="none" strike="noStrike" dirty="0">
                          <a:solidFill>
                            <a:srgbClr val="FFFFFF"/>
                          </a:solidFill>
                          <a:effectLst/>
                          <a:latin typeface="Times New Roman"/>
                        </a:rPr>
                        <a:t>amount, </a:t>
                      </a:r>
                      <a:r>
                        <a:rPr lang="en-US" sz="1400" b="0" i="0" u="none" strike="noStrike" dirty="0" smtClean="0">
                          <a:solidFill>
                            <a:srgbClr val="FFFFFF"/>
                          </a:solidFill>
                          <a:effectLst/>
                          <a:latin typeface="Times New Roman"/>
                        </a:rPr>
                        <a:t>                     thousand </a:t>
                      </a:r>
                      <a:r>
                        <a:rPr lang="en-US" sz="1400" b="0" i="0" u="none" strike="noStrike" dirty="0" err="1">
                          <a:solidFill>
                            <a:srgbClr val="FFFFFF"/>
                          </a:solidFill>
                          <a:effectLst/>
                          <a:latin typeface="Times New Roman"/>
                        </a:rPr>
                        <a:t>tenge</a:t>
                      </a:r>
                      <a:endParaRPr lang="en-US" sz="1400" b="0" i="0" u="none" strike="noStrike" dirty="0">
                        <a:solidFill>
                          <a:srgbClr val="FFFFFF"/>
                        </a:solidFill>
                        <a:effectLst/>
                        <a:latin typeface="Times New Roman"/>
                      </a:endParaRP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sz="1400" b="0" i="0" u="none" strike="noStrike" dirty="0">
                          <a:solidFill>
                            <a:srgbClr val="FFFFFF"/>
                          </a:solidFill>
                          <a:effectLst/>
                          <a:latin typeface="Times New Roman"/>
                        </a:rPr>
                        <a:t>number, set</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c>
                  <a:txBody>
                    <a:bodyPr/>
                    <a:lstStyle/>
                    <a:p>
                      <a:pPr algn="ctr" fontAlgn="ctr"/>
                      <a:r>
                        <a:rPr lang="en-US" sz="1400" b="0" i="0" u="none" strike="noStrike" dirty="0">
                          <a:solidFill>
                            <a:srgbClr val="FFFFFF"/>
                          </a:solidFill>
                          <a:effectLst/>
                          <a:latin typeface="Times New Roman"/>
                        </a:rPr>
                        <a:t>amount</a:t>
                      </a:r>
                      <a:r>
                        <a:rPr lang="en-US" sz="1400" b="0" i="0" u="none" strike="noStrike" dirty="0" smtClean="0">
                          <a:solidFill>
                            <a:srgbClr val="FFFFFF"/>
                          </a:solidFill>
                          <a:effectLst/>
                          <a:latin typeface="Times New Roman"/>
                        </a:rPr>
                        <a:t>,                      </a:t>
                      </a:r>
                      <a:r>
                        <a:rPr lang="en-US" sz="1400" b="0" i="0" u="none" strike="noStrike" dirty="0">
                          <a:solidFill>
                            <a:srgbClr val="FFFFFF"/>
                          </a:solidFill>
                          <a:effectLst/>
                          <a:latin typeface="Times New Roman"/>
                        </a:rPr>
                        <a:t>thousand </a:t>
                      </a:r>
                      <a:r>
                        <a:rPr lang="en-US" sz="1400" b="0" i="0" u="none" strike="noStrike" dirty="0" err="1">
                          <a:solidFill>
                            <a:srgbClr val="FFFFFF"/>
                          </a:solidFill>
                          <a:effectLst/>
                          <a:latin typeface="Times New Roman"/>
                        </a:rPr>
                        <a:t>tenge</a:t>
                      </a:r>
                      <a:endParaRPr lang="en-US" sz="1400" b="0" i="0" u="none" strike="noStrike" dirty="0">
                        <a:solidFill>
                          <a:srgbClr val="FFFFFF"/>
                        </a:solidFill>
                        <a:effectLst/>
                        <a:latin typeface="Times New Roman"/>
                      </a:endParaRPr>
                    </a:p>
                  </a:txBody>
                  <a:tcPr marL="7620" marR="7620" marT="762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070C0"/>
                    </a:solidFill>
                  </a:tcPr>
                </a:tc>
              </a:tr>
              <a:tr h="734943">
                <a:tc>
                  <a:txBody>
                    <a:bodyPr/>
                    <a:lstStyle/>
                    <a:p>
                      <a:pPr algn="l" fontAlgn="ctr"/>
                      <a:r>
                        <a:rPr lang="en-US" sz="1400" b="1" i="0" u="none" strike="noStrike" dirty="0">
                          <a:solidFill>
                            <a:srgbClr val="000000"/>
                          </a:solidFill>
                          <a:effectLst/>
                          <a:latin typeface="Times New Roman"/>
                        </a:rPr>
                        <a:t>Name of activities Total for EPT services </a:t>
                      </a:r>
                      <a:endParaRPr lang="en-US" sz="1400" b="1" i="0" u="none" strike="noStrike" dirty="0" smtClean="0">
                        <a:solidFill>
                          <a:srgbClr val="000000"/>
                        </a:solidFill>
                        <a:effectLst/>
                        <a:latin typeface="Times New Roman"/>
                      </a:endParaRPr>
                    </a:p>
                    <a:p>
                      <a:pPr algn="l" fontAlgn="ctr"/>
                      <a:r>
                        <a:rPr lang="en-US" sz="1400" b="1" i="0" u="none" strike="noStrike" dirty="0" smtClean="0">
                          <a:solidFill>
                            <a:srgbClr val="000000"/>
                          </a:solidFill>
                          <a:effectLst/>
                          <a:latin typeface="Times New Roman"/>
                        </a:rPr>
                        <a:t>of </a:t>
                      </a:r>
                      <a:r>
                        <a:rPr lang="en-US" sz="1400" b="1" i="0" u="none" strike="noStrike" dirty="0">
                          <a:solidFill>
                            <a:srgbClr val="000000"/>
                          </a:solidFill>
                          <a:effectLst/>
                          <a:latin typeface="Times New Roman"/>
                        </a:rPr>
                        <a:t>JSC NC "KTZ" including: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1" i="0" u="none" strike="noStrike">
                          <a:solidFill>
                            <a:srgbClr val="082C50"/>
                          </a:solidFill>
                          <a:effectLst/>
                          <a:latin typeface="Times New Roman"/>
                        </a:rPr>
                        <a:t>10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1" i="0" u="none" strike="noStrike" dirty="0">
                          <a:solidFill>
                            <a:srgbClr val="082C50"/>
                          </a:solidFill>
                          <a:effectLst/>
                          <a:latin typeface="Times New Roman"/>
                        </a:rPr>
                        <a:t>40 694,33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1" i="0" u="none" strike="noStrike" dirty="0">
                          <a:solidFill>
                            <a:srgbClr val="082C50"/>
                          </a:solidFill>
                          <a:effectLst/>
                          <a:latin typeface="Times New Roman"/>
                        </a:rPr>
                        <a:t>18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1" i="0" u="none" strike="noStrike">
                          <a:solidFill>
                            <a:srgbClr val="082C50"/>
                          </a:solidFill>
                          <a:effectLst/>
                          <a:latin typeface="Times New Roman"/>
                        </a:rPr>
                        <a:t>60 811,34</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554430">
                <a:tc>
                  <a:txBody>
                    <a:bodyPr/>
                    <a:lstStyle/>
                    <a:p>
                      <a:pPr algn="l" fontAlgn="ctr"/>
                      <a:r>
                        <a:rPr lang="en-US" sz="1400" b="0" i="0" u="none" strike="noStrike" dirty="0">
                          <a:solidFill>
                            <a:srgbClr val="000000"/>
                          </a:solidFill>
                          <a:effectLst/>
                          <a:latin typeface="Times New Roman"/>
                        </a:rPr>
                        <a:t>Complete switchgear type KSO-2-10 </a:t>
                      </a:r>
                      <a:r>
                        <a:rPr lang="en-US" sz="1400" b="0" i="0" u="none" strike="noStrike" dirty="0" smtClean="0">
                          <a:solidFill>
                            <a:srgbClr val="000000"/>
                          </a:solidFill>
                          <a:effectLst/>
                          <a:latin typeface="Times New Roman"/>
                        </a:rPr>
                        <a:t>with</a:t>
                      </a:r>
                      <a:r>
                        <a:rPr lang="en-US" sz="1400" b="0" i="0" u="none" strike="noStrike" baseline="0" dirty="0" smtClean="0">
                          <a:solidFill>
                            <a:srgbClr val="000000"/>
                          </a:solidFill>
                          <a:effectLst/>
                          <a:latin typeface="Times New Roman"/>
                        </a:rPr>
                        <a:t> </a:t>
                      </a:r>
                      <a:r>
                        <a:rPr lang="en-US" sz="1400" b="0" i="0" u="none" strike="noStrike" dirty="0" smtClean="0">
                          <a:solidFill>
                            <a:srgbClr val="000000"/>
                          </a:solidFill>
                          <a:effectLst/>
                          <a:latin typeface="Times New Roman"/>
                        </a:rPr>
                        <a:t>a vacuum  </a:t>
                      </a:r>
                      <a:r>
                        <a:rPr lang="en-US" sz="1400" b="0" i="0" u="none" strike="noStrike" dirty="0">
                          <a:solidFill>
                            <a:srgbClr val="000000"/>
                          </a:solidFill>
                          <a:effectLst/>
                          <a:latin typeface="Times New Roman"/>
                        </a:rPr>
                        <a:t>circuit breaker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dirty="0">
                          <a:solidFill>
                            <a:srgbClr val="082C50"/>
                          </a:solidFill>
                          <a:effectLst/>
                          <a:latin typeface="Times New Roman"/>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7 898,40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7 819,28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29435">
                <a:tc>
                  <a:txBody>
                    <a:bodyPr/>
                    <a:lstStyle/>
                    <a:p>
                      <a:pPr algn="l" fontAlgn="ctr"/>
                      <a:r>
                        <a:rPr lang="fr-FR" sz="1400" b="0" i="0" u="none" strike="noStrike" dirty="0">
                          <a:solidFill>
                            <a:srgbClr val="000000"/>
                          </a:solidFill>
                          <a:effectLst/>
                          <a:latin typeface="Times New Roman"/>
                        </a:rPr>
                        <a:t>Contact transformer substation KTPN-400 </a:t>
                      </a:r>
                      <a:r>
                        <a:rPr lang="fr-FR" sz="1400" b="0" i="0" u="none" strike="noStrike" dirty="0" smtClean="0">
                          <a:solidFill>
                            <a:srgbClr val="000000"/>
                          </a:solidFill>
                          <a:effectLst/>
                          <a:latin typeface="Times New Roman"/>
                        </a:rPr>
                        <a:t>kW/10 kV </a:t>
                      </a:r>
                      <a:endParaRPr lang="fr-FR" sz="1400" b="0" i="0" u="none" strike="noStrike" dirty="0">
                        <a:solidFill>
                          <a:srgbClr val="000000"/>
                        </a:solidFill>
                        <a:effectLst/>
                        <a:latin typeface="Times New Roman"/>
                      </a:endParaRP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082C50"/>
                          </a:solidFill>
                          <a:effectLst/>
                          <a:latin typeface="Times New Roman"/>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10 000,02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9 100,06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0724">
                <a:tc>
                  <a:txBody>
                    <a:bodyPr/>
                    <a:lstStyle/>
                    <a:p>
                      <a:pPr algn="l" fontAlgn="ctr"/>
                      <a:r>
                        <a:rPr lang="en-US" sz="1400" b="0" i="0" u="none" strike="noStrike" dirty="0">
                          <a:solidFill>
                            <a:srgbClr val="000000"/>
                          </a:solidFill>
                          <a:effectLst/>
                          <a:latin typeface="Times New Roman"/>
                        </a:rPr>
                        <a:t>Transformer TM250/10/0,4 kV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082C50"/>
                          </a:solidFill>
                          <a:effectLst/>
                          <a:latin typeface="Times New Roman"/>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2 711,66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4 067,58</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0724">
                <a:tc>
                  <a:txBody>
                    <a:bodyPr/>
                    <a:lstStyle/>
                    <a:p>
                      <a:pPr algn="l" fontAlgn="ctr"/>
                      <a:r>
                        <a:rPr lang="en-US" sz="1400" b="0" i="0" u="none" strike="noStrike" dirty="0">
                          <a:solidFill>
                            <a:srgbClr val="000000"/>
                          </a:solidFill>
                          <a:effectLst/>
                          <a:latin typeface="Times New Roman"/>
                        </a:rPr>
                        <a:t>Transformer TM-400/10/0,4  kV</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082C50"/>
                          </a:solidFill>
                          <a:effectLst/>
                          <a:latin typeface="Times New Roman"/>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1 812,25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3</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5 437,07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0724">
                <a:tc>
                  <a:txBody>
                    <a:bodyPr/>
                    <a:lstStyle/>
                    <a:p>
                      <a:pPr algn="l" fontAlgn="ctr"/>
                      <a:r>
                        <a:rPr lang="en-US" sz="1400" b="0" i="0" u="none" strike="noStrike" dirty="0">
                          <a:solidFill>
                            <a:srgbClr val="000000"/>
                          </a:solidFill>
                          <a:effectLst/>
                          <a:latin typeface="Times New Roman"/>
                        </a:rPr>
                        <a:t>Transformer TM-630/10/0,4 kV</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5 443,26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0724">
                <a:tc>
                  <a:txBody>
                    <a:bodyPr/>
                    <a:lstStyle/>
                    <a:p>
                      <a:pPr algn="l" fontAlgn="ctr"/>
                      <a:r>
                        <a:rPr lang="en-US" sz="1400" b="0" i="0" u="none" strike="noStrike" dirty="0">
                          <a:solidFill>
                            <a:srgbClr val="000000"/>
                          </a:solidFill>
                          <a:effectLst/>
                          <a:latin typeface="Times New Roman"/>
                        </a:rPr>
                        <a:t>Transformer TM-1000/10/0,4 kV</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4 150,92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0724">
                <a:tc>
                  <a:txBody>
                    <a:bodyPr/>
                    <a:lstStyle/>
                    <a:p>
                      <a:pPr algn="l" fontAlgn="ctr"/>
                      <a:r>
                        <a:rPr lang="en-US" sz="1400" b="0" i="0" u="none" strike="noStrike" dirty="0">
                          <a:solidFill>
                            <a:srgbClr val="000000"/>
                          </a:solidFill>
                          <a:effectLst/>
                          <a:latin typeface="Times New Roman"/>
                        </a:rPr>
                        <a:t>Transformer TMZH-100/27,5/0,4 kV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2 035,76</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0724">
                <a:tc>
                  <a:txBody>
                    <a:bodyPr/>
                    <a:lstStyle/>
                    <a:p>
                      <a:pPr algn="l" fontAlgn="ctr"/>
                      <a:r>
                        <a:rPr lang="en-US" sz="1400" b="0" i="0" u="none" strike="noStrike" dirty="0">
                          <a:solidFill>
                            <a:srgbClr val="000000"/>
                          </a:solidFill>
                          <a:effectLst/>
                          <a:latin typeface="Times New Roman"/>
                        </a:rPr>
                        <a:t>Transformer TMZH-400/27,5/0,4 kV</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 </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1</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4 484,97</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330724">
                <a:tc>
                  <a:txBody>
                    <a:bodyPr/>
                    <a:lstStyle/>
                    <a:p>
                      <a:pPr algn="l" fontAlgn="ctr"/>
                      <a:r>
                        <a:rPr lang="en-US" sz="1400" b="0" i="0" u="none" strike="noStrike" dirty="0">
                          <a:solidFill>
                            <a:srgbClr val="000000"/>
                          </a:solidFill>
                          <a:effectLst/>
                          <a:latin typeface="Times New Roman"/>
                        </a:rPr>
                        <a:t>Transformer TMZH-1600/27,5/10 kV </a:t>
                      </a:r>
                    </a:p>
                  </a:txBody>
                  <a:tcPr marL="7620" marR="7620" marT="7620"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ctr" fontAlgn="ctr"/>
                      <a:r>
                        <a:rPr lang="ru-RU" sz="1400" b="0" i="0" u="none" strike="noStrike" dirty="0">
                          <a:solidFill>
                            <a:srgbClr val="082C50"/>
                          </a:solidFill>
                          <a:effectLst/>
                          <a:latin typeface="Times New Roman"/>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a:solidFill>
                            <a:srgbClr val="082C50"/>
                          </a:solidFill>
                          <a:effectLst/>
                          <a:latin typeface="Times New Roman"/>
                        </a:rPr>
                        <a:t>18 272,00</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2</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ru-RU" sz="1400" b="0" i="0" u="none" strike="noStrike" dirty="0">
                          <a:solidFill>
                            <a:srgbClr val="082C50"/>
                          </a:solidFill>
                          <a:effectLst/>
                          <a:latin typeface="Times New Roman"/>
                        </a:rPr>
                        <a:t>18 272,45</a:t>
                      </a:r>
                    </a:p>
                  </a:txBody>
                  <a:tcPr marL="7620" marR="7620" marT="762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bl>
          </a:graphicData>
        </a:graphic>
      </p:graphicFrame>
      <p:sp>
        <p:nvSpPr>
          <p:cNvPr id="8"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graphicFrame>
        <p:nvGraphicFramePr>
          <p:cNvPr id="3" name="Таблица 2"/>
          <p:cNvGraphicFramePr>
            <a:graphicFrameLocks noGrp="1"/>
          </p:cNvGraphicFramePr>
          <p:nvPr/>
        </p:nvGraphicFramePr>
        <p:xfrm>
          <a:off x="9851571" y="1186543"/>
          <a:ext cx="208280" cy="457200"/>
        </p:xfrm>
        <a:graphic>
          <a:graphicData uri="http://schemas.openxmlformats.org/drawingml/2006/table">
            <a:tbl>
              <a:tblPr/>
              <a:tblGrid>
                <a:gridCol w="208280"/>
              </a:tblGrid>
              <a:tr h="0">
                <a:tc>
                  <a:txBody>
                    <a:bodyPr/>
                    <a:lstStyle/>
                    <a:p>
                      <a:endParaRPr lang="ru-RU"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tr>
            </a:tbl>
          </a:graphicData>
        </a:graphic>
      </p:graphicFrame>
    </p:spTree>
    <p:extLst>
      <p:ext uri="{BB962C8B-B14F-4D97-AF65-F5344CB8AC3E}">
        <p14:creationId xmlns:p14="http://schemas.microsoft.com/office/powerpoint/2010/main" val="10896767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Текст 8"/>
          <p:cNvSpPr>
            <a:spLocks noGrp="1"/>
          </p:cNvSpPr>
          <p:nvPr>
            <p:ph type="body" sz="quarter" idx="10"/>
          </p:nvPr>
        </p:nvSpPr>
        <p:spPr>
          <a:xfrm>
            <a:off x="-4250" y="0"/>
            <a:ext cx="9905999" cy="840608"/>
          </a:xfrm>
        </p:spPr>
        <p:txBody>
          <a:bodyPr/>
          <a:lstStyle/>
          <a:p>
            <a:r>
              <a:rPr lang="en-US" sz="1800" b="1" dirty="0" smtClean="0">
                <a:solidFill>
                  <a:srgbClr val="0070C0"/>
                </a:solidFill>
                <a:latin typeface="Times New Roman" pitchFamily="18" charset="0"/>
                <a:cs typeface="Times New Roman" pitchFamily="18" charset="0"/>
              </a:rPr>
              <a:t>             </a:t>
            </a:r>
            <a:r>
              <a:rPr lang="en-US"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WORK </a:t>
            </a:r>
            <a:r>
              <a:rPr lang="en-US"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WITH CONSUMERS OF SERVICES FOR </a:t>
            </a:r>
            <a:r>
              <a:rPr lang="en-US"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2021</a:t>
            </a:r>
            <a:endParaRPr lang="ru-RU"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099" name="Rectangle 3"/>
          <p:cNvSpPr>
            <a:spLocks noChangeArrowheads="1"/>
          </p:cNvSpPr>
          <p:nvPr/>
        </p:nvSpPr>
        <p:spPr bwMode="auto">
          <a:xfrm>
            <a:off x="392205" y="773731"/>
            <a:ext cx="9387581" cy="5586145"/>
          </a:xfrm>
          <a:prstGeom prst="rect">
            <a:avLst/>
          </a:prstGeom>
          <a:noFill/>
          <a:ln>
            <a:noFill/>
          </a:ln>
          <a:extLst/>
        </p:spPr>
        <p:txBody>
          <a:bodyPr wrap="square" anchor="ctr">
            <a:spAutoFit/>
          </a:bodyPr>
          <a:lstStyle/>
          <a:p>
            <a:pPr algn="just">
              <a:buFont typeface="Wingdings" pitchFamily="2" charset="2"/>
              <a:buNone/>
            </a:pPr>
            <a:r>
              <a:rPr lang="ru-RU" b="1" dirty="0" smtClean="0">
                <a:latin typeface="Times New Roman" pitchFamily="18" charset="0"/>
                <a:cs typeface="Times New Roman" pitchFamily="18" charset="0"/>
              </a:rPr>
              <a:t>     </a:t>
            </a:r>
            <a:r>
              <a:rPr lang="en-US" b="1" u="sng" dirty="0">
                <a:latin typeface="Times New Roman" pitchFamily="18" charset="0"/>
                <a:cs typeface="Times New Roman" pitchFamily="18" charset="0"/>
              </a:rPr>
              <a:t>for access </a:t>
            </a:r>
            <a:r>
              <a:rPr lang="en-US" b="1" u="sng" dirty="0" smtClean="0">
                <a:latin typeface="Times New Roman" pitchFamily="18" charset="0"/>
                <a:cs typeface="Times New Roman" pitchFamily="18" charset="0"/>
              </a:rPr>
              <a:t>roads </a:t>
            </a:r>
            <a:r>
              <a:rPr lang="en-US" b="1" u="sng" dirty="0">
                <a:latin typeface="Times New Roman" pitchFamily="18" charset="0"/>
                <a:cs typeface="Times New Roman" pitchFamily="18" charset="0"/>
              </a:rPr>
              <a:t>services:</a:t>
            </a:r>
            <a:endParaRPr lang="ru-RU" b="1" u="sng" dirty="0">
              <a:latin typeface="Times New Roman" pitchFamily="18" charset="0"/>
              <a:cs typeface="Times New Roman" pitchFamily="18" charset="0"/>
            </a:endParaRPr>
          </a:p>
          <a:p>
            <a:pPr algn="just">
              <a:lnSpc>
                <a:spcPct val="150000"/>
              </a:lnSpc>
            </a:pP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1</a:t>
            </a:r>
            <a:r>
              <a:rPr lang="en-US" dirty="0" smtClean="0">
                <a:latin typeface="Times New Roman" pitchFamily="18" charset="0"/>
                <a:cs typeface="Times New Roman" pitchFamily="18" charset="0"/>
              </a:rPr>
              <a:t>. Operative </a:t>
            </a:r>
            <a:r>
              <a:rPr lang="en-US" dirty="0">
                <a:latin typeface="Times New Roman" pitchFamily="18" charset="0"/>
                <a:cs typeface="Times New Roman" pitchFamily="18" charset="0"/>
              </a:rPr>
              <a:t>(accelerated) work with service consumers was ensured on the principle of one window:</a:t>
            </a:r>
          </a:p>
          <a:p>
            <a:pPr algn="just">
              <a:lnSpc>
                <a:spcPct val="150000"/>
              </a:lnSpc>
            </a:pPr>
            <a:r>
              <a:rPr lang="en-US" dirty="0">
                <a:latin typeface="Times New Roman" pitchFamily="18" charset="0"/>
                <a:cs typeface="Times New Roman" pitchFamily="18" charset="0"/>
              </a:rPr>
              <a:t>        - acceptance of the application;</a:t>
            </a:r>
          </a:p>
          <a:p>
            <a:pPr algn="just">
              <a:lnSpc>
                <a:spcPct val="150000"/>
              </a:lnSpc>
            </a:pPr>
            <a:r>
              <a:rPr lang="en-US" dirty="0">
                <a:latin typeface="Times New Roman" pitchFamily="18" charset="0"/>
                <a:cs typeface="Times New Roman" pitchFamily="18" charset="0"/>
              </a:rPr>
              <a:t>        - issue of a signed contract;</a:t>
            </a:r>
          </a:p>
          <a:p>
            <a:pPr algn="just">
              <a:lnSpc>
                <a:spcPct val="150000"/>
              </a:lnSpc>
            </a:pPr>
            <a:r>
              <a:rPr lang="en-US" dirty="0">
                <a:latin typeface="Times New Roman" pitchFamily="18" charset="0"/>
                <a:cs typeface="Times New Roman" pitchFamily="18" charset="0"/>
              </a:rPr>
              <a:t>        - registration of a statement of the supply and cleaning of wagons;</a:t>
            </a:r>
          </a:p>
          <a:p>
            <a:pPr algn="just">
              <a:lnSpc>
                <a:spcPct val="150000"/>
              </a:lnSpc>
            </a:pPr>
            <a:r>
              <a:rPr lang="en-US" dirty="0">
                <a:latin typeface="Times New Roman" pitchFamily="18" charset="0"/>
                <a:cs typeface="Times New Roman" pitchFamily="18" charset="0"/>
              </a:rPr>
              <a:t>        - </a:t>
            </a:r>
            <a:r>
              <a:rPr lang="en-US" dirty="0" smtClean="0">
                <a:latin typeface="Times New Roman" pitchFamily="18" charset="0"/>
                <a:cs typeface="Times New Roman" pitchFamily="18" charset="0"/>
              </a:rPr>
              <a:t>carrying </a:t>
            </a:r>
            <a:r>
              <a:rPr lang="en-US" dirty="0">
                <a:latin typeface="Times New Roman" pitchFamily="18" charset="0"/>
                <a:cs typeface="Times New Roman" pitchFamily="18" charset="0"/>
              </a:rPr>
              <a:t>out the calculation (taxation of services) and acceptance of payment for services</a:t>
            </a:r>
            <a:r>
              <a:rPr lang="en-US" dirty="0" smtClean="0">
                <a:latin typeface="Times New Roman" pitchFamily="18" charset="0"/>
                <a:cs typeface="Times New Roman" pitchFamily="18" charset="0"/>
              </a:rPr>
              <a:t>.</a:t>
            </a:r>
          </a:p>
          <a:p>
            <a:pPr algn="just">
              <a:lnSpc>
                <a:spcPct val="150000"/>
              </a:lnSpc>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2. </a:t>
            </a:r>
            <a:r>
              <a:rPr lang="en-US" dirty="0">
                <a:latin typeface="Times New Roman" pitchFamily="18" charset="0"/>
                <a:cs typeface="Times New Roman" pitchFamily="18" charset="0"/>
              </a:rPr>
              <a:t>For the prompt dispatch and acceptance of consumer goods, an electronic shipping document is drawn up in an automated control system for contractual and commercial work at </a:t>
            </a:r>
            <a:r>
              <a:rPr lang="en-US" dirty="0" smtClean="0">
                <a:latin typeface="Times New Roman" pitchFamily="18" charset="0"/>
                <a:cs typeface="Times New Roman" pitchFamily="18" charset="0"/>
              </a:rPr>
              <a:t>all branches of </a:t>
            </a:r>
            <a:r>
              <a:rPr lang="en-US" dirty="0">
                <a:latin typeface="Times New Roman" pitchFamily="18" charset="0"/>
                <a:cs typeface="Times New Roman" pitchFamily="18" charset="0"/>
              </a:rPr>
              <a:t>the road.</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lnSpc>
                <a:spcPct val="150000"/>
              </a:lnSpc>
            </a:pPr>
            <a:r>
              <a:rPr lang="ru-RU" dirty="0">
                <a:latin typeface="Times New Roman" pitchFamily="18" charset="0"/>
                <a:cs typeface="Times New Roman" pitchFamily="18" charset="0"/>
              </a:rPr>
              <a:t>       3. </a:t>
            </a:r>
            <a:r>
              <a:rPr lang="en-US" dirty="0">
                <a:latin typeface="Times New Roman" pitchFamily="18" charset="0"/>
                <a:cs typeface="Times New Roman" pitchFamily="18" charset="0"/>
              </a:rPr>
              <a:t>At the end of </a:t>
            </a:r>
            <a:r>
              <a:rPr lang="en-US" dirty="0" smtClean="0">
                <a:latin typeface="Times New Roman" pitchFamily="18" charset="0"/>
                <a:cs typeface="Times New Roman" pitchFamily="18" charset="0"/>
              </a:rPr>
              <a:t>2021, 462 </a:t>
            </a:r>
            <a:r>
              <a:rPr lang="en-US" dirty="0">
                <a:latin typeface="Times New Roman" pitchFamily="18" charset="0"/>
                <a:cs typeface="Times New Roman" pitchFamily="18" charset="0"/>
              </a:rPr>
              <a:t>contracts were concluded with consumers of services.</a:t>
            </a:r>
            <a:r>
              <a:rPr lang="ru-RU" dirty="0" smtClean="0">
                <a:latin typeface="Times New Roman" pitchFamily="18" charset="0"/>
                <a:cs typeface="Times New Roman" pitchFamily="18" charset="0"/>
              </a:rPr>
              <a:t>  </a:t>
            </a:r>
          </a:p>
          <a:p>
            <a:pPr algn="just"/>
            <a:endParaRPr lang="ru-RU" dirty="0" smtClean="0">
              <a:latin typeface="Times New Roman" pitchFamily="18" charset="0"/>
              <a:cs typeface="Times New Roman" pitchFamily="18" charset="0"/>
            </a:endParaRPr>
          </a:p>
          <a:p>
            <a:pPr algn="just"/>
            <a:r>
              <a:rPr lang="ru-RU" b="1" dirty="0" smtClean="0">
                <a:latin typeface="Times New Roman" pitchFamily="18" charset="0"/>
                <a:cs typeface="Times New Roman" pitchFamily="18" charset="0"/>
              </a:rPr>
              <a:t>     </a:t>
            </a:r>
            <a:r>
              <a:rPr lang="en-US" b="1" u="sng" dirty="0" smtClean="0">
                <a:latin typeface="Times New Roman" pitchFamily="18" charset="0"/>
                <a:cs typeface="Times New Roman" pitchFamily="18" charset="0"/>
              </a:rPr>
              <a:t>for electric </a:t>
            </a:r>
            <a:r>
              <a:rPr lang="en-US" b="1" u="sng" dirty="0">
                <a:latin typeface="Times New Roman" pitchFamily="18" charset="0"/>
                <a:cs typeface="Times New Roman" pitchFamily="18" charset="0"/>
              </a:rPr>
              <a:t>power transmission </a:t>
            </a:r>
            <a:r>
              <a:rPr lang="en-US" b="1" u="sng" dirty="0" smtClean="0">
                <a:latin typeface="Times New Roman" pitchFamily="18" charset="0"/>
                <a:cs typeface="Times New Roman" pitchFamily="18" charset="0"/>
              </a:rPr>
              <a:t>services:</a:t>
            </a:r>
            <a:endParaRPr lang="en-US" b="1" u="sng" dirty="0">
              <a:latin typeface="Times New Roman" pitchFamily="18" charset="0"/>
              <a:cs typeface="Times New Roman" pitchFamily="18" charset="0"/>
            </a:endParaRPr>
          </a:p>
          <a:p>
            <a:pPr algn="just">
              <a:lnSpc>
                <a:spcPct val="150000"/>
              </a:lnSpc>
            </a:pPr>
            <a:r>
              <a:rPr lang="ru-RU" dirty="0" smtClean="0">
                <a:latin typeface="Times New Roman" pitchFamily="18" charset="0"/>
                <a:cs typeface="Times New Roman" pitchFamily="18" charset="0"/>
              </a:rPr>
              <a:t>       1. </a:t>
            </a:r>
            <a:r>
              <a:rPr lang="en-US" dirty="0">
                <a:latin typeface="Times New Roman" pitchFamily="18" charset="0"/>
                <a:cs typeface="Times New Roman" pitchFamily="18" charset="0"/>
              </a:rPr>
              <a:t>To improve the quality of the provision of </a:t>
            </a:r>
            <a:r>
              <a:rPr lang="en-US" dirty="0" smtClean="0">
                <a:latin typeface="Times New Roman" pitchFamily="18" charset="0"/>
                <a:cs typeface="Times New Roman" pitchFamily="18" charset="0"/>
              </a:rPr>
              <a:t>service </a:t>
            </a:r>
            <a:r>
              <a:rPr lang="en-US" dirty="0">
                <a:latin typeface="Times New Roman" pitchFamily="18" charset="0"/>
                <a:cs typeface="Times New Roman" pitchFamily="18" charset="0"/>
              </a:rPr>
              <a:t>for the transmission of </a:t>
            </a:r>
            <a:r>
              <a:rPr lang="en-US" dirty="0" smtClean="0">
                <a:latin typeface="Times New Roman" pitchFamily="18" charset="0"/>
                <a:cs typeface="Times New Roman" pitchFamily="18" charset="0"/>
              </a:rPr>
              <a:t>electric power, </a:t>
            </a:r>
            <a:r>
              <a:rPr lang="en-US" dirty="0">
                <a:latin typeface="Times New Roman" pitchFamily="18" charset="0"/>
                <a:cs typeface="Times New Roman" pitchFamily="18" charset="0"/>
              </a:rPr>
              <a:t>in terms of increasing the reliability of power supply, the following works are constantly being carried out:</a:t>
            </a:r>
          </a:p>
          <a:p>
            <a:pPr algn="just">
              <a:lnSpc>
                <a:spcPct val="150000"/>
              </a:lnSpc>
            </a:pPr>
            <a:r>
              <a:rPr lang="en-US" dirty="0">
                <a:latin typeface="Times New Roman" pitchFamily="18" charset="0"/>
                <a:cs typeface="Times New Roman" pitchFamily="18" charset="0"/>
              </a:rPr>
              <a:t>        - carrying out load measurements along 0.4 kV lines and ensuring uniform phase-by-phase distribution of the line load</a:t>
            </a:r>
            <a:r>
              <a:rPr lang="en-US" dirty="0" smtClean="0">
                <a:latin typeface="Times New Roman" pitchFamily="18" charset="0"/>
                <a:cs typeface="Times New Roman" pitchFamily="18" charset="0"/>
              </a:rPr>
              <a:t>;</a:t>
            </a:r>
          </a:p>
          <a:p>
            <a:pPr algn="just">
              <a:lnSpc>
                <a:spcPct val="150000"/>
              </a:lnSpc>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x-none"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the use of switchgears with vacuum switches, modern protections and automation devices, which ensure an increase in the reliability of power supply by selectively disconnecting the damaged section of the line and automatically switching on the reserve or automatically reclosing a section of the line with unstable short-term damage to the </a:t>
            </a:r>
            <a:r>
              <a:rPr lang="en-US" dirty="0" smtClean="0">
                <a:latin typeface="Times New Roman" pitchFamily="18" charset="0"/>
                <a:cs typeface="Times New Roman" pitchFamily="18" charset="0"/>
              </a:rPr>
              <a:t>line.</a:t>
            </a:r>
            <a:endParaRPr lang="en-US" dirty="0">
              <a:latin typeface="Times New Roman" pitchFamily="18" charset="0"/>
              <a:cs typeface="Times New Roman" pitchFamily="18" charset="0"/>
            </a:endParaRPr>
          </a:p>
          <a:p>
            <a:pPr algn="just">
              <a:lnSpc>
                <a:spcPct val="150000"/>
              </a:lnSpc>
            </a:pPr>
            <a:r>
              <a:rPr lang="ru-RU" dirty="0" smtClean="0">
                <a:latin typeface="Times New Roman" pitchFamily="18" charset="0"/>
                <a:cs typeface="Times New Roman" pitchFamily="18" charset="0"/>
              </a:rPr>
              <a:t>2. </a:t>
            </a:r>
            <a:r>
              <a:rPr lang="en-US" dirty="0" smtClean="0">
                <a:latin typeface="Times New Roman" pitchFamily="18" charset="0"/>
                <a:cs typeface="Times New Roman" pitchFamily="18" charset="0"/>
              </a:rPr>
              <a:t>670 </a:t>
            </a:r>
            <a:r>
              <a:rPr lang="en-US" dirty="0">
                <a:latin typeface="Times New Roman" pitchFamily="18" charset="0"/>
                <a:cs typeface="Times New Roman" pitchFamily="18" charset="0"/>
              </a:rPr>
              <a:t>contracts were concluded with consumers of </a:t>
            </a:r>
            <a:r>
              <a:rPr lang="en-US" dirty="0" smtClean="0">
                <a:latin typeface="Times New Roman" pitchFamily="18" charset="0"/>
                <a:cs typeface="Times New Roman" pitchFamily="18" charset="0"/>
              </a:rPr>
              <a:t>service.</a:t>
            </a:r>
            <a:endParaRPr lang="ru-RU" i="1" dirty="0">
              <a:solidFill>
                <a:schemeClr val="tx2">
                  <a:lumMod val="75000"/>
                </a:schemeClr>
              </a:solidFill>
              <a:latin typeface="Times New Roman" pitchFamily="18" charset="0"/>
              <a:cs typeface="Times New Roman" pitchFamily="18" charset="0"/>
            </a:endParaRPr>
          </a:p>
        </p:txBody>
      </p:sp>
      <p:sp>
        <p:nvSpPr>
          <p:cNvPr id="6"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0" name="Номер слайда 2"/>
          <p:cNvSpPr txBox="1">
            <a:spLocks/>
          </p:cNvSpPr>
          <p:nvPr/>
        </p:nvSpPr>
        <p:spPr>
          <a:xfrm>
            <a:off x="9011889" y="6174308"/>
            <a:ext cx="894112"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pic>
        <p:nvPicPr>
          <p:cNvPr id="11"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Номер слайда 2"/>
          <p:cNvSpPr txBox="1">
            <a:spLocks/>
          </p:cNvSpPr>
          <p:nvPr/>
        </p:nvSpPr>
        <p:spPr>
          <a:xfrm>
            <a:off x="9625012" y="63267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8</a:t>
            </a:r>
          </a:p>
        </p:txBody>
      </p:sp>
      <p:sp>
        <p:nvSpPr>
          <p:cNvPr id="14"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3574695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25"/>
          <p:cNvSpPr/>
          <p:nvPr/>
        </p:nvSpPr>
        <p:spPr>
          <a:xfrm>
            <a:off x="1654916" y="1409961"/>
            <a:ext cx="7432545" cy="2273522"/>
          </a:xfrm>
          <a:custGeom>
            <a:avLst/>
            <a:gdLst>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56000"/>
              <a:gd name="connsiteX1" fmla="*/ 6498339 w 6498339"/>
              <a:gd name="connsiteY1" fmla="*/ 0 h 756000"/>
              <a:gd name="connsiteX2" fmla="*/ 6498339 w 6498339"/>
              <a:gd name="connsiteY2" fmla="*/ 756000 h 756000"/>
              <a:gd name="connsiteX3" fmla="*/ 435112 w 6498339"/>
              <a:gd name="connsiteY3" fmla="*/ 756000 h 756000"/>
              <a:gd name="connsiteX4" fmla="*/ 10649 w 6498339"/>
              <a:gd name="connsiteY4" fmla="*/ 744823 h 756000"/>
              <a:gd name="connsiteX5" fmla="*/ 0 w 6498339"/>
              <a:gd name="connsiteY5" fmla="*/ 0 h 756000"/>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 name="connsiteX0" fmla="*/ 0 w 6498339"/>
              <a:gd name="connsiteY0" fmla="*/ 0 h 761018"/>
              <a:gd name="connsiteX1" fmla="*/ 6498339 w 6498339"/>
              <a:gd name="connsiteY1" fmla="*/ 0 h 761018"/>
              <a:gd name="connsiteX2" fmla="*/ 6498339 w 6498339"/>
              <a:gd name="connsiteY2" fmla="*/ 756000 h 761018"/>
              <a:gd name="connsiteX3" fmla="*/ 392517 w 6498339"/>
              <a:gd name="connsiteY3" fmla="*/ 761018 h 761018"/>
              <a:gd name="connsiteX4" fmla="*/ 10649 w 6498339"/>
              <a:gd name="connsiteY4" fmla="*/ 744823 h 761018"/>
              <a:gd name="connsiteX5" fmla="*/ 0 w 6498339"/>
              <a:gd name="connsiteY5" fmla="*/ 0 h 76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8339" h="761018">
                <a:moveTo>
                  <a:pt x="0" y="0"/>
                </a:moveTo>
                <a:lnTo>
                  <a:pt x="6498339" y="0"/>
                </a:lnTo>
                <a:lnTo>
                  <a:pt x="6498339" y="756000"/>
                </a:lnTo>
                <a:lnTo>
                  <a:pt x="392517" y="761018"/>
                </a:lnTo>
                <a:cubicBezTo>
                  <a:pt x="227992" y="745225"/>
                  <a:pt x="46092" y="759677"/>
                  <a:pt x="10649" y="744823"/>
                </a:cubicBezTo>
                <a:cubicBezTo>
                  <a:pt x="10649" y="550070"/>
                  <a:pt x="0" y="194753"/>
                  <a:pt x="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28" name="Rectangle 27"/>
          <p:cNvSpPr/>
          <p:nvPr/>
        </p:nvSpPr>
        <p:spPr>
          <a:xfrm>
            <a:off x="1543362" y="3850410"/>
            <a:ext cx="7544098" cy="2080853"/>
          </a:xfrm>
          <a:custGeom>
            <a:avLst/>
            <a:gdLst/>
            <a:ahLst/>
            <a:cxnLst/>
            <a:rect l="l" t="t" r="r" b="b"/>
            <a:pathLst>
              <a:path w="6480000" h="756000">
                <a:moveTo>
                  <a:pt x="735360" y="0"/>
                </a:moveTo>
                <a:lnTo>
                  <a:pt x="6480000" y="0"/>
                </a:lnTo>
                <a:lnTo>
                  <a:pt x="6480000" y="756000"/>
                </a:lnTo>
                <a:lnTo>
                  <a:pt x="0" y="756000"/>
                </a:lnTo>
                <a:lnTo>
                  <a:pt x="0" y="650058"/>
                </a:lnTo>
                <a:cubicBezTo>
                  <a:pt x="360073" y="609245"/>
                  <a:pt x="652453" y="345514"/>
                  <a:pt x="735360" y="0"/>
                </a:cubicBez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1867"/>
          </a:p>
        </p:txBody>
      </p:sp>
      <p:sp>
        <p:nvSpPr>
          <p:cNvPr id="36" name="TextBox 35"/>
          <p:cNvSpPr txBox="1"/>
          <p:nvPr/>
        </p:nvSpPr>
        <p:spPr>
          <a:xfrm>
            <a:off x="1040379" y="953725"/>
            <a:ext cx="7446587" cy="2677656"/>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access road services: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traffic safety;</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Overhaul of access roads in the approved amount;</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Reducing the general wear and tear of access roads;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the current maintenance of access roads in accordance with the requirements of the Technical Operations Rules;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High-quality provision of services to consumers.</a:t>
            </a:r>
            <a:endParaRPr lang="ru-RU" altLang="ko-KR" sz="1600" dirty="0">
              <a:latin typeface="Times New Roman" pitchFamily="18" charset="0"/>
              <a:cs typeface="Times New Roman" pitchFamily="18" charset="0"/>
            </a:endParaRPr>
          </a:p>
        </p:txBody>
      </p:sp>
      <p:sp>
        <p:nvSpPr>
          <p:cNvPr id="42" name="TextBox 41"/>
          <p:cNvSpPr txBox="1"/>
          <p:nvPr/>
        </p:nvSpPr>
        <p:spPr>
          <a:xfrm>
            <a:off x="1040380" y="4054476"/>
            <a:ext cx="7270251" cy="1938992"/>
          </a:xfrm>
          <a:prstGeom prst="rect">
            <a:avLst/>
          </a:prstGeom>
          <a:noFill/>
        </p:spPr>
        <p:txBody>
          <a:bodyPr wrap="square" rtlCol="0">
            <a:spAutoFit/>
          </a:bodyPr>
          <a:lstStyle/>
          <a:p>
            <a:pPr>
              <a:lnSpc>
                <a:spcPct val="150000"/>
              </a:lnSpc>
            </a:pPr>
            <a:r>
              <a:rPr lang="en-US" altLang="ko-KR" sz="1600" b="1" u="sng" dirty="0">
                <a:latin typeface="Times New Roman" pitchFamily="18" charset="0"/>
                <a:cs typeface="Times New Roman" pitchFamily="18" charset="0"/>
              </a:rPr>
              <a:t>for electric power transmission </a:t>
            </a:r>
            <a:r>
              <a:rPr lang="en-US" altLang="ko-KR" sz="1600" b="1" u="sng" dirty="0" smtClean="0">
                <a:latin typeface="Times New Roman" pitchFamily="18" charset="0"/>
                <a:cs typeface="Times New Roman" pitchFamily="18" charset="0"/>
              </a:rPr>
              <a:t>services:</a:t>
            </a:r>
            <a:endParaRPr lang="en-US" altLang="ko-KR" sz="1600" b="1" u="sng" dirty="0">
              <a:latin typeface="Times New Roman" pitchFamily="18" charset="0"/>
              <a:cs typeface="Times New Roman" pitchFamily="18" charset="0"/>
            </a:endParaRP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Improving the reliability of the Company's distribution networks;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Modernization of the Company's power supply devices;</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unimpeded access to a regulated service;</a:t>
            </a:r>
          </a:p>
          <a:p>
            <a:pPr marL="285750" indent="-285750">
              <a:lnSpc>
                <a:spcPct val="150000"/>
              </a:lnSpc>
              <a:buFont typeface="Arial" panose="020B0604020202020204" pitchFamily="34" charset="0"/>
              <a:buChar char="•"/>
            </a:pPr>
            <a:r>
              <a:rPr lang="en-US" altLang="ko-KR" sz="1600" dirty="0">
                <a:latin typeface="Times New Roman" pitchFamily="18" charset="0"/>
                <a:cs typeface="Times New Roman" pitchFamily="18" charset="0"/>
              </a:rPr>
              <a:t>Ensuring quality service delivery to consumers.</a:t>
            </a:r>
            <a:endParaRPr lang="ru-RU" altLang="ko-KR" sz="1600" dirty="0">
              <a:latin typeface="Times New Roman" pitchFamily="18" charset="0"/>
              <a:cs typeface="Times New Roman" pitchFamily="18" charset="0"/>
            </a:endParaRPr>
          </a:p>
        </p:txBody>
      </p:sp>
      <p:sp>
        <p:nvSpPr>
          <p:cNvPr id="46" name="Текст 8"/>
          <p:cNvSpPr txBox="1">
            <a:spLocks/>
          </p:cNvSpPr>
          <p:nvPr/>
        </p:nvSpPr>
        <p:spPr bwMode="auto">
          <a:xfrm>
            <a:off x="-1" y="-81390"/>
            <a:ext cx="9906001" cy="91934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ru-RU"/>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ctr"/>
            <a:endParaRPr lang="ru-RU" sz="2000" dirty="0">
              <a:solidFill>
                <a:srgbClr val="0070C0"/>
              </a:solidFill>
              <a:latin typeface="+mj-lt"/>
            </a:endParaRPr>
          </a:p>
          <a:p>
            <a:pPr algn="ctr"/>
            <a:r>
              <a:rPr lang="en-US"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CURRENT AND PERSPECTIVE CHALLENGES</a:t>
            </a:r>
            <a:endParaRPr lang="ru-RU"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Номер слайда 1"/>
          <p:cNvSpPr txBox="1">
            <a:spLocks/>
          </p:cNvSpPr>
          <p:nvPr/>
        </p:nvSpPr>
        <p:spPr>
          <a:xfrm>
            <a:off x="8155332" y="6473448"/>
            <a:ext cx="1733550" cy="476250"/>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ru-RU" dirty="0"/>
          </a:p>
          <a:p>
            <a:pPr algn="r">
              <a:defRPr/>
            </a:pPr>
            <a:endParaRPr lang="ru-RU" dirty="0"/>
          </a:p>
        </p:txBody>
      </p:sp>
      <p:sp>
        <p:nvSpPr>
          <p:cNvPr id="1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12"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9</a:t>
            </a:r>
          </a:p>
        </p:txBody>
      </p:sp>
      <p:sp>
        <p:nvSpPr>
          <p:cNvPr id="11"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3110931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Прямоугольник 3"/>
          <p:cNvSpPr>
            <a:spLocks noChangeArrowheads="1"/>
          </p:cNvSpPr>
          <p:nvPr/>
        </p:nvSpPr>
        <p:spPr bwMode="auto">
          <a:xfrm>
            <a:off x="0" y="2579706"/>
            <a:ext cx="9906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800" b="1" dirty="0">
                <a:solidFill>
                  <a:srgbClr val="0070C0"/>
                </a:solidFill>
                <a:latin typeface="Times New Roman" pitchFamily="18" charset="0"/>
                <a:cs typeface="Times New Roman" pitchFamily="18" charset="0"/>
              </a:rPr>
              <a:t>THANK YOU FOR ATTENTION</a:t>
            </a:r>
            <a:endParaRPr lang="ru-RU" sz="2500" dirty="0">
              <a:latin typeface="Times New Roman" pitchFamily="18" charset="0"/>
              <a:cs typeface="Times New Roman" pitchFamily="18" charset="0"/>
            </a:endParaRPr>
          </a:p>
        </p:txBody>
      </p:sp>
    </p:spTree>
    <p:extLst>
      <p:ext uri="{BB962C8B-B14F-4D97-AF65-F5344CB8AC3E}">
        <p14:creationId xmlns:p14="http://schemas.microsoft.com/office/powerpoint/2010/main" val="3375349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39555" y="238922"/>
            <a:ext cx="99060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auto">
              <a:spcBef>
                <a:spcPts val="0"/>
              </a:spcBef>
              <a:spcAft>
                <a:spcPts val="0"/>
              </a:spcAft>
            </a:pPr>
            <a:endParaRPr lang="ru-RU" sz="1800" dirty="0">
              <a:solidFill>
                <a:prstClr val="black"/>
              </a:solidFill>
              <a:latin typeface="Calibri"/>
            </a:endParaRPr>
          </a:p>
        </p:txBody>
      </p:sp>
      <p:sp>
        <p:nvSpPr>
          <p:cNvPr id="158455" name="Rectangle 759"/>
          <p:cNvSpPr>
            <a:spLocks noChangeArrowheads="1"/>
          </p:cNvSpPr>
          <p:nvPr/>
        </p:nvSpPr>
        <p:spPr bwMode="auto">
          <a:xfrm>
            <a:off x="54173" y="238918"/>
            <a:ext cx="9906000" cy="487506"/>
          </a:xfrm>
          <a:prstGeom prst="rect">
            <a:avLst/>
          </a:prstGeom>
          <a:noFill/>
          <a:ln w="9525" algn="ctr">
            <a:noFill/>
            <a:miter lim="800000"/>
            <a:headEnd/>
            <a:tailEnd/>
          </a:ln>
          <a:effectLst/>
        </p:spPr>
        <p:txBody>
          <a:bodyPr lIns="91434" tIns="45717" rIns="91434" bIns="45717" anchor="ctr"/>
          <a:lstStyle/>
          <a:p>
            <a:pPr algn="ctr" fontAlgn="auto">
              <a:spcBef>
                <a:spcPts val="0"/>
              </a:spcBef>
              <a:spcAft>
                <a:spcPts val="0"/>
              </a:spcAft>
              <a:defRPr/>
            </a:pPr>
            <a:r>
              <a:rPr lang="en-US" sz="1800" b="1" dirty="0">
                <a:solidFill>
                  <a:srgbClr val="0070C0"/>
                </a:solidFill>
                <a:effectLst>
                  <a:outerShdw blurRad="38100" dist="38100" dir="2700000" algn="tl">
                    <a:srgbClr val="C0C0C0"/>
                  </a:outerShdw>
                </a:effectLst>
                <a:latin typeface="Times New Roman" pitchFamily="18" charset="0"/>
                <a:cs typeface="Times New Roman" pitchFamily="18" charset="0"/>
              </a:rPr>
              <a:t>CONTENT OF THE REPORT</a:t>
            </a:r>
            <a:endParaRPr lang="ru-RU" sz="1800" b="1" dirty="0">
              <a:solidFill>
                <a:srgbClr val="0070C0"/>
              </a:solidFill>
              <a:effectLst>
                <a:outerShdw blurRad="38100" dist="38100" dir="2700000" algn="tl">
                  <a:srgbClr val="C0C0C0"/>
                </a:outerShdw>
              </a:effectLst>
              <a:latin typeface="Times New Roman" pitchFamily="18" charset="0"/>
              <a:cs typeface="Times New Roman" pitchFamily="18" charset="0"/>
            </a:endParaRPr>
          </a:p>
        </p:txBody>
      </p:sp>
      <p:sp>
        <p:nvSpPr>
          <p:cNvPr id="6" name="Line 809"/>
          <p:cNvSpPr>
            <a:spLocks noChangeShapeType="1"/>
          </p:cNvSpPr>
          <p:nvPr/>
        </p:nvSpPr>
        <p:spPr bwMode="auto">
          <a:xfrm>
            <a:off x="585590" y="837952"/>
            <a:ext cx="8887021"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pic>
        <p:nvPicPr>
          <p:cNvPr id="26629"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1193"/>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3" name="Text Box 864"/>
          <p:cNvSpPr txBox="1">
            <a:spLocks noChangeArrowheads="1"/>
          </p:cNvSpPr>
          <p:nvPr/>
        </p:nvSpPr>
        <p:spPr bwMode="auto">
          <a:xfrm>
            <a:off x="8014234" y="4702190"/>
            <a:ext cx="54689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4" name="Text Box 87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5" name="Text Box 87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6" name="Text Box 87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7" name="Text Box 87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8" name="Text Box 87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39" name="Text Box 88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0" name="Text Box 88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1" name="Text Box 88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2" name="Text Box 88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3" name="Text Box 88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4" name="Text Box 88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5" name="Text Box 88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6" name="Text Box 89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7" name="Text Box 89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8" name="Text Box 897"/>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49" name="Text Box 90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0" name="Text Box 90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1" name="Text Box 90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2" name="Text Box 90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3" name="Text Box 90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4" name="Text Box 90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5" name="Text Box 90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6" name="Text Box 91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7" name="Text Box 91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8" name="Text Box 91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59" name="Text Box 915"/>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0" name="Text Box 916"/>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1" name="Text Box 91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2" name="Text Box 92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3" name="Text Box 924"/>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4" name="Text Box 92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5" name="Text Box 92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6" name="Text Box 930"/>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7" name="Text Box 93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8" name="Text Box 933"/>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69" name="Text Box 93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0" name="Text Box 936"/>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1" name="Text Box 937"/>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2" name="Text Box 939"/>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3" name="Text Box 940"/>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4" name="Text Box 942"/>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5" name="Text Box 943"/>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6" name="Text Box 945"/>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7" name="Text Box 948"/>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8" name="Text Box 951"/>
          <p:cNvSpPr txBox="1">
            <a:spLocks noChangeArrowheads="1"/>
          </p:cNvSpPr>
          <p:nvPr/>
        </p:nvSpPr>
        <p:spPr bwMode="auto">
          <a:xfrm>
            <a:off x="8014234" y="442912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79" name="Text Box 968"/>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0" name="Text Box 969"/>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1" name="Text Box 971"/>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2" name="Text Box 972"/>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3" name="Text Box 974"/>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4" name="Text Box 975"/>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5" name="Text Box 977"/>
          <p:cNvSpPr txBox="1">
            <a:spLocks noChangeArrowheads="1"/>
          </p:cNvSpPr>
          <p:nvPr/>
        </p:nvSpPr>
        <p:spPr bwMode="auto">
          <a:xfrm>
            <a:off x="8014234" y="4994275"/>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6" name="Text Box 978"/>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7" name="Text Box 981"/>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8" name="Text Box 984"/>
          <p:cNvSpPr txBox="1">
            <a:spLocks noChangeArrowheads="1"/>
          </p:cNvSpPr>
          <p:nvPr/>
        </p:nvSpPr>
        <p:spPr bwMode="auto">
          <a:xfrm>
            <a:off x="8014234" y="11871325"/>
            <a:ext cx="546894"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89" name="Text Box 1053"/>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0" name="Text Box 1054"/>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1" name="Text Box 1055"/>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2" name="Text Box 1056"/>
          <p:cNvSpPr txBox="1">
            <a:spLocks noChangeArrowheads="1"/>
          </p:cNvSpPr>
          <p:nvPr/>
        </p:nvSpPr>
        <p:spPr bwMode="auto">
          <a:xfrm>
            <a:off x="8014234" y="3865563"/>
            <a:ext cx="54689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3" name="Text Box 1065"/>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4" name="Text Box 1068"/>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5" name="Text Box 1071"/>
          <p:cNvSpPr txBox="1">
            <a:spLocks noChangeArrowheads="1"/>
          </p:cNvSpPr>
          <p:nvPr/>
        </p:nvSpPr>
        <p:spPr bwMode="auto">
          <a:xfrm>
            <a:off x="8014233" y="4702190"/>
            <a:ext cx="60880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6" name="Text Box 107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7" name="Text Box 107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8" name="Text Box 107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699" name="Text Box 107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0" name="Text Box 108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1" name="Text Box 108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2" name="Text Box 108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3" name="Text Box 108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4" name="Text Box 108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5" name="Text Box 108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6" name="Text Box 108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7" name="Text Box 109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8" name="Text Box 109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09" name="Text Box 109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0" name="Text Box 1098"/>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1" name="Text Box 110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2" name="Text Box 110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3" name="Text Box 110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4" name="Text Box 110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5" name="Text Box 110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6" name="Text Box 110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7" name="Text Box 111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8" name="Text Box 111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19" name="Text Box 111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0" name="Text Box 111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1" name="Text Box 1116"/>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2" name="Text Box 1117"/>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3" name="Text Box 111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4" name="Text Box 112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5" name="Text Box 1125"/>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6" name="Text Box 112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7" name="Text Box 112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8" name="Text Box 113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29" name="Text Box 113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0" name="Text Box 113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1" name="Text Box 113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2" name="Text Box 1137"/>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3" name="Text Box 1138"/>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4" name="Text Box 1140"/>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5" name="Text Box 1141"/>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6" name="Text Box 1143"/>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7" name="Text Box 1144"/>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8" name="Text Box 1146"/>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39" name="Text Box 1149"/>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0" name="Text Box 1152"/>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1" name="Text Box 1169"/>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2" name="Text Box 1170"/>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3" name="Text Box 1172"/>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4" name="Text Box 1173"/>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5" name="Text Box 1175"/>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6" name="Text Box 1176"/>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7" name="Text Box 1178"/>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8" name="Text Box 1179"/>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49" name="Text Box 1181"/>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0" name="Text Box 1182"/>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1" name="Text Box 1184"/>
          <p:cNvSpPr txBox="1">
            <a:spLocks noChangeArrowheads="1"/>
          </p:cNvSpPr>
          <p:nvPr/>
        </p:nvSpPr>
        <p:spPr bwMode="auto">
          <a:xfrm>
            <a:off x="8014233" y="49942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2" name="Text Box 1185"/>
          <p:cNvSpPr txBox="1">
            <a:spLocks noChangeArrowheads="1"/>
          </p:cNvSpPr>
          <p:nvPr/>
        </p:nvSpPr>
        <p:spPr bwMode="auto">
          <a:xfrm>
            <a:off x="8014233" y="1189037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3" name="Text Box 1187"/>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4" name="Text Box 1190"/>
          <p:cNvSpPr txBox="1">
            <a:spLocks noChangeArrowheads="1"/>
          </p:cNvSpPr>
          <p:nvPr/>
        </p:nvSpPr>
        <p:spPr bwMode="auto">
          <a:xfrm>
            <a:off x="8014233" y="4429125"/>
            <a:ext cx="60880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5" name="Text Box 57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6" name="Text Box 58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7" name="Text Box 585"/>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8" name="Text Box 58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59" name="Text Box 58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0" name="Text Box 59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1" name="Text Box 59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2" name="Text Box 59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3" name="Text Box 59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4" name="Text Box 59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5" name="Text Box 59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6" name="Text Box 60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7" name="Text Box 60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8" name="Text Box 60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69" name="Text Box 60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0" name="Text Box 60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1" name="Text Box 60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2" name="Text Box 612"/>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3" name="Text Box 61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4" name="Text Box 61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5" name="Text Box 61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6" name="Text Box 61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7" name="Text Box 62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8" name="Text Box 62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79" name="Text Box 62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0" name="Text Box 62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1" name="Text Box 62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2" name="Text Box 62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3" name="Text Box 63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4" name="Text Box 63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5" name="Text Box 63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6" name="Text Box 63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7" name="Text Box 63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8" name="Text Box 64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89" name="Text Box 64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0" name="Text Box 64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1" name="Text Box 64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2" name="Text Box 64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3" name="Text Box 64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4" name="Text Box 65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5" name="Text Box 65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6" name="Text Box 65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7" name="Text Box 65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8" name="Text Box 65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799" name="Text Box 65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0" name="Text Box 66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1" name="Text Box 66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2" name="Text Box 66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3" name="Text Box 68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4" name="Text Box 68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5" name="Text Box 68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6" name="Text Box 68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7" name="Text Box 68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8" name="Text Box 69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09" name="Text Box 69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0" name="Text Box 69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1" name="Text Box 69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2" name="Text Box 69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3" name="Text Box 69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4" name="Text Box 69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5" name="Text Box 70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6" name="Text Box 70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7" name="Text Box 70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8" name="Text Box 766"/>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19" name="Text Box 769"/>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0" name="Text Box 772"/>
          <p:cNvSpPr txBox="1">
            <a:spLocks noChangeArrowheads="1"/>
          </p:cNvSpPr>
          <p:nvPr/>
        </p:nvSpPr>
        <p:spPr bwMode="auto">
          <a:xfrm>
            <a:off x="8014237" y="4702190"/>
            <a:ext cx="6294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1" name="Text Box 77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2" name="Text Box 77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3" name="Text Box 77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4" name="Text Box 77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5" name="Text Box 78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6" name="Text Box 78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7" name="Text Box 78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8" name="Text Box 78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29" name="Text Box 78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0" name="Text Box 78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1" name="Text Box 79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2" name="Text Box 79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3" name="Text Box 79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4" name="Text Box 79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5" name="Text Box 799"/>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6" name="Text Box 80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7" name="Text Box 80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8" name="Text Box 80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39" name="Text Box 80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0" name="Text Box 80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1" name="Text Box 80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2" name="Text Box 81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3" name="Text Box 81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4" name="Text Box 81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5" name="Text Box 81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6" name="Text Box 817"/>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7" name="Text Box 818"/>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8" name="Text Box 82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49" name="Text Box 82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0" name="Text Box 826"/>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1" name="Text Box 82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2" name="Text Box 83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3" name="Text Box 83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4" name="Text Box 83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5" name="Text Box 83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6" name="Text Box 83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7" name="Text Box 838"/>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8" name="Text Box 839"/>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59" name="Text Box 841"/>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0" name="Text Box 842"/>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1" name="Text Box 844"/>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2" name="Text Box 845"/>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3" name="Text Box 847"/>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4" name="Text Box 850"/>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5" name="Text Box 853"/>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6" name="Text Box 870"/>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7" name="Text Box 871"/>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8" name="Text Box 873"/>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69" name="Text Box 874"/>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0" name="Text Box 876"/>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1" name="Text Box 877"/>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2" name="Text Box 879"/>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3" name="Text Box 880"/>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4" name="Text Box 882"/>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5" name="Text Box 883"/>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6" name="Text Box 885"/>
          <p:cNvSpPr txBox="1">
            <a:spLocks noChangeArrowheads="1"/>
          </p:cNvSpPr>
          <p:nvPr/>
        </p:nvSpPr>
        <p:spPr bwMode="auto">
          <a:xfrm>
            <a:off x="8014237" y="49942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7" name="Text Box 886"/>
          <p:cNvSpPr txBox="1">
            <a:spLocks noChangeArrowheads="1"/>
          </p:cNvSpPr>
          <p:nvPr/>
        </p:nvSpPr>
        <p:spPr bwMode="auto">
          <a:xfrm>
            <a:off x="8014237" y="1189037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8" name="Text Box 888"/>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79" name="Text Box 891"/>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0" name="Text Box 894"/>
          <p:cNvSpPr txBox="1">
            <a:spLocks noChangeArrowheads="1"/>
          </p:cNvSpPr>
          <p:nvPr/>
        </p:nvSpPr>
        <p:spPr bwMode="auto">
          <a:xfrm>
            <a:off x="8014237" y="4429125"/>
            <a:ext cx="6294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1" name="Text Box 56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2" name="Text Box 56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3" name="Text Box 568"/>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4" name="Text Box 57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5" name="Text Box 57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6" name="Text Box 57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7" name="Text Box 57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8" name="Text Box 57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89" name="Text Box 57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0" name="Text Box 58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1" name="Text Box 58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2" name="Text Box 58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3" name="Text Box 58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4" name="Text Box 58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5" name="Text Box 58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6" name="Text Box 58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7" name="Text Box 59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8" name="Text Box 595"/>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899" name="Text Box 59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0" name="Text Box 59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1" name="Text Box 60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2" name="Text Box 60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3" name="Text Box 60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4" name="Text Box 60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5" name="Text Box 60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6" name="Text Box 60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7" name="Text Box 61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8" name="Text Box 61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09" name="Text Box 61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0" name="Text Box 61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1" name="Text Box 61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2" name="Text Box 61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3" name="Text Box 62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4" name="Text Box 62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5" name="Text Box 62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6" name="Text Box 62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7" name="Text Box 62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8" name="Text Box 63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19" name="Text Box 63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0" name="Text Box 63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1" name="Text Box 63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2" name="Text Box 63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3" name="Text Box 63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4" name="Text Box 64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5" name="Text Box 64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6" name="Text Box 64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7" name="Text Box 64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8" name="Text Box 64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29" name="Text Box 66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0" name="Text Box 66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1" name="Text Box 66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2" name="Text Box 67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3" name="Text Box 67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4" name="Text Box 67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5" name="Text Box 67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6" name="Text Box 67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7" name="Text Box 67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8" name="Text Box 67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39" name="Text Box 68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0" name="Text Box 68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1" name="Text Box 68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2" name="Text Box 68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3" name="Text Box 69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4" name="Text Box 749"/>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5" name="Text Box 752"/>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6" name="Text Box 755"/>
          <p:cNvSpPr txBox="1">
            <a:spLocks noChangeArrowheads="1"/>
          </p:cNvSpPr>
          <p:nvPr/>
        </p:nvSpPr>
        <p:spPr bwMode="auto">
          <a:xfrm>
            <a:off x="8014247" y="4702190"/>
            <a:ext cx="65008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7" name="Text Box 75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8" name="Text Box 75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49" name="Text Box 76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0" name="Text Box 76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1" name="Text Box 76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2" name="Text Box 76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3" name="Text Box 76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4" name="Text Box 76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5" name="Text Box 77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6" name="Text Box 77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7" name="Text Box 77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8" name="Text Box 77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59" name="Text Box 77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0" name="Text Box 77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1" name="Text Box 782"/>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2" name="Text Box 78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3" name="Text Box 78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4" name="Text Box 78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5" name="Text Box 78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6" name="Text Box 79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7" name="Text Box 79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8" name="Text Box 79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69" name="Text Box 79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0" name="Text Box 79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1" name="Text Box 79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2" name="Text Box 800"/>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3" name="Text Box 801"/>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4" name="Text Box 80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5" name="Text Box 80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6" name="Text Box 809"/>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7" name="Text Box 81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8" name="Text Box 81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79" name="Text Box 81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0" name="Text Box 81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1" name="Text Box 81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2" name="Text Box 81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3" name="Text Box 821"/>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4" name="Text Box 822"/>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5" name="Text Box 824"/>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6" name="Text Box 825"/>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7" name="Text Box 827"/>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8" name="Text Box 828"/>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89" name="Text Box 830"/>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0" name="Text Box 833"/>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1" name="Text Box 836"/>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2" name="Text Box 853"/>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3" name="Text Box 854"/>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4" name="Text Box 856"/>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5" name="Text Box 857"/>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6" name="Text Box 859"/>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7" name="Text Box 860"/>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8" name="Text Box 862"/>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6999" name="Text Box 863"/>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0" name="Text Box 865"/>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1" name="Text Box 866"/>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2" name="Text Box 868"/>
          <p:cNvSpPr txBox="1">
            <a:spLocks noChangeArrowheads="1"/>
          </p:cNvSpPr>
          <p:nvPr/>
        </p:nvSpPr>
        <p:spPr bwMode="auto">
          <a:xfrm>
            <a:off x="8014247" y="49942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3" name="Text Box 869"/>
          <p:cNvSpPr txBox="1">
            <a:spLocks noChangeArrowheads="1"/>
          </p:cNvSpPr>
          <p:nvPr/>
        </p:nvSpPr>
        <p:spPr bwMode="auto">
          <a:xfrm>
            <a:off x="8014247" y="1189037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4" name="Text Box 871"/>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5" name="Text Box 874"/>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6" name="Text Box 877"/>
          <p:cNvSpPr txBox="1">
            <a:spLocks noChangeArrowheads="1"/>
          </p:cNvSpPr>
          <p:nvPr/>
        </p:nvSpPr>
        <p:spPr bwMode="auto">
          <a:xfrm>
            <a:off x="8014247" y="4429125"/>
            <a:ext cx="65008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7" name="Text Box 56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8" name="Text Box 56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09" name="Text Box 568"/>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0" name="Text Box 57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1" name="Text Box 57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2" name="Text Box 57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3" name="Text Box 57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4" name="Text Box 57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5" name="Text Box 57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6" name="Text Box 58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7" name="Text Box 58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8" name="Text Box 58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19" name="Text Box 58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0" name="Text Box 58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1" name="Text Box 58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2" name="Text Box 58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3" name="Text Box 59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4" name="Text Box 595"/>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5" name="Text Box 59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6" name="Text Box 59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7" name="Text Box 60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8" name="Text Box 60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29" name="Text Box 60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0" name="Text Box 60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1" name="Text Box 60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2" name="Text Box 60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3" name="Text Box 61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4" name="Text Box 61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5" name="Text Box 61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6" name="Text Box 61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7" name="Text Box 61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8" name="Text Box 61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39" name="Text Box 62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0" name="Text Box 62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1" name="Text Box 62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2" name="Text Box 62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3" name="Text Box 62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4" name="Text Box 63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5" name="Text Box 63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6" name="Text Box 63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7" name="Text Box 63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8" name="Text Box 63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49" name="Text Box 63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0" name="Text Box 64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1" name="Text Box 64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2" name="Text Box 64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3" name="Text Box 64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4" name="Text Box 64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5" name="Text Box 66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6" name="Text Box 66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7" name="Text Box 66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8" name="Text Box 67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59" name="Text Box 67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0" name="Text Box 67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1" name="Text Box 67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2" name="Text Box 67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3" name="Text Box 67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4" name="Text Box 67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5" name="Text Box 68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6" name="Text Box 68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7" name="Text Box 68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8" name="Text Box 687"/>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69" name="Text Box 69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0" name="Text Box 749"/>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1" name="Text Box 752"/>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2" name="Text Box 755"/>
          <p:cNvSpPr txBox="1">
            <a:spLocks noChangeArrowheads="1"/>
          </p:cNvSpPr>
          <p:nvPr/>
        </p:nvSpPr>
        <p:spPr bwMode="auto">
          <a:xfrm>
            <a:off x="8024568" y="4702190"/>
            <a:ext cx="794544"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3" name="Text Box 75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4" name="Text Box 75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5" name="Text Box 76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6" name="Text Box 76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7" name="Text Box 76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8" name="Text Box 76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79" name="Text Box 76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0" name="Text Box 76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1" name="Text Box 77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2" name="Text Box 77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3" name="Text Box 77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4" name="Text Box 77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5" name="Text Box 77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6" name="Text Box 77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7" name="Text Box 782"/>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8" name="Text Box 78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89" name="Text Box 78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0" name="Text Box 78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1" name="Text Box 78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2" name="Text Box 79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3" name="Text Box 79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4" name="Text Box 79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5" name="Text Box 79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6" name="Text Box 79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7" name="Text Box 79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8" name="Text Box 800"/>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099" name="Text Box 801"/>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0" name="Text Box 80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1" name="Text Box 80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2" name="Text Box 809"/>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3" name="Text Box 81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4" name="Text Box 81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5" name="Text Box 81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6" name="Text Box 81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7" name="Text Box 818"/>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8" name="Text Box 81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09" name="Text Box 821"/>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0" name="Text Box 822"/>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1" name="Text Box 824"/>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2" name="Text Box 825"/>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3" name="Text Box 827"/>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4" name="Text Box 828"/>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5" name="Text Box 830"/>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6" name="Text Box 833"/>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7" name="Text Box 836"/>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8" name="Text Box 853"/>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19" name="Text Box 854"/>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0" name="Text Box 856"/>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1" name="Text Box 857"/>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2" name="Text Box 859"/>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3" name="Text Box 860"/>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4" name="Text Box 862"/>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5" name="Text Box 863"/>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6" name="Text Box 865"/>
          <p:cNvSpPr txBox="1">
            <a:spLocks noChangeArrowheads="1"/>
          </p:cNvSpPr>
          <p:nvPr/>
        </p:nvSpPr>
        <p:spPr bwMode="auto">
          <a:xfrm>
            <a:off x="8024568" y="49942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7" name="Text Box 866"/>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8" name="Text Box 869"/>
          <p:cNvSpPr txBox="1">
            <a:spLocks noChangeArrowheads="1"/>
          </p:cNvSpPr>
          <p:nvPr/>
        </p:nvSpPr>
        <p:spPr bwMode="auto">
          <a:xfrm>
            <a:off x="8024568" y="1189037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29" name="Text Box 871"/>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0" name="Text Box 874"/>
          <p:cNvSpPr txBox="1">
            <a:spLocks noChangeArrowheads="1"/>
          </p:cNvSpPr>
          <p:nvPr/>
        </p:nvSpPr>
        <p:spPr bwMode="auto">
          <a:xfrm>
            <a:off x="8024568" y="4429125"/>
            <a:ext cx="794544"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1" name="Text Box 544"/>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2" name="Text Box 547"/>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3" name="Text Box 550"/>
          <p:cNvSpPr txBox="1">
            <a:spLocks noChangeArrowheads="1"/>
          </p:cNvSpPr>
          <p:nvPr/>
        </p:nvSpPr>
        <p:spPr bwMode="auto">
          <a:xfrm>
            <a:off x="8014258" y="4702190"/>
            <a:ext cx="691356"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3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4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5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6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7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8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2" name="Text Box 66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3" name="Text Box 67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4"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5"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6"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7"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8"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199"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0"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1"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2"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3"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4" name="Text Box 75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5"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6" name="Text Box 75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7" name="Text Box 76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8" name="Text Box 76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09" name="Text Box 76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0"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1" name="Text Box 77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2"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3" name="Text Box 77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4"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5" name="Text Box 77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7" name="Text Box 77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8"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19" name="Text Box 78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0"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1" name="Text Box 78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2" name="Text Box 78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3" name="Text Box 79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4" name="Text Box 79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5"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6" name="Text Box 79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7"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8" name="Text Box 80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29"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0" name="Text Box 80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1"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2" name="Text Box 80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4" name="Text Box 80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5"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6" name="Text Box 812"/>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7" name="Text Box 81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8" name="Text Box 81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39" name="Text Box 83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0"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1" name="Text Box 83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2"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3" name="Text Box 84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4"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5" name="Text Box 84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6"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7" name="Text Box 84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8"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49" name="Text Box 85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1" name="Text Box 853"/>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2" name="Text Box 85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3" name="Text Box 859"/>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4" name="Text Box 55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5" name="Text Box 55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6" name="Text Box 55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7" name="Text Box 55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8" name="Text Box 55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59" name="Text Box 56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0" name="Text Box 56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1" name="Text Box 56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2" name="Text Box 56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3" name="Text Box 56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4" name="Text Box 56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5" name="Text Box 56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6" name="Text Box 57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7" name="Text Box 57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8" name="Text Box 577"/>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69" name="Text Box 58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0" name="Text Box 58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1" name="Text Box 58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2" name="Text Box 58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3" name="Text Box 58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4" name="Text Box 58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5" name="Text Box 58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6" name="Text Box 59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7" name="Text Box 59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8" name="Text Box 59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79" name="Text Box 595"/>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0" name="Text Box 59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1" name="Text Box 59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2" name="Text Box 60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3" name="Text Box 604"/>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4" name="Text Box 60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5" name="Text Box 60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6" name="Text Box 61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7" name="Text Box 61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8" name="Text Box 61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89" name="Text Box 61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0" name="Text Box 61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1" name="Text Box 61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2" name="Text Box 61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3" name="Text Box 62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4" name="Text Box 62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5" name="Text Box 62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6" name="Text Box 625"/>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7" name="Text Box 628"/>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8" name="Text Box 631"/>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299" name="Text Box 648"/>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0" name="Text Box 64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1" name="Text Box 651"/>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2" name="Text Box 65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3" name="Text Box 654"/>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4" name="Text Box 65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5" name="Text Box 657"/>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6" name="Text Box 65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7" name="Text Box 66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8" name="Text Box 66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09" name="Text Box 66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0" name="Text Box 66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1" name="Text Box 666"/>
          <p:cNvSpPr txBox="1">
            <a:spLocks noChangeArrowheads="1"/>
          </p:cNvSpPr>
          <p:nvPr/>
        </p:nvSpPr>
        <p:spPr bwMode="auto">
          <a:xfrm>
            <a:off x="8014258" y="442912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2" name="Text Box 740"/>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3" name="Text Box 74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4" name="Text Box 743"/>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5" name="Text Box 74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6" name="Text Box 746"/>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7" name="Text Box 74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8" name="Text Box 749"/>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19" name="Text Box 75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0" name="Text Box 752"/>
          <p:cNvSpPr txBox="1">
            <a:spLocks noChangeArrowheads="1"/>
          </p:cNvSpPr>
          <p:nvPr/>
        </p:nvSpPr>
        <p:spPr bwMode="auto">
          <a:xfrm>
            <a:off x="8014258" y="4994280"/>
            <a:ext cx="691356"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1" name="Text Box 75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2" name="Text Box 75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3" name="Text Box 76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4" name="Text Box 77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5" name="Text Box 77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6" name="Text Box 77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7" name="Text Box 78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8" name="Text Box 783"/>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29" name="Text Box 79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0" name="Text Box 79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1" name="Text Box 80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2" name="Text Box 804"/>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3" name="Text Box 807"/>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4" name="Text Box 810"/>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5" name="Text Box 836"/>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6" name="Text Box 839"/>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7" name="Text Box 842"/>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8" name="Text Box 845"/>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39" name="Text Box 848"/>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7340" name="Text Box 851"/>
          <p:cNvSpPr txBox="1">
            <a:spLocks noChangeArrowheads="1"/>
          </p:cNvSpPr>
          <p:nvPr/>
        </p:nvSpPr>
        <p:spPr bwMode="auto">
          <a:xfrm>
            <a:off x="8014258" y="11890375"/>
            <a:ext cx="691356"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fontAlgn="auto" hangingPunct="1">
              <a:spcBef>
                <a:spcPts val="0"/>
              </a:spcBef>
              <a:spcAft>
                <a:spcPts val="0"/>
              </a:spcAft>
            </a:pPr>
            <a:endParaRPr lang="ru-RU" dirty="0">
              <a:solidFill>
                <a:prstClr val="black"/>
              </a:solidFill>
            </a:endParaRPr>
          </a:p>
        </p:txBody>
      </p:sp>
      <p:sp>
        <p:nvSpPr>
          <p:cNvPr id="2" name="Прямоугольник 1"/>
          <p:cNvSpPr/>
          <p:nvPr/>
        </p:nvSpPr>
        <p:spPr>
          <a:xfrm>
            <a:off x="596507" y="859635"/>
            <a:ext cx="9125940" cy="4606389"/>
          </a:xfrm>
          <a:prstGeom prst="rect">
            <a:avLst/>
          </a:prstGeom>
        </p:spPr>
        <p:txBody>
          <a:bodyPr wrap="square">
            <a:spAutoFit/>
          </a:bodyPr>
          <a:lstStyle/>
          <a:p>
            <a:pPr fontAlgn="auto">
              <a:spcBef>
                <a:spcPts val="0"/>
              </a:spcBef>
              <a:spcAft>
                <a:spcPts val="350"/>
              </a:spcAft>
            </a:pPr>
            <a:endParaRPr lang="ru-RU" sz="1800" dirty="0">
              <a:solidFill>
                <a:prstClr val="black"/>
              </a:solidFill>
              <a:latin typeface="Calibri"/>
            </a:endParaRPr>
          </a:p>
          <a:p>
            <a:pPr marL="457200" indent="-457200" fontAlgn="auto">
              <a:lnSpc>
                <a:spcPct val="200000"/>
              </a:lnSpc>
              <a:spcBef>
                <a:spcPts val="0"/>
              </a:spcBef>
              <a:spcAft>
                <a:spcPts val="350"/>
              </a:spcAft>
              <a:buFontTx/>
              <a:buAutoNum type="arabicPeriod"/>
            </a:pPr>
            <a:r>
              <a:rPr lang="en-US" sz="1800" dirty="0" smtClean="0">
                <a:solidFill>
                  <a:prstClr val="black"/>
                </a:solidFill>
                <a:latin typeface="Times New Roman" pitchFamily="18" charset="0"/>
                <a:cs typeface="Times New Roman" pitchFamily="18" charset="0"/>
              </a:rPr>
              <a:t>General information </a:t>
            </a:r>
            <a:endParaRPr lang="ru-RU" sz="1800" dirty="0" smtClean="0">
              <a:solidFill>
                <a:prstClr val="black"/>
              </a:solidFill>
              <a:latin typeface="Times New Roman" pitchFamily="18" charset="0"/>
              <a:cs typeface="Times New Roman" pitchFamily="18" charset="0"/>
            </a:endParaRPr>
          </a:p>
          <a:p>
            <a:pPr marL="457200" indent="-457200" fontAlgn="auto">
              <a:lnSpc>
                <a:spcPct val="200000"/>
              </a:lnSpc>
              <a:spcBef>
                <a:spcPts val="0"/>
              </a:spcBef>
              <a:spcAft>
                <a:spcPts val="350"/>
              </a:spcAft>
              <a:buFontTx/>
              <a:buAutoNum type="arabicPeriod"/>
            </a:pPr>
            <a:r>
              <a:rPr lang="en-US" sz="1800" dirty="0">
                <a:solidFill>
                  <a:prstClr val="black"/>
                </a:solidFill>
                <a:latin typeface="Times New Roman" pitchFamily="18" charset="0"/>
                <a:cs typeface="Times New Roman" pitchFamily="18" charset="0"/>
              </a:rPr>
              <a:t>On the volumes of provided regulated </a:t>
            </a:r>
            <a:r>
              <a:rPr lang="en-US" sz="1800" dirty="0" smtClean="0">
                <a:solidFill>
                  <a:prstClr val="black"/>
                </a:solidFill>
                <a:latin typeface="Times New Roman" pitchFamily="18" charset="0"/>
                <a:cs typeface="Times New Roman" pitchFamily="18" charset="0"/>
              </a:rPr>
              <a:t>services </a:t>
            </a:r>
            <a:endParaRPr lang="ru-RU" sz="1800" dirty="0" smtClean="0">
              <a:solidFill>
                <a:prstClr val="black"/>
              </a:solidFill>
              <a:latin typeface="Times New Roman" pitchFamily="18" charset="0"/>
              <a:cs typeface="Times New Roman" pitchFamily="18" charset="0"/>
            </a:endParaRPr>
          </a:p>
          <a:p>
            <a:pPr marL="342900" indent="-342900" fontAlgn="auto">
              <a:lnSpc>
                <a:spcPct val="200000"/>
              </a:lnSpc>
              <a:spcBef>
                <a:spcPts val="0"/>
              </a:spcBef>
              <a:spcAft>
                <a:spcPts val="350"/>
              </a:spcAft>
              <a:buAutoNum type="arabicPeriod" startAt="3"/>
            </a:pPr>
            <a:r>
              <a:rPr lang="ru-RU" sz="1800" dirty="0" smtClean="0">
                <a:solidFill>
                  <a:prstClr val="black"/>
                </a:solidFill>
                <a:latin typeface="Times New Roman" pitchFamily="18" charset="0"/>
                <a:cs typeface="Times New Roman" pitchFamily="18" charset="0"/>
              </a:rPr>
              <a:t>  </a:t>
            </a:r>
            <a:r>
              <a:rPr lang="en-US" sz="1800" dirty="0" smtClean="0">
                <a:solidFill>
                  <a:prstClr val="black"/>
                </a:solidFill>
                <a:latin typeface="Times New Roman" pitchFamily="18" charset="0"/>
                <a:cs typeface="Times New Roman" pitchFamily="18" charset="0"/>
              </a:rPr>
              <a:t>On </a:t>
            </a:r>
            <a:r>
              <a:rPr lang="en-US" sz="1800" dirty="0" smtClean="0">
                <a:solidFill>
                  <a:prstClr val="black"/>
                </a:solidFill>
                <a:latin typeface="Times New Roman" pitchFamily="18" charset="0"/>
                <a:cs typeface="Times New Roman" pitchFamily="18" charset="0"/>
              </a:rPr>
              <a:t>the main financial and economic indicators of activity</a:t>
            </a:r>
          </a:p>
          <a:p>
            <a:pPr marL="342900" indent="-342900" fontAlgn="auto">
              <a:lnSpc>
                <a:spcPct val="200000"/>
              </a:lnSpc>
              <a:spcBef>
                <a:spcPts val="0"/>
              </a:spcBef>
              <a:spcAft>
                <a:spcPts val="350"/>
              </a:spcAft>
              <a:buAutoNum type="arabicPeriod" startAt="3"/>
            </a:pPr>
            <a:r>
              <a:rPr lang="ru-RU" sz="1800" dirty="0" smtClean="0">
                <a:solidFill>
                  <a:prstClr val="black"/>
                </a:solidFill>
                <a:latin typeface="Times New Roman" pitchFamily="18" charset="0"/>
                <a:cs typeface="Times New Roman" pitchFamily="18" charset="0"/>
              </a:rPr>
              <a:t>  </a:t>
            </a:r>
            <a:r>
              <a:rPr lang="en-US" sz="1800" dirty="0" smtClean="0">
                <a:solidFill>
                  <a:prstClr val="black"/>
                </a:solidFill>
                <a:latin typeface="Times New Roman" pitchFamily="18" charset="0"/>
                <a:cs typeface="Times New Roman" pitchFamily="18" charset="0"/>
              </a:rPr>
              <a:t>On </a:t>
            </a:r>
            <a:r>
              <a:rPr lang="en-US" sz="1800" dirty="0" smtClean="0">
                <a:solidFill>
                  <a:prstClr val="black"/>
                </a:solidFill>
                <a:latin typeface="Times New Roman" pitchFamily="18" charset="0"/>
                <a:cs typeface="Times New Roman" pitchFamily="18" charset="0"/>
              </a:rPr>
              <a:t>the itemized execution </a:t>
            </a:r>
            <a:r>
              <a:rPr lang="en-US" sz="1800" dirty="0">
                <a:solidFill>
                  <a:prstClr val="black"/>
                </a:solidFill>
                <a:latin typeface="Times New Roman" pitchFamily="18" charset="0"/>
                <a:cs typeface="Times New Roman" pitchFamily="18" charset="0"/>
              </a:rPr>
              <a:t>of the approved tariff estimates for </a:t>
            </a:r>
            <a:r>
              <a:rPr lang="en-US" sz="1800" dirty="0" smtClean="0">
                <a:solidFill>
                  <a:prstClr val="black"/>
                </a:solidFill>
                <a:latin typeface="Times New Roman" pitchFamily="18" charset="0"/>
                <a:cs typeface="Times New Roman" pitchFamily="18" charset="0"/>
              </a:rPr>
              <a:t>202</a:t>
            </a:r>
            <a:r>
              <a:rPr lang="ru-RU" sz="1800" dirty="0" smtClean="0">
                <a:solidFill>
                  <a:prstClr val="black"/>
                </a:solidFill>
                <a:latin typeface="Times New Roman" pitchFamily="18" charset="0"/>
                <a:cs typeface="Times New Roman" pitchFamily="18" charset="0"/>
              </a:rPr>
              <a:t>1</a:t>
            </a:r>
            <a:r>
              <a:rPr lang="en-US" sz="1800" dirty="0" smtClean="0">
                <a:solidFill>
                  <a:prstClr val="black"/>
                </a:solidFill>
                <a:latin typeface="Times New Roman" pitchFamily="18" charset="0"/>
                <a:cs typeface="Times New Roman" pitchFamily="18" charset="0"/>
              </a:rPr>
              <a:t> </a:t>
            </a:r>
            <a:endParaRPr lang="ru-RU" sz="1800" dirty="0">
              <a:solidFill>
                <a:prstClr val="black"/>
              </a:solidFill>
              <a:latin typeface="Times New Roman" pitchFamily="18" charset="0"/>
              <a:cs typeface="Times New Roman" pitchFamily="18" charset="0"/>
            </a:endParaRPr>
          </a:p>
          <a:p>
            <a:pPr fontAlgn="auto">
              <a:lnSpc>
                <a:spcPct val="200000"/>
              </a:lnSpc>
              <a:spcBef>
                <a:spcPts val="0"/>
              </a:spcBef>
              <a:spcAft>
                <a:spcPts val="350"/>
              </a:spcAft>
            </a:pPr>
            <a:r>
              <a:rPr lang="en-US" sz="1800" dirty="0" smtClean="0">
                <a:solidFill>
                  <a:prstClr val="black"/>
                </a:solidFill>
                <a:latin typeface="Times New Roman" pitchFamily="18" charset="0"/>
                <a:cs typeface="Times New Roman" pitchFamily="18" charset="0"/>
              </a:rPr>
              <a:t>5</a:t>
            </a:r>
            <a:r>
              <a:rPr lang="ru-RU" sz="1800" dirty="0" smtClean="0">
                <a:solidFill>
                  <a:prstClr val="black"/>
                </a:solidFill>
                <a:latin typeface="Times New Roman" pitchFamily="18" charset="0"/>
                <a:cs typeface="Times New Roman" pitchFamily="18" charset="0"/>
              </a:rPr>
              <a:t>.    </a:t>
            </a:r>
            <a:r>
              <a:rPr lang="ru-RU" sz="1800" dirty="0" smtClean="0">
                <a:solidFill>
                  <a:prstClr val="black"/>
                </a:solidFill>
                <a:latin typeface="Times New Roman" pitchFamily="18" charset="0"/>
                <a:cs typeface="Times New Roman" pitchFamily="18" charset="0"/>
              </a:rPr>
              <a:t> </a:t>
            </a:r>
            <a:r>
              <a:rPr lang="en-US" sz="1800" dirty="0" smtClean="0">
                <a:solidFill>
                  <a:prstClr val="black"/>
                </a:solidFill>
                <a:latin typeface="Times New Roman" pitchFamily="18" charset="0"/>
                <a:cs typeface="Times New Roman" pitchFamily="18" charset="0"/>
              </a:rPr>
              <a:t>On </a:t>
            </a:r>
            <a:r>
              <a:rPr lang="en-US" sz="1800" dirty="0">
                <a:solidFill>
                  <a:prstClr val="black"/>
                </a:solidFill>
                <a:latin typeface="Times New Roman" pitchFamily="18" charset="0"/>
                <a:cs typeface="Times New Roman" pitchFamily="18" charset="0"/>
              </a:rPr>
              <a:t>the </a:t>
            </a:r>
            <a:r>
              <a:rPr lang="en-US" sz="1800" dirty="0" smtClean="0">
                <a:solidFill>
                  <a:prstClr val="black"/>
                </a:solidFill>
                <a:latin typeface="Times New Roman" pitchFamily="18" charset="0"/>
                <a:cs typeface="Times New Roman" pitchFamily="18" charset="0"/>
              </a:rPr>
              <a:t>implementation </a:t>
            </a:r>
            <a:r>
              <a:rPr lang="en-US" sz="1800" dirty="0">
                <a:solidFill>
                  <a:prstClr val="black"/>
                </a:solidFill>
                <a:latin typeface="Times New Roman" pitchFamily="18" charset="0"/>
                <a:cs typeface="Times New Roman" pitchFamily="18" charset="0"/>
              </a:rPr>
              <a:t>of the investment program for </a:t>
            </a:r>
            <a:r>
              <a:rPr lang="en-US" sz="1800" dirty="0" smtClean="0">
                <a:solidFill>
                  <a:prstClr val="black"/>
                </a:solidFill>
                <a:latin typeface="Times New Roman" pitchFamily="18" charset="0"/>
                <a:cs typeface="Times New Roman" pitchFamily="18" charset="0"/>
              </a:rPr>
              <a:t>202</a:t>
            </a:r>
            <a:r>
              <a:rPr lang="ru-RU" sz="1800" dirty="0" smtClean="0">
                <a:solidFill>
                  <a:prstClr val="black"/>
                </a:solidFill>
                <a:latin typeface="Times New Roman" pitchFamily="18" charset="0"/>
                <a:cs typeface="Times New Roman" pitchFamily="18" charset="0"/>
              </a:rPr>
              <a:t>1</a:t>
            </a:r>
            <a:endParaRPr lang="ru-RU" sz="1800" dirty="0">
              <a:solidFill>
                <a:prstClr val="black"/>
              </a:solidFill>
              <a:latin typeface="Times New Roman" pitchFamily="18" charset="0"/>
              <a:cs typeface="Times New Roman" pitchFamily="18" charset="0"/>
            </a:endParaRPr>
          </a:p>
          <a:p>
            <a:pPr marL="342900" indent="-342900" fontAlgn="auto">
              <a:lnSpc>
                <a:spcPct val="200000"/>
              </a:lnSpc>
              <a:spcBef>
                <a:spcPts val="0"/>
              </a:spcBef>
              <a:spcAft>
                <a:spcPts val="350"/>
              </a:spcAft>
              <a:buAutoNum type="arabicPeriod" startAt="6"/>
            </a:pPr>
            <a:r>
              <a:rPr lang="ru-RU" sz="1800" dirty="0" smtClean="0">
                <a:solidFill>
                  <a:prstClr val="black"/>
                </a:solidFill>
                <a:latin typeface="Times New Roman" pitchFamily="18" charset="0"/>
                <a:cs typeface="Times New Roman" pitchFamily="18" charset="0"/>
              </a:rPr>
              <a:t>  </a:t>
            </a:r>
            <a:r>
              <a:rPr lang="en-US" sz="1800" dirty="0" smtClean="0">
                <a:solidFill>
                  <a:prstClr val="black"/>
                </a:solidFill>
                <a:latin typeface="Times New Roman" pitchFamily="18" charset="0"/>
                <a:cs typeface="Times New Roman" pitchFamily="18" charset="0"/>
              </a:rPr>
              <a:t>About </a:t>
            </a:r>
            <a:r>
              <a:rPr lang="en-US" sz="1800" dirty="0">
                <a:solidFill>
                  <a:prstClr val="black"/>
                </a:solidFill>
                <a:latin typeface="Times New Roman" pitchFamily="18" charset="0"/>
                <a:cs typeface="Times New Roman" pitchFamily="18" charset="0"/>
              </a:rPr>
              <a:t>the ongoing work with the consumers of regulated </a:t>
            </a:r>
            <a:r>
              <a:rPr lang="en-US" sz="1800" dirty="0" smtClean="0">
                <a:solidFill>
                  <a:prstClr val="black"/>
                </a:solidFill>
                <a:latin typeface="Times New Roman" pitchFamily="18" charset="0"/>
                <a:cs typeface="Times New Roman" pitchFamily="18" charset="0"/>
              </a:rPr>
              <a:t>services</a:t>
            </a:r>
            <a:endParaRPr lang="ru-RU" sz="1800" dirty="0">
              <a:solidFill>
                <a:prstClr val="black"/>
              </a:solidFill>
              <a:latin typeface="Times New Roman" pitchFamily="18" charset="0"/>
              <a:cs typeface="Times New Roman" pitchFamily="18" charset="0"/>
            </a:endParaRPr>
          </a:p>
          <a:p>
            <a:pPr marL="342900" indent="-342900" fontAlgn="auto">
              <a:lnSpc>
                <a:spcPct val="200000"/>
              </a:lnSpc>
              <a:spcBef>
                <a:spcPts val="0"/>
              </a:spcBef>
              <a:spcAft>
                <a:spcPts val="350"/>
              </a:spcAft>
              <a:buAutoNum type="arabicPeriod" startAt="6"/>
            </a:pPr>
            <a:r>
              <a:rPr lang="ru-RU" sz="1800" dirty="0" smtClean="0">
                <a:solidFill>
                  <a:prstClr val="black"/>
                </a:solidFill>
                <a:latin typeface="Times New Roman" pitchFamily="18" charset="0"/>
                <a:cs typeface="Times New Roman" pitchFamily="18" charset="0"/>
              </a:rPr>
              <a:t> </a:t>
            </a:r>
            <a:r>
              <a:rPr lang="en-US" sz="1800" dirty="0" smtClean="0">
                <a:solidFill>
                  <a:prstClr val="black"/>
                </a:solidFill>
                <a:latin typeface="Times New Roman" pitchFamily="18" charset="0"/>
                <a:cs typeface="Times New Roman" pitchFamily="18" charset="0"/>
              </a:rPr>
              <a:t>On </a:t>
            </a:r>
            <a:r>
              <a:rPr lang="en-US" sz="1800" dirty="0">
                <a:solidFill>
                  <a:prstClr val="black"/>
                </a:solidFill>
                <a:latin typeface="Times New Roman" pitchFamily="18" charset="0"/>
                <a:cs typeface="Times New Roman" pitchFamily="18" charset="0"/>
              </a:rPr>
              <a:t>the prospects of activities (development plans)</a:t>
            </a:r>
            <a:endParaRPr lang="ru-RU" sz="1800" dirty="0">
              <a:solidFill>
                <a:prstClr val="black"/>
              </a:solidFill>
              <a:latin typeface="Times New Roman" pitchFamily="18" charset="0"/>
              <a:cs typeface="Times New Roman" pitchFamily="18" charset="0"/>
            </a:endParaRPr>
          </a:p>
        </p:txBody>
      </p:sp>
      <p:sp>
        <p:nvSpPr>
          <p:cNvPr id="717"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100" dirty="0">
              <a:latin typeface="Times New Roman" pitchFamily="18" charset="0"/>
              <a:cs typeface="Times New Roman" pitchFamily="18" charset="0"/>
            </a:endParaRPr>
          </a:p>
        </p:txBody>
      </p:sp>
    </p:spTree>
    <p:extLst>
      <p:ext uri="{BB962C8B-B14F-4D97-AF65-F5344CB8AC3E}">
        <p14:creationId xmlns:p14="http://schemas.microsoft.com/office/powerpoint/2010/main" val="2560927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8FBFE"/>
        </a:solidFill>
        <a:effectLst/>
      </p:bgPr>
    </p:bg>
    <p:spTree>
      <p:nvGrpSpPr>
        <p:cNvPr id="1" name=""/>
        <p:cNvGrpSpPr/>
        <p:nvPr/>
      </p:nvGrpSpPr>
      <p:grpSpPr>
        <a:xfrm>
          <a:off x="0" y="0"/>
          <a:ext cx="0" cy="0"/>
          <a:chOff x="0" y="0"/>
          <a:chExt cx="0" cy="0"/>
        </a:xfrm>
      </p:grpSpPr>
      <p:pic>
        <p:nvPicPr>
          <p:cNvPr id="1027" name="Picture 3" descr="C:\Users\Myrzalieva_A\Desktop\к слайдам 2021\iStock-68709991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0000" contrast="1000"/>
                    </a14:imgEffect>
                  </a14:imgLayer>
                </a14:imgProps>
              </a:ext>
              <a:ext uri="{28A0092B-C50C-407E-A947-70E740481C1C}">
                <a14:useLocalDpi xmlns:a14="http://schemas.microsoft.com/office/drawing/2010/main" val="0"/>
              </a:ext>
            </a:extLst>
          </a:blip>
          <a:srcRect/>
          <a:stretch>
            <a:fillRect/>
          </a:stretch>
        </p:blipFill>
        <p:spPr bwMode="auto">
          <a:xfrm>
            <a:off x="3750" y="1"/>
            <a:ext cx="990225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a:xfrm>
            <a:off x="3962890" y="2753925"/>
            <a:ext cx="6030670" cy="945105"/>
          </a:xfrm>
        </p:spPr>
        <p:txBody>
          <a:bodyPr/>
          <a:lstStyle/>
          <a:p>
            <a:pPr algn="ctr"/>
            <a:r>
              <a:rPr lang="en-US" altLang="ko-KR" sz="3600" b="1" dirty="0" smtClean="0">
                <a:solidFill>
                  <a:schemeClr val="accent6">
                    <a:lumMod val="60000"/>
                    <a:lumOff val="40000"/>
                  </a:schemeClr>
                </a:solidFill>
                <a:latin typeface="Times New Roman" pitchFamily="18" charset="0"/>
                <a:cs typeface="Times New Roman" pitchFamily="18" charset="0"/>
              </a:rPr>
              <a:t>Access </a:t>
            </a:r>
            <a:r>
              <a:rPr lang="en-US" altLang="ko-KR" sz="3600" b="1" dirty="0">
                <a:solidFill>
                  <a:schemeClr val="accent6">
                    <a:lumMod val="60000"/>
                    <a:lumOff val="40000"/>
                  </a:schemeClr>
                </a:solidFill>
                <a:latin typeface="Times New Roman" pitchFamily="18" charset="0"/>
                <a:cs typeface="Times New Roman" pitchFamily="18" charset="0"/>
              </a:rPr>
              <a:t>roads </a:t>
            </a:r>
            <a:r>
              <a:rPr lang="en-US" altLang="ko-KR" sz="3600" b="1" dirty="0" smtClean="0">
                <a:solidFill>
                  <a:schemeClr val="accent6">
                    <a:lumMod val="60000"/>
                    <a:lumOff val="40000"/>
                  </a:schemeClr>
                </a:solidFill>
                <a:latin typeface="Times New Roman" pitchFamily="18" charset="0"/>
                <a:cs typeface="Times New Roman" pitchFamily="18" charset="0"/>
              </a:rPr>
              <a:t>services</a:t>
            </a:r>
            <a:endParaRPr lang="en-US" altLang="ko-KR" sz="3600" b="1" dirty="0">
              <a:solidFill>
                <a:schemeClr val="accent6">
                  <a:lumMod val="60000"/>
                  <a:lumOff val="4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964369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0"/>
            <a:ext cx="9906000" cy="863715"/>
          </a:xfrm>
        </p:spPr>
        <p:txBody>
          <a:bodyPr/>
          <a:lstStyle/>
          <a:p>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ACCESS ROADS SERVICES</a:t>
            </a:r>
            <a:endPar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TextBox 7"/>
          <p:cNvSpPr txBox="1"/>
          <p:nvPr/>
        </p:nvSpPr>
        <p:spPr>
          <a:xfrm>
            <a:off x="552228" y="1718812"/>
            <a:ext cx="3938244" cy="338554"/>
          </a:xfrm>
          <a:prstGeom prst="rect">
            <a:avLst/>
          </a:prstGeom>
          <a:noFill/>
        </p:spPr>
        <p:txBody>
          <a:bodyPr wrap="square" rtlCol="0">
            <a:spAutoFit/>
          </a:bodyPr>
          <a:lstStyle/>
          <a:p>
            <a:pPr algn="just" defTabSz="1219170" fontAlgn="auto" latinLnBrk="1">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 1 - for the passage of rolling stock.</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11" name="TextBox 10"/>
          <p:cNvSpPr txBox="1"/>
          <p:nvPr/>
        </p:nvSpPr>
        <p:spPr>
          <a:xfrm>
            <a:off x="552228" y="2373112"/>
            <a:ext cx="3953550" cy="1938992"/>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Service 2 - for shunting operations, loading and unloading, as well as for parking the rolling stock, not foreseen by the technological operations of the transportation process.</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0" name="TextBox 19"/>
          <p:cNvSpPr txBox="1"/>
          <p:nvPr/>
        </p:nvSpPr>
        <p:spPr>
          <a:xfrm>
            <a:off x="559991" y="4627850"/>
            <a:ext cx="4132832" cy="461665"/>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smtClean="0">
                <a:solidFill>
                  <a:prstClr val="black">
                    <a:lumMod val="75000"/>
                    <a:lumOff val="25000"/>
                  </a:prstClr>
                </a:solidFill>
                <a:latin typeface="Times New Roman" pitchFamily="18" charset="0"/>
                <a:cs typeface="Times New Roman" pitchFamily="18" charset="0"/>
              </a:rPr>
              <a:t>In 202</a:t>
            </a:r>
            <a:r>
              <a:rPr lang="ru-RU" altLang="ko-KR" sz="1600" b="1" dirty="0" smtClean="0">
                <a:solidFill>
                  <a:prstClr val="black">
                    <a:lumMod val="75000"/>
                    <a:lumOff val="25000"/>
                  </a:prstClr>
                </a:solidFill>
                <a:latin typeface="Times New Roman" pitchFamily="18" charset="0"/>
                <a:cs typeface="Times New Roman" pitchFamily="18" charset="0"/>
              </a:rPr>
              <a:t>1</a:t>
            </a:r>
            <a:r>
              <a:rPr lang="en-US" altLang="ko-KR" sz="1600" b="1" dirty="0" smtClean="0">
                <a:solidFill>
                  <a:prstClr val="black">
                    <a:lumMod val="75000"/>
                    <a:lumOff val="25000"/>
                  </a:prstClr>
                </a:solidFill>
                <a:latin typeface="Times New Roman" pitchFamily="18" charset="0"/>
                <a:cs typeface="Times New Roman" pitchFamily="18" charset="0"/>
              </a:rPr>
              <a:t>  </a:t>
            </a:r>
            <a:r>
              <a:rPr lang="ru-RU" altLang="ko-KR" sz="1600" b="1" dirty="0" smtClean="0">
                <a:solidFill>
                  <a:prstClr val="black">
                    <a:lumMod val="75000"/>
                    <a:lumOff val="25000"/>
                  </a:prstClr>
                </a:solidFill>
                <a:latin typeface="Times New Roman" pitchFamily="18" charset="0"/>
                <a:cs typeface="Times New Roman" pitchFamily="18" charset="0"/>
              </a:rPr>
              <a:t>462</a:t>
            </a:r>
            <a:r>
              <a:rPr lang="en-US" altLang="ko-KR" sz="1600" b="1" dirty="0" smtClean="0">
                <a:solidFill>
                  <a:prstClr val="black">
                    <a:lumMod val="75000"/>
                    <a:lumOff val="25000"/>
                  </a:prstClr>
                </a:solidFill>
                <a:latin typeface="Times New Roman" pitchFamily="18" charset="0"/>
                <a:cs typeface="Times New Roman" pitchFamily="18" charset="0"/>
              </a:rPr>
              <a:t> </a:t>
            </a:r>
            <a:r>
              <a:rPr lang="en-US" altLang="ko-KR" sz="1600" b="1" dirty="0">
                <a:solidFill>
                  <a:prstClr val="black">
                    <a:lumMod val="75000"/>
                    <a:lumOff val="25000"/>
                  </a:prstClr>
                </a:solidFill>
                <a:latin typeface="Times New Roman" pitchFamily="18" charset="0"/>
                <a:cs typeface="Times New Roman" pitchFamily="18" charset="0"/>
              </a:rPr>
              <a:t>consumers used access roads.</a:t>
            </a:r>
            <a:endParaRPr lang="ru-RU" altLang="ko-KR" sz="1600" b="1" dirty="0">
              <a:solidFill>
                <a:prstClr val="black">
                  <a:lumMod val="75000"/>
                  <a:lumOff val="25000"/>
                </a:prstClr>
              </a:solidFill>
              <a:latin typeface="Times New Roman" pitchFamily="18" charset="0"/>
              <a:cs typeface="Times New Roman" pitchFamily="18" charset="0"/>
            </a:endParaRPr>
          </a:p>
        </p:txBody>
      </p:sp>
      <p:sp>
        <p:nvSpPr>
          <p:cNvPr id="24" name="TextBox 23"/>
          <p:cNvSpPr txBox="1"/>
          <p:nvPr/>
        </p:nvSpPr>
        <p:spPr>
          <a:xfrm>
            <a:off x="5101762" y="1628801"/>
            <a:ext cx="4132832" cy="1200329"/>
          </a:xfrm>
          <a:prstGeom prst="rect">
            <a:avLst/>
          </a:prstGeom>
          <a:noFill/>
        </p:spPr>
        <p:txBody>
          <a:bodyPr wrap="square" rtlCol="0">
            <a:spAutoFit/>
          </a:bodyPr>
          <a:lstStyle/>
          <a:p>
            <a:pPr algn="just" defTabSz="1219170" fontAlgn="auto" latinLnBrk="1">
              <a:lnSpc>
                <a:spcPct val="150000"/>
              </a:lnSpc>
              <a:spcBef>
                <a:spcPts val="0"/>
              </a:spcBef>
              <a:spcAft>
                <a:spcPts val="0"/>
              </a:spcAft>
            </a:pPr>
            <a:r>
              <a:rPr lang="en-US" altLang="ko-KR" sz="1600" b="1" dirty="0">
                <a:solidFill>
                  <a:prstClr val="black">
                    <a:lumMod val="75000"/>
                    <a:lumOff val="25000"/>
                  </a:prstClr>
                </a:solidFill>
                <a:latin typeface="Times New Roman" pitchFamily="18" charset="0"/>
                <a:cs typeface="Times New Roman" pitchFamily="18" charset="0"/>
              </a:rPr>
              <a:t>The balance of the branches of the Company includes </a:t>
            </a:r>
            <a:r>
              <a:rPr lang="en-US" altLang="ko-KR" sz="1600" b="1" dirty="0" smtClean="0">
                <a:solidFill>
                  <a:prstClr val="black">
                    <a:lumMod val="75000"/>
                    <a:lumOff val="25000"/>
                  </a:prstClr>
                </a:solidFill>
                <a:latin typeface="Times New Roman" pitchFamily="18" charset="0"/>
                <a:cs typeface="Times New Roman" pitchFamily="18" charset="0"/>
              </a:rPr>
              <a:t>17</a:t>
            </a:r>
            <a:r>
              <a:rPr lang="ru-RU" altLang="ko-KR" sz="1600" b="1" dirty="0" smtClean="0">
                <a:solidFill>
                  <a:prstClr val="black">
                    <a:lumMod val="75000"/>
                    <a:lumOff val="25000"/>
                  </a:prstClr>
                </a:solidFill>
                <a:latin typeface="Times New Roman" pitchFamily="18" charset="0"/>
                <a:cs typeface="Times New Roman" pitchFamily="18" charset="0"/>
              </a:rPr>
              <a:t>0</a:t>
            </a:r>
            <a:r>
              <a:rPr lang="en-US" altLang="ko-KR" sz="1600" b="1" dirty="0" smtClean="0">
                <a:solidFill>
                  <a:prstClr val="black">
                    <a:lumMod val="75000"/>
                    <a:lumOff val="25000"/>
                  </a:prstClr>
                </a:solidFill>
                <a:latin typeface="Times New Roman" pitchFamily="18" charset="0"/>
                <a:cs typeface="Times New Roman" pitchFamily="18" charset="0"/>
              </a:rPr>
              <a:t> </a:t>
            </a:r>
            <a:r>
              <a:rPr lang="en-US" altLang="ko-KR" sz="1600" b="1" dirty="0">
                <a:solidFill>
                  <a:prstClr val="black">
                    <a:lumMod val="75000"/>
                    <a:lumOff val="25000"/>
                  </a:prstClr>
                </a:solidFill>
                <a:latin typeface="Times New Roman" pitchFamily="18" charset="0"/>
                <a:cs typeface="Times New Roman" pitchFamily="18" charset="0"/>
              </a:rPr>
              <a:t>access roads with a total length of </a:t>
            </a:r>
            <a:r>
              <a:rPr lang="ru-RU" altLang="ko-KR" sz="1600" b="1" dirty="0" smtClean="0">
                <a:solidFill>
                  <a:prstClr val="black">
                    <a:lumMod val="75000"/>
                    <a:lumOff val="25000"/>
                  </a:prstClr>
                </a:solidFill>
                <a:latin typeface="Times New Roman" pitchFamily="18" charset="0"/>
                <a:cs typeface="Times New Roman" pitchFamily="18" charset="0"/>
              </a:rPr>
              <a:t>86</a:t>
            </a:r>
            <a:r>
              <a:rPr lang="en-US" altLang="ko-KR" sz="1600" b="1" dirty="0" smtClean="0">
                <a:solidFill>
                  <a:prstClr val="black">
                    <a:lumMod val="75000"/>
                    <a:lumOff val="25000"/>
                  </a:prstClr>
                </a:solidFill>
                <a:latin typeface="Times New Roman" pitchFamily="18" charset="0"/>
                <a:cs typeface="Times New Roman" pitchFamily="18" charset="0"/>
              </a:rPr>
              <a:t>.</a:t>
            </a:r>
            <a:r>
              <a:rPr lang="ru-RU" altLang="ko-KR" sz="1600" b="1" dirty="0" smtClean="0">
                <a:solidFill>
                  <a:prstClr val="black">
                    <a:lumMod val="75000"/>
                    <a:lumOff val="25000"/>
                  </a:prstClr>
                </a:solidFill>
                <a:latin typeface="Times New Roman" pitchFamily="18" charset="0"/>
                <a:cs typeface="Times New Roman" pitchFamily="18" charset="0"/>
              </a:rPr>
              <a:t>3</a:t>
            </a:r>
            <a:r>
              <a:rPr lang="en-US" altLang="ko-KR" sz="1600" b="1" dirty="0" smtClean="0">
                <a:solidFill>
                  <a:prstClr val="black">
                    <a:lumMod val="75000"/>
                    <a:lumOff val="25000"/>
                  </a:prstClr>
                </a:solidFill>
                <a:latin typeface="Times New Roman" pitchFamily="18" charset="0"/>
                <a:cs typeface="Times New Roman" pitchFamily="18" charset="0"/>
              </a:rPr>
              <a:t> km</a:t>
            </a:r>
            <a:r>
              <a:rPr lang="ru-RU" altLang="ko-KR" sz="1600" b="1" dirty="0" smtClean="0">
                <a:solidFill>
                  <a:prstClr val="black">
                    <a:lumMod val="75000"/>
                    <a:lumOff val="25000"/>
                  </a:prstClr>
                </a:solidFill>
                <a:latin typeface="Times New Roman" pitchFamily="18" charset="0"/>
                <a:cs typeface="Times New Roman" pitchFamily="18" charset="0"/>
              </a:rPr>
              <a:t> </a:t>
            </a:r>
            <a:r>
              <a:rPr lang="en-US" altLang="ko-KR" sz="1600" b="1" dirty="0" smtClean="0">
                <a:solidFill>
                  <a:prstClr val="black">
                    <a:lumMod val="75000"/>
                    <a:lumOff val="25000"/>
                  </a:prstClr>
                </a:solidFill>
                <a:latin typeface="Times New Roman" pitchFamily="18" charset="0"/>
                <a:cs typeface="Times New Roman" pitchFamily="18" charset="0"/>
              </a:rPr>
              <a:t>at 53 stations.</a:t>
            </a:r>
            <a:endParaRPr lang="ru-RU" altLang="ko-KR" sz="1600" b="1" dirty="0">
              <a:solidFill>
                <a:prstClr val="black">
                  <a:lumMod val="75000"/>
                  <a:lumOff val="25000"/>
                </a:prstClr>
              </a:solidFill>
              <a:latin typeface="Times New Roman" pitchFamily="18" charset="0"/>
              <a:cs typeface="Times New Roman" pitchFamily="18" charset="0"/>
            </a:endParaRPr>
          </a:p>
        </p:txBody>
      </p:sp>
      <p:graphicFrame>
        <p:nvGraphicFramePr>
          <p:cNvPr id="29" name="Объект 4"/>
          <p:cNvGraphicFramePr>
            <a:graphicFrameLocks/>
          </p:cNvGraphicFramePr>
          <p:nvPr>
            <p:extLst>
              <p:ext uri="{D42A27DB-BD31-4B8C-83A1-F6EECF244321}">
                <p14:modId xmlns:p14="http://schemas.microsoft.com/office/powerpoint/2010/main" val="1262821605"/>
              </p:ext>
            </p:extLst>
          </p:nvPr>
        </p:nvGraphicFramePr>
        <p:xfrm>
          <a:off x="4879868" y="2534960"/>
          <a:ext cx="4762682" cy="3099285"/>
        </p:xfrm>
        <a:graphic>
          <a:graphicData uri="http://schemas.openxmlformats.org/drawingml/2006/chart">
            <c:chart xmlns:c="http://schemas.openxmlformats.org/drawingml/2006/chart" xmlns:r="http://schemas.openxmlformats.org/officeDocument/2006/relationships" r:id="rId2"/>
          </a:graphicData>
        </a:graphic>
      </p:graphicFrame>
      <p:sp>
        <p:nvSpPr>
          <p:cNvPr id="30"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1</a:t>
            </a:r>
            <a:endParaRPr lang="ru-RU" sz="1100" dirty="0">
              <a:latin typeface="Times New Roman" pitchFamily="18" charset="0"/>
              <a:cs typeface="Times New Roman" pitchFamily="18" charset="0"/>
            </a:endParaRPr>
          </a:p>
        </p:txBody>
      </p:sp>
      <p:pic>
        <p:nvPicPr>
          <p:cNvPr id="12" name="Picture 9" descr="Логотип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214710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724"/>
          <p:cNvSpPr>
            <a:spLocks noChangeArrowheads="1"/>
          </p:cNvSpPr>
          <p:nvPr/>
        </p:nvSpPr>
        <p:spPr bwMode="auto">
          <a:xfrm>
            <a:off x="1267916" y="238922"/>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6632"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3"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4"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5"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6"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7"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8"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39"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0"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1"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2"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3"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4"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5"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6"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7"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8"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49"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0"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1"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2"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3"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4"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5"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6"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7"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8"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59"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0"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1"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2"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3"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4"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5"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6"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7"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8"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69"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0"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1"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2"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3"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4"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5"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6"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7"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8"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79"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0"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1"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2"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3"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4"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5"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6"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7"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8"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89"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0"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1"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2"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3"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4"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5"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6"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7"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8"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699"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0"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1"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2"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3"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4"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5"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6"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7"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8"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09"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0"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1"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2"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3"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4"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5"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6"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7"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8"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19"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0"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1"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2"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3"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4"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5"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6"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7"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8"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29"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0"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1"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2"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3"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4"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5"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6"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7"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8"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39"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0"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1"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2"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3"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4"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5"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6"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7"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8"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49"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0"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1"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2"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3"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4"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5"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6"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7"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8"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59"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0"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1"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2"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3"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4"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5"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6"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7"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8"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69"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0"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1"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2"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3"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4"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5"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6"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7"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8"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79"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0"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1"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2"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3"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4"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5"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6"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7"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8"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89"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0"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1"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2"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3"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4"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5"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6"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7"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8"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799"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0"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1"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2"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3"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4"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5"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6"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7"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8"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09"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0"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1"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2"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3"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4"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5"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6"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7"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8"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19"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0"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1"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2"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3"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4"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5"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6"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7"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8"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29"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0"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1"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2"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3"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4"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5"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6"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7"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8"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39"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0"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1"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2"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3"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4"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5"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6"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7"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8"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49"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0"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1"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2"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3"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4"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5"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6"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7"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8"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59"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0"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1"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2"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3"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4"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5"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6"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7"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8"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69"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0"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1"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2"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3"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4"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5"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6"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7"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8"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79"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0"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1"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2"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3"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4"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5"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6"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7"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8"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89"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0"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1"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2"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3"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4"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5"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6"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7"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8"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899"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0"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1"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2"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3"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4"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5"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6"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7"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8"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09"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0"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1"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2"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3"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4"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5"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6"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7"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8"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19"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0"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1"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2"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3"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4"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5"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6"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7"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8"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29"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0"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1"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2"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3"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4"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5"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6"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7"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8"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39"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0"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1"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2"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3"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4"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5"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6"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7"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8"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49"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0"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1"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2"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3"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4"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5"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6"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7"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8"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59"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0"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1"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2"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3"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4"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5"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6"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7"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8"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69"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0"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1"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2"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3"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4"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5"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6"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7"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8"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79"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0"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1"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2"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3"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4"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5"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6"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7"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8"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89"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0"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1"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2"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3"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4"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5"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6"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7"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8"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6999"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0"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1"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2"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3"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4"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5"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6"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7"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8"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09"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0"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1"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2"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3"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4"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5"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6"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7"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8"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19"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0"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1"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2"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3"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4"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5"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6"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7"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8"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29"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0"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1"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2"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3"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4"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5"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6"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7"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8"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39"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0"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1"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2"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3"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4"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5"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6"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7"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8"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49"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0"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1"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2"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3"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4"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5"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6"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7"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8"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59"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0"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1"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2"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3"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4"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5"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6"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7"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8"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69"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0"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1"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2"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3"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4"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5"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6"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7"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8"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79"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0"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1"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2"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3"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4"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5"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6"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7"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8"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89"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0"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1"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2"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3"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4"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5"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6"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7"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8"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099"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0"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1"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2"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3"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4"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5"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6"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7"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8"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09"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0"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1"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2"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3"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4"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5"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6"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7"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8"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19"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0"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1"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2"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3"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4"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5"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6"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7"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8"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29"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0"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1"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2"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3"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3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4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5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6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7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8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2"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3"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4"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5"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6"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7"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8"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199"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0"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1"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2"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3"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4"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5"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6"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7"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8"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09"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1"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2"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3"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4"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5"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7"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8"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19"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0"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1"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2"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3"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4"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5"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6"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8"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29"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0"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1"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2"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4"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5"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6"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7"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8"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39"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0"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1"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2"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3"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5"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6"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7"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8"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49"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1"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2"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3"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4"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5"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6"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7"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8"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59"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0"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1"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2"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3"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4"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5"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6"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7"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8"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69"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0"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1"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2"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3"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4"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5"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6"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7"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8"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79"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0"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1"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2"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3"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4"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5"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6"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7"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8"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89"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0"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1"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2"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3"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4"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5"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6"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7"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8"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299"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0"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1"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2"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3"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4"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5"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6"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7"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8"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09"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0"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1"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2"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3"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4"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5"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6"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7"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8"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19"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0"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1"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3"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4"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5"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6"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7"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8"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29"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0"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1"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2"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3"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4"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5"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6"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7"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8"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39"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7340"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3" y="0"/>
            <a:ext cx="9905999" cy="859635"/>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ru-RU" altLang="ko-KR" sz="2400" dirty="0" smtClean="0">
                <a:solidFill>
                  <a:srgbClr val="0070C0"/>
                </a:solidFill>
              </a:rPr>
              <a:t>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ABOUT EXECUTION OF THE TARIFF ESTIMATE FOR SERVICES OF ACCESS ROADS ACCORDING TO THE RESULTS OF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2021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(SERVICE 1)</a:t>
            </a:r>
            <a:endParaRPr kumimoji="0" lang="ko-KR" altLang="en-US" sz="2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683359975"/>
              </p:ext>
            </p:extLst>
          </p:nvPr>
        </p:nvGraphicFramePr>
        <p:xfrm>
          <a:off x="546037" y="953718"/>
          <a:ext cx="8952469" cy="5702410"/>
        </p:xfrm>
        <a:graphic>
          <a:graphicData uri="http://schemas.openxmlformats.org/drawingml/2006/table">
            <a:tbl>
              <a:tblPr>
                <a:tableStyleId>{5C22544A-7EE6-4342-B048-85BDC9FD1C3A}</a:tableStyleId>
              </a:tblPr>
              <a:tblGrid>
                <a:gridCol w="396130">
                  <a:extLst>
                    <a:ext uri="{9D8B030D-6E8A-4147-A177-3AD203B41FA5}">
                      <a16:colId xmlns="" xmlns:a16="http://schemas.microsoft.com/office/drawing/2014/main" val="1664446631"/>
                    </a:ext>
                  </a:extLst>
                </a:gridCol>
                <a:gridCol w="3263203">
                  <a:extLst>
                    <a:ext uri="{9D8B030D-6E8A-4147-A177-3AD203B41FA5}">
                      <a16:colId xmlns="" xmlns:a16="http://schemas.microsoft.com/office/drawing/2014/main" val="46975693"/>
                    </a:ext>
                  </a:extLst>
                </a:gridCol>
                <a:gridCol w="1019405">
                  <a:extLst>
                    <a:ext uri="{9D8B030D-6E8A-4147-A177-3AD203B41FA5}">
                      <a16:colId xmlns="" xmlns:a16="http://schemas.microsoft.com/office/drawing/2014/main" val="1785336184"/>
                    </a:ext>
                  </a:extLst>
                </a:gridCol>
                <a:gridCol w="1684234">
                  <a:extLst>
                    <a:ext uri="{9D8B030D-6E8A-4147-A177-3AD203B41FA5}">
                      <a16:colId xmlns="" xmlns:a16="http://schemas.microsoft.com/office/drawing/2014/main" val="1388875247"/>
                    </a:ext>
                  </a:extLst>
                </a:gridCol>
                <a:gridCol w="1595591">
                  <a:extLst>
                    <a:ext uri="{9D8B030D-6E8A-4147-A177-3AD203B41FA5}">
                      <a16:colId xmlns="" xmlns:a16="http://schemas.microsoft.com/office/drawing/2014/main" val="1108765621"/>
                    </a:ext>
                  </a:extLst>
                </a:gridCol>
                <a:gridCol w="993906">
                  <a:extLst>
                    <a:ext uri="{9D8B030D-6E8A-4147-A177-3AD203B41FA5}">
                      <a16:colId xmlns="" xmlns:a16="http://schemas.microsoft.com/office/drawing/2014/main" val="729716773"/>
                    </a:ext>
                  </a:extLst>
                </a:gridCol>
              </a:tblGrid>
              <a:tr h="662993">
                <a:tc>
                  <a:txBody>
                    <a:bodyPr/>
                    <a:lstStyle/>
                    <a:p>
                      <a:pPr algn="ctr">
                        <a:spcAft>
                          <a:spcPts val="0"/>
                        </a:spcAft>
                      </a:pPr>
                      <a:r>
                        <a:rPr lang="ru-RU" sz="12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800" dirty="0">
                        <a:solidFill>
                          <a:schemeClr val="bg1"/>
                        </a:solidFill>
                        <a:effectLst/>
                        <a:latin typeface="Arial Unicode MS"/>
                        <a:ea typeface="Arial Unicode MS"/>
                        <a:cs typeface="Arial Unicode MS"/>
                      </a:endParaRPr>
                    </a:p>
                  </a:txBody>
                  <a:tcPr marL="68580" marR="68580" marT="0" marB="0" anchor="ctr">
                    <a:solidFill>
                      <a:schemeClr val="accent6"/>
                    </a:solidFill>
                  </a:tcPr>
                </a:tc>
                <a:tc>
                  <a:txBody>
                    <a:bodyPr/>
                    <a:lstStyle/>
                    <a:p>
                      <a:pPr algn="ctr">
                        <a:spcAft>
                          <a:spcPts val="0"/>
                        </a:spcAft>
                      </a:pPr>
                      <a:r>
                        <a:rPr lang="en-US" sz="1200" b="1" dirty="0" smtClean="0">
                          <a:solidFill>
                            <a:schemeClr val="bg1"/>
                          </a:solidFill>
                          <a:effectLst/>
                          <a:latin typeface="Times New Roman" panose="02020603050405020304" pitchFamily="18" charset="0"/>
                          <a:ea typeface="+mn-ea"/>
                          <a:cs typeface="Arial Unicode MS"/>
                        </a:rPr>
                        <a:t>Name of indicators of the tariff estimate</a:t>
                      </a:r>
                      <a:endParaRPr lang="ru-RU" sz="1800" dirty="0">
                        <a:solidFill>
                          <a:schemeClr val="bg1"/>
                        </a:solidFill>
                        <a:effectLst/>
                        <a:latin typeface="Arial Unicode MS"/>
                        <a:ea typeface="Arial Unicode MS"/>
                        <a:cs typeface="Arial Unicode MS"/>
                      </a:endParaRPr>
                    </a:p>
                  </a:txBody>
                  <a:tcPr marL="68580" marR="68580" marT="0" marB="0" anchor="ctr">
                    <a:solidFill>
                      <a:schemeClr val="accent6"/>
                    </a:solidFill>
                  </a:tcPr>
                </a:tc>
                <a:tc>
                  <a:txBody>
                    <a:bodyPr/>
                    <a:lstStyle/>
                    <a:p>
                      <a:pPr algn="ctr">
                        <a:spcAft>
                          <a:spcPts val="0"/>
                        </a:spcAft>
                      </a:pPr>
                      <a:r>
                        <a:rPr lang="en-US" sz="1200" b="1" dirty="0">
                          <a:solidFill>
                            <a:schemeClr val="bg1"/>
                          </a:solidFill>
                          <a:effectLst/>
                          <a:latin typeface="Times New Roman" panose="02020603050405020304" pitchFamily="18" charset="0"/>
                          <a:ea typeface="Arial Unicode MS"/>
                          <a:cs typeface="Arial Unicode MS"/>
                        </a:rPr>
                        <a:t>Units of measurement</a:t>
                      </a:r>
                      <a:endParaRPr lang="ru-RU" sz="1800" dirty="0">
                        <a:solidFill>
                          <a:schemeClr val="bg1"/>
                        </a:solidFill>
                        <a:effectLst/>
                        <a:latin typeface="Arial Unicode MS"/>
                        <a:ea typeface="Arial Unicode MS"/>
                        <a:cs typeface="Arial Unicode MS"/>
                      </a:endParaRPr>
                    </a:p>
                  </a:txBody>
                  <a:tcPr marL="68580" marR="68580" marT="0" marB="0" anchor="ctr">
                    <a:solidFill>
                      <a:schemeClr val="accent6"/>
                    </a:solidFill>
                  </a:tcPr>
                </a:tc>
                <a:tc>
                  <a:txBody>
                    <a:bodyPr/>
                    <a:lstStyle/>
                    <a:p>
                      <a:pPr algn="ctr" fontAlgn="ctr"/>
                      <a:r>
                        <a:rPr lang="en-US" sz="1200" b="1" i="0" u="none" strike="noStrike" dirty="0" smtClean="0">
                          <a:solidFill>
                            <a:schemeClr val="bg1"/>
                          </a:solidFill>
                          <a:effectLst/>
                          <a:latin typeface="Times New Roman" panose="02020603050405020304" pitchFamily="18" charset="0"/>
                          <a:cs typeface="Times New Roman" pitchFamily="18" charset="0"/>
                        </a:rPr>
                        <a:t>Plan</a:t>
                      </a:r>
                      <a:r>
                        <a:rPr lang="ru-RU" sz="1200" b="1" i="0" u="none" strike="noStrike" dirty="0" smtClean="0">
                          <a:solidFill>
                            <a:schemeClr val="bg1"/>
                          </a:solidFill>
                          <a:effectLst/>
                          <a:latin typeface="Times New Roman" panose="02020603050405020304" pitchFamily="18" charset="0"/>
                          <a:cs typeface="Times New Roman" pitchFamily="18" charset="0"/>
                        </a:rPr>
                        <a:t> </a:t>
                      </a:r>
                      <a:endParaRPr lang="ru-RU" sz="1200" b="1" i="0" u="none" strike="noStrike" dirty="0">
                        <a:solidFill>
                          <a:schemeClr val="bg1"/>
                        </a:solidFill>
                        <a:effectLst/>
                        <a:latin typeface="Times New Roman" panose="02020603050405020304" pitchFamily="18" charset="0"/>
                        <a:cs typeface="Times New Roman" pitchFamily="18" charset="0"/>
                      </a:endParaRPr>
                    </a:p>
                  </a:txBody>
                  <a:tcPr marL="0" marR="0" marT="0" marB="0" anchor="ctr">
                    <a:solidFill>
                      <a:schemeClr val="accent6"/>
                    </a:solidFill>
                  </a:tcPr>
                </a:tc>
                <a:tc>
                  <a:txBody>
                    <a:bodyPr/>
                    <a:lstStyle/>
                    <a:p>
                      <a:pPr algn="ctr" fontAlgn="ctr"/>
                      <a:r>
                        <a:rPr lang="en-US" sz="1200" b="1" i="0" u="none" strike="noStrike" dirty="0" smtClean="0">
                          <a:solidFill>
                            <a:schemeClr val="bg1"/>
                          </a:solidFill>
                          <a:effectLst/>
                          <a:latin typeface="Times New Roman" panose="02020603050405020304" pitchFamily="18" charset="0"/>
                          <a:cs typeface="Times New Roman" pitchFamily="18" charset="0"/>
                        </a:rPr>
                        <a:t>Fact</a:t>
                      </a:r>
                      <a:endParaRPr lang="ru-RU" sz="1200" b="1" i="0" u="none" strike="noStrike" dirty="0">
                        <a:solidFill>
                          <a:schemeClr val="bg1"/>
                        </a:solidFill>
                        <a:effectLst/>
                        <a:latin typeface="Times New Roman" panose="02020603050405020304" pitchFamily="18" charset="0"/>
                        <a:cs typeface="Times New Roman" pitchFamily="18" charset="0"/>
                      </a:endParaRPr>
                    </a:p>
                  </a:txBody>
                  <a:tcPr marL="0" marR="0" marT="0" marB="0" anchor="ctr">
                    <a:solidFill>
                      <a:schemeClr val="accent6"/>
                    </a:solidFill>
                  </a:tcPr>
                </a:tc>
                <a:tc>
                  <a:txBody>
                    <a:bodyPr/>
                    <a:lstStyle/>
                    <a:p>
                      <a:pPr algn="ctr" fontAlgn="ctr"/>
                      <a:r>
                        <a:rPr lang="en-US" sz="1200" b="1" u="none" strike="noStrike" dirty="0" smtClean="0">
                          <a:solidFill>
                            <a:schemeClr val="bg1"/>
                          </a:solidFill>
                          <a:effectLst/>
                          <a:latin typeface="Times New Roman" pitchFamily="18" charset="0"/>
                          <a:cs typeface="Times New Roman" pitchFamily="18" charset="0"/>
                        </a:rPr>
                        <a:t>Execution,%</a:t>
                      </a:r>
                      <a:endParaRPr lang="ru-RU" sz="1200" b="1" i="0" u="none" strike="noStrike" dirty="0">
                        <a:solidFill>
                          <a:schemeClr val="bg1"/>
                        </a:solidFill>
                        <a:effectLst/>
                        <a:latin typeface="Times New Roman" panose="02020603050405020304" pitchFamily="18" charset="0"/>
                        <a:cs typeface="Times New Roman" pitchFamily="18" charset="0"/>
                      </a:endParaRPr>
                    </a:p>
                  </a:txBody>
                  <a:tcPr marL="0" marR="0" marT="0" marB="0" anchor="ctr">
                    <a:solidFill>
                      <a:schemeClr val="accent6"/>
                    </a:solidFill>
                  </a:tcPr>
                </a:tc>
                <a:extLst>
                  <a:ext uri="{0D108BD9-81ED-4DB2-BD59-A6C34878D82A}">
                    <a16:rowId xmlns="" xmlns:a16="http://schemas.microsoft.com/office/drawing/2014/main" val="1440502331"/>
                  </a:ext>
                </a:extLst>
              </a:tr>
              <a:tr h="515695">
                <a:tc>
                  <a:txBody>
                    <a:bodyPr/>
                    <a:lstStyle/>
                    <a:p>
                      <a:pPr algn="ctr" fontAlgn="ctr"/>
                      <a:r>
                        <a:rPr lang="en-US" sz="1200" b="1" u="none" strike="noStrike" dirty="0">
                          <a:effectLst/>
                          <a:latin typeface="Times New Roman" pitchFamily="18" charset="0"/>
                          <a:cs typeface="Times New Roman" pitchFamily="18" charset="0"/>
                        </a:rPr>
                        <a:t>I</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r>
                        <a:rPr lang="en-US" sz="1400" b="1" dirty="0">
                          <a:solidFill>
                            <a:srgbClr val="000000"/>
                          </a:solidFill>
                          <a:effectLst/>
                          <a:latin typeface="Times New Roman" panose="02020603050405020304" pitchFamily="18" charset="0"/>
                          <a:ea typeface="Arial Unicode MS"/>
                          <a:cs typeface="Arial Unicode MS"/>
                        </a:rPr>
                        <a:t>The costs of producing goods and providing services, total, incl.</a:t>
                      </a:r>
                      <a:endParaRPr lang="ru-RU" sz="1400" b="1" dirty="0">
                        <a:solidFill>
                          <a:srgbClr val="000000"/>
                        </a:solidFill>
                        <a:effectLst/>
                        <a:latin typeface="Arial Unicode MS"/>
                        <a:ea typeface="Arial Unicode MS"/>
                        <a:cs typeface="Arial Unicode MS"/>
                      </a:endParaRPr>
                    </a:p>
                  </a:txBody>
                  <a:tcPr marL="68580" marR="68580" marT="0" marB="0" anchor="ctr">
                    <a:noFill/>
                  </a:tcPr>
                </a:tc>
                <a:tc>
                  <a:txBody>
                    <a:bodyPr/>
                    <a:lstStyle/>
                    <a:p>
                      <a:pPr algn="ctr">
                        <a:spcAft>
                          <a:spcPts val="0"/>
                        </a:spcAft>
                      </a:pPr>
                      <a:r>
                        <a:rPr lang="ru-RU" sz="1400" b="1" dirty="0" err="1">
                          <a:solidFill>
                            <a:srgbClr val="000000"/>
                          </a:solidFill>
                          <a:effectLst/>
                          <a:latin typeface="Times New Roman" panose="02020603050405020304" pitchFamily="18" charset="0"/>
                          <a:ea typeface="Arial Unicode MS"/>
                          <a:cs typeface="Arial Unicode MS"/>
                        </a:rPr>
                        <a:t>thousand</a:t>
                      </a:r>
                      <a:r>
                        <a:rPr lang="ru-RU" sz="1400" b="1" dirty="0">
                          <a:solidFill>
                            <a:srgbClr val="000000"/>
                          </a:solidFill>
                          <a:effectLst/>
                          <a:latin typeface="Times New Roman" panose="02020603050405020304" pitchFamily="18" charset="0"/>
                          <a:ea typeface="Arial Unicode MS"/>
                          <a:cs typeface="Arial Unicode MS"/>
                        </a:rPr>
                        <a:t> </a:t>
                      </a:r>
                      <a:endParaRPr lang="ru-RU" sz="1400" b="1" dirty="0" smtClean="0">
                        <a:solidFill>
                          <a:srgbClr val="000000"/>
                        </a:solidFill>
                        <a:effectLst/>
                        <a:latin typeface="Times New Roman" panose="02020603050405020304" pitchFamily="18" charset="0"/>
                        <a:ea typeface="Arial Unicode MS"/>
                        <a:cs typeface="Arial Unicode MS"/>
                      </a:endParaRPr>
                    </a:p>
                    <a:p>
                      <a:pPr algn="ctr">
                        <a:spcAft>
                          <a:spcPts val="0"/>
                        </a:spcAft>
                      </a:pPr>
                      <a:r>
                        <a:rPr lang="ru-RU" sz="1400" b="1" dirty="0" err="1" smtClean="0">
                          <a:solidFill>
                            <a:srgbClr val="000000"/>
                          </a:solidFill>
                          <a:effectLst/>
                          <a:latin typeface="Times New Roman" panose="02020603050405020304" pitchFamily="18" charset="0"/>
                          <a:ea typeface="Arial Unicode MS"/>
                          <a:cs typeface="Arial Unicode MS"/>
                        </a:rPr>
                        <a:t>tenge</a:t>
                      </a:r>
                      <a:endParaRPr lang="ru-RU" sz="1400" b="1" dirty="0">
                        <a:solidFill>
                          <a:srgbClr val="000000"/>
                        </a:solidFill>
                        <a:effectLst/>
                        <a:latin typeface="Arial Unicode MS"/>
                        <a:ea typeface="Arial Unicode MS"/>
                        <a:cs typeface="Arial Unicode MS"/>
                      </a:endParaRPr>
                    </a:p>
                  </a:txBody>
                  <a:tcPr marL="68580" marR="68580" marT="0" marB="0" anchor="ctr">
                    <a:noFill/>
                  </a:tcPr>
                </a:tc>
                <a:tc>
                  <a:txBody>
                    <a:bodyPr/>
                    <a:lstStyle/>
                    <a:p>
                      <a:pPr algn="ctr" fontAlgn="ctr"/>
                      <a:r>
                        <a:rPr lang="ru-RU" sz="1400" b="1" u="none" strike="noStrike" dirty="0" smtClean="0">
                          <a:effectLst/>
                          <a:latin typeface="Times New Roman" pitchFamily="18" charset="0"/>
                          <a:cs typeface="Times New Roman" pitchFamily="18" charset="0"/>
                        </a:rPr>
                        <a:t>2</a:t>
                      </a:r>
                      <a:r>
                        <a:rPr lang="en-US" sz="1400" b="1" u="none" strike="noStrike" dirty="0" smtClean="0">
                          <a:effectLst/>
                          <a:latin typeface="Times New Roman" pitchFamily="18" charset="0"/>
                          <a:cs typeface="Times New Roman" pitchFamily="18" charset="0"/>
                        </a:rPr>
                        <a:t>4</a:t>
                      </a:r>
                      <a:r>
                        <a:rPr lang="en-US" sz="1400" b="1" u="none" strike="noStrike" baseline="0" dirty="0" smtClean="0">
                          <a:effectLst/>
                          <a:latin typeface="Times New Roman" pitchFamily="18" charset="0"/>
                          <a:cs typeface="Times New Roman" pitchFamily="18" charset="0"/>
                        </a:rPr>
                        <a:t> 337,00</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1" i="0" u="none" strike="noStrike" dirty="0" smtClean="0">
                          <a:effectLst/>
                          <a:latin typeface="Times New Roman" panose="02020603050405020304" pitchFamily="18" charset="0"/>
                          <a:cs typeface="Times New Roman" pitchFamily="18" charset="0"/>
                        </a:rPr>
                        <a:t>29</a:t>
                      </a:r>
                      <a:r>
                        <a:rPr lang="en-US" sz="1400" b="1" i="0" u="none" strike="noStrike" baseline="0" dirty="0" smtClean="0">
                          <a:effectLst/>
                          <a:latin typeface="Times New Roman" panose="02020603050405020304" pitchFamily="18" charset="0"/>
                          <a:cs typeface="Times New Roman" pitchFamily="18" charset="0"/>
                        </a:rPr>
                        <a:t> 302,73</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dirty="0" smtClean="0">
                          <a:effectLst/>
                          <a:latin typeface="Times New Roman" pitchFamily="18" charset="0"/>
                          <a:cs typeface="Times New Roman" pitchFamily="18" charset="0"/>
                        </a:rPr>
                        <a:t>1</a:t>
                      </a:r>
                      <a:r>
                        <a:rPr lang="en-US" sz="1200" b="1" u="none" strike="noStrike" dirty="0" smtClean="0">
                          <a:effectLst/>
                          <a:latin typeface="Times New Roman" pitchFamily="18" charset="0"/>
                          <a:cs typeface="Times New Roman" pitchFamily="18" charset="0"/>
                        </a:rPr>
                        <a:t>20</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695273948"/>
                  </a:ext>
                </a:extLst>
              </a:tr>
              <a:tr h="259679">
                <a:tc>
                  <a:txBody>
                    <a:bodyPr/>
                    <a:lstStyle/>
                    <a:p>
                      <a:pPr algn="ctr" fontAlgn="ctr"/>
                      <a:r>
                        <a:rPr lang="ru-RU" sz="1200" u="none" strike="noStrike" dirty="0">
                          <a:effectLst/>
                          <a:latin typeface="Times New Roman" pitchFamily="18" charset="0"/>
                          <a:cs typeface="Times New Roman" pitchFamily="18" charset="0"/>
                        </a:rPr>
                        <a:t>1.</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r>
                        <a:rPr lang="en-US" sz="1400" b="0" dirty="0">
                          <a:solidFill>
                            <a:srgbClr val="000000"/>
                          </a:solidFill>
                          <a:effectLst/>
                          <a:latin typeface="Times New Roman" panose="02020603050405020304" pitchFamily="18" charset="0"/>
                          <a:ea typeface="Arial Unicode MS"/>
                          <a:cs typeface="Arial Unicode MS"/>
                        </a:rPr>
                        <a:t>Material costs, total, incl.</a:t>
                      </a:r>
                      <a:endParaRPr lang="ru-RU" sz="1400" b="0" dirty="0">
                        <a:solidFill>
                          <a:srgbClr val="000000"/>
                        </a:solidFill>
                        <a:effectLst/>
                        <a:latin typeface="Arial Unicode MS"/>
                        <a:ea typeface="Arial Unicode MS"/>
                        <a:cs typeface="Arial Unicode MS"/>
                      </a:endParaRPr>
                    </a:p>
                  </a:txBody>
                  <a:tcPr marL="68580" marR="68580" marT="0" marB="0" anchor="ctr">
                    <a:noFill/>
                  </a:tcPr>
                </a:tc>
                <a:tc>
                  <a:txBody>
                    <a:bodyPr/>
                    <a:lstStyle/>
                    <a:p>
                      <a:pPr algn="ctr">
                        <a:spcAft>
                          <a:spcPts val="0"/>
                        </a:spcAft>
                      </a:pPr>
                      <a:r>
                        <a:rPr lang="en-US" sz="1400" b="0" dirty="0">
                          <a:solidFill>
                            <a:srgbClr val="000000"/>
                          </a:solidFill>
                          <a:effectLst/>
                          <a:latin typeface="Times New Roman" panose="02020603050405020304" pitchFamily="18" charset="0"/>
                          <a:ea typeface="Arial Unicode MS"/>
                          <a:cs typeface="Arial Unicode MS"/>
                        </a:rPr>
                        <a:t>-“-</a:t>
                      </a:r>
                      <a:endParaRPr lang="ru-RU" sz="1400" b="0" dirty="0">
                        <a:solidFill>
                          <a:srgbClr val="000000"/>
                        </a:solidFill>
                        <a:effectLst/>
                        <a:latin typeface="Arial Unicode MS"/>
                        <a:ea typeface="Arial Unicode MS"/>
                        <a:cs typeface="Arial Unicode MS"/>
                      </a:endParaRPr>
                    </a:p>
                  </a:txBody>
                  <a:tcPr marL="68580" marR="6858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9</a:t>
                      </a:r>
                      <a:r>
                        <a:rPr lang="en-US" sz="1400" b="0" i="0" u="none" strike="noStrike" baseline="0" dirty="0" smtClean="0">
                          <a:effectLst/>
                          <a:latin typeface="Times New Roman" panose="02020603050405020304" pitchFamily="18" charset="0"/>
                          <a:cs typeface="Times New Roman" pitchFamily="18" charset="0"/>
                        </a:rPr>
                        <a:t> 083,00</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9</a:t>
                      </a:r>
                      <a:r>
                        <a:rPr lang="en-US" sz="1400" b="0" i="0" u="none" strike="noStrike" baseline="0" dirty="0" smtClean="0">
                          <a:effectLst/>
                          <a:latin typeface="Times New Roman" panose="02020603050405020304" pitchFamily="18" charset="0"/>
                          <a:cs typeface="Times New Roman" pitchFamily="18" charset="0"/>
                        </a:rPr>
                        <a:t> 541,18</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105</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3821702248"/>
                  </a:ext>
                </a:extLst>
              </a:tr>
              <a:tr h="259679">
                <a:tc>
                  <a:txBody>
                    <a:bodyPr/>
                    <a:lstStyle/>
                    <a:p>
                      <a:pPr algn="ctr" fontAlgn="ctr"/>
                      <a:r>
                        <a:rPr lang="ru-RU" sz="1200" u="none" strike="noStrike" dirty="0">
                          <a:effectLst/>
                          <a:latin typeface="Times New Roman" pitchFamily="18" charset="0"/>
                          <a:cs typeface="Times New Roman" pitchFamily="18" charset="0"/>
                        </a:rPr>
                        <a:t>1.1.</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9</a:t>
                      </a:r>
                      <a:r>
                        <a:rPr lang="en-US" sz="1400" b="0" i="0" u="none" strike="noStrike" baseline="0" dirty="0" smtClean="0">
                          <a:effectLst/>
                          <a:latin typeface="Times New Roman" panose="02020603050405020304" pitchFamily="18" charset="0"/>
                          <a:cs typeface="Times New Roman" pitchFamily="18" charset="0"/>
                        </a:rPr>
                        <a:t> 083,00</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9</a:t>
                      </a:r>
                      <a:r>
                        <a:rPr lang="en-US" sz="1400" b="0" i="0" u="none" strike="noStrike" baseline="0" dirty="0" smtClean="0">
                          <a:effectLst/>
                          <a:latin typeface="Times New Roman" panose="02020603050405020304" pitchFamily="18" charset="0"/>
                          <a:cs typeface="Times New Roman" pitchFamily="18" charset="0"/>
                        </a:rPr>
                        <a:t> 541,18</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105</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1610118755"/>
                  </a:ext>
                </a:extLst>
              </a:tr>
              <a:tr h="259679">
                <a:tc>
                  <a:txBody>
                    <a:bodyPr/>
                    <a:lstStyle/>
                    <a:p>
                      <a:pPr algn="ctr" fontAlgn="ctr"/>
                      <a:r>
                        <a:rPr lang="ru-RU" sz="1200" u="none" strike="noStrike">
                          <a:effectLst/>
                          <a:latin typeface="Times New Roman" pitchFamily="18" charset="0"/>
                          <a:cs typeface="Times New Roman" pitchFamily="18" charset="0"/>
                        </a:rPr>
                        <a:t>1.2.</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fuel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2456521423"/>
                  </a:ext>
                </a:extLst>
              </a:tr>
              <a:tr h="259679">
                <a:tc>
                  <a:txBody>
                    <a:bodyPr/>
                    <a:lstStyle/>
                    <a:p>
                      <a:pPr algn="ctr" fontAlgn="ctr"/>
                      <a:r>
                        <a:rPr lang="ru-RU" sz="1200" u="none" strike="noStrike">
                          <a:effectLst/>
                          <a:latin typeface="Times New Roman" pitchFamily="18" charset="0"/>
                          <a:cs typeface="Times New Roman" pitchFamily="18" charset="0"/>
                        </a:rPr>
                        <a:t>1.3.</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energy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2830627916"/>
                  </a:ext>
                </a:extLst>
              </a:tr>
              <a:tr h="259679">
                <a:tc>
                  <a:txBody>
                    <a:bodyPr/>
                    <a:lstStyle/>
                    <a:p>
                      <a:pPr algn="ctr" fontAlgn="ctr"/>
                      <a:r>
                        <a:rPr lang="ru-RU" sz="1200" u="none" strike="noStrike">
                          <a:effectLst/>
                          <a:latin typeface="Times New Roman" pitchFamily="18" charset="0"/>
                          <a:cs typeface="Times New Roman" pitchFamily="18" charset="0"/>
                        </a:rPr>
                        <a:t>2.</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Labor costs, total, incl.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 -"-</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8</a:t>
                      </a:r>
                      <a:r>
                        <a:rPr lang="en-US" sz="1400" b="0" i="0" u="none" strike="noStrike" baseline="0" dirty="0" smtClean="0">
                          <a:effectLst/>
                          <a:latin typeface="Times New Roman" panose="02020603050405020304" pitchFamily="18" charset="0"/>
                          <a:cs typeface="Times New Roman" pitchFamily="18" charset="0"/>
                        </a:rPr>
                        <a:t> 953,32</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smtClean="0">
                          <a:effectLst/>
                          <a:latin typeface="Times New Roman" pitchFamily="18" charset="0"/>
                          <a:cs typeface="Times New Roman" pitchFamily="18" charset="0"/>
                        </a:rPr>
                        <a:t>1</a:t>
                      </a:r>
                      <a:r>
                        <a:rPr lang="en-US" sz="1400" u="none" strike="noStrike" dirty="0" smtClean="0">
                          <a:effectLst/>
                          <a:latin typeface="Times New Roman" pitchFamily="18" charset="0"/>
                          <a:cs typeface="Times New Roman" pitchFamily="18" charset="0"/>
                        </a:rPr>
                        <a:t>3</a:t>
                      </a:r>
                      <a:r>
                        <a:rPr lang="en-US" sz="1400" u="none" strike="noStrike" baseline="0" dirty="0" smtClean="0">
                          <a:effectLst/>
                          <a:latin typeface="Times New Roman" pitchFamily="18" charset="0"/>
                          <a:cs typeface="Times New Roman" pitchFamily="18" charset="0"/>
                        </a:rPr>
                        <a:t> 053,12</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146</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1391368610"/>
                  </a:ext>
                </a:extLst>
              </a:tr>
              <a:tr h="259679">
                <a:tc>
                  <a:txBody>
                    <a:bodyPr/>
                    <a:lstStyle/>
                    <a:p>
                      <a:pPr algn="ctr" fontAlgn="ctr"/>
                      <a:r>
                        <a:rPr lang="ru-RU" sz="1200" u="none" strike="noStrike" smtClean="0">
                          <a:effectLst/>
                          <a:latin typeface="Times New Roman" pitchFamily="18" charset="0"/>
                          <a:cs typeface="Times New Roman" pitchFamily="18" charset="0"/>
                        </a:rPr>
                        <a:t>2.1.</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 -"-</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smtClean="0">
                          <a:effectLst/>
                          <a:latin typeface="Times New Roman" pitchFamily="18" charset="0"/>
                          <a:cs typeface="Times New Roman" pitchFamily="18" charset="0"/>
                        </a:rPr>
                        <a:t>7</a:t>
                      </a:r>
                      <a:r>
                        <a:rPr lang="en-US" sz="1400" u="none" strike="noStrike" baseline="0" dirty="0" smtClean="0">
                          <a:effectLst/>
                          <a:latin typeface="Times New Roman" pitchFamily="18" charset="0"/>
                          <a:cs typeface="Times New Roman" pitchFamily="18" charset="0"/>
                        </a:rPr>
                        <a:t> 884,58</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10</a:t>
                      </a:r>
                      <a:r>
                        <a:rPr lang="en-US" sz="1400" b="0" i="0" u="none" strike="noStrike" baseline="0" dirty="0" smtClean="0">
                          <a:effectLst/>
                          <a:latin typeface="Times New Roman" panose="02020603050405020304" pitchFamily="18" charset="0"/>
                          <a:cs typeface="Times New Roman" pitchFamily="18" charset="0"/>
                        </a:rPr>
                        <a:t> 693,39</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136</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2898567648"/>
                  </a:ext>
                </a:extLst>
              </a:tr>
              <a:tr h="259679">
                <a:tc>
                  <a:txBody>
                    <a:bodyPr/>
                    <a:lstStyle/>
                    <a:p>
                      <a:pPr algn="ctr" fontAlgn="ctr"/>
                      <a:r>
                        <a:rPr lang="ru-RU" sz="1200" u="none" strike="noStrike" dirty="0">
                          <a:effectLst/>
                          <a:latin typeface="Times New Roman" pitchFamily="18" charset="0"/>
                          <a:cs typeface="Times New Roman" pitchFamily="18" charset="0"/>
                        </a:rPr>
                        <a:t>2.2.</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967,55</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smtClean="0">
                          <a:effectLst/>
                          <a:latin typeface="Times New Roman" pitchFamily="18" charset="0"/>
                          <a:cs typeface="Times New Roman" pitchFamily="18" charset="0"/>
                        </a:rPr>
                        <a:t>2</a:t>
                      </a:r>
                      <a:r>
                        <a:rPr lang="en-US" sz="1400" u="none" strike="noStrike" baseline="0" dirty="0" smtClean="0">
                          <a:effectLst/>
                          <a:latin typeface="Times New Roman" pitchFamily="18" charset="0"/>
                          <a:cs typeface="Times New Roman" pitchFamily="18" charset="0"/>
                        </a:rPr>
                        <a:t> 237,85</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231</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1961605301"/>
                  </a:ext>
                </a:extLst>
              </a:tr>
              <a:tr h="333936">
                <a:tc>
                  <a:txBody>
                    <a:bodyPr/>
                    <a:lstStyle/>
                    <a:p>
                      <a:pPr algn="ctr" fontAlgn="ctr"/>
                      <a:r>
                        <a:rPr lang="en-US" sz="1200" b="0" i="0" u="none" strike="noStrike" dirty="0" smtClean="0">
                          <a:effectLst/>
                          <a:latin typeface="Times New Roman" panose="02020603050405020304" pitchFamily="18" charset="0"/>
                          <a:cs typeface="Times New Roman" pitchFamily="18" charset="0"/>
                        </a:rPr>
                        <a:t>2.3.</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b="0" i="0" u="none" strike="noStrike" dirty="0" smtClean="0">
                          <a:effectLst/>
                          <a:latin typeface="Times New Roman" panose="02020603050405020304" pitchFamily="18" charset="0"/>
                          <a:cs typeface="Times New Roman" pitchFamily="18" charset="0"/>
                        </a:rPr>
                        <a:t>  MSHI</a:t>
                      </a:r>
                      <a:r>
                        <a:rPr lang="en-US" sz="1400" b="0" i="0" u="none" strike="noStrike" baseline="0" dirty="0" smtClean="0">
                          <a:effectLst/>
                          <a:latin typeface="Times New Roman" panose="02020603050405020304" pitchFamily="18" charset="0"/>
                          <a:cs typeface="Times New Roman" pitchFamily="18" charset="0"/>
                        </a:rPr>
                        <a:t> (mandatory social health insurance)</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101,19</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121,88</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120</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r>
              <a:tr h="135015">
                <a:tc>
                  <a:txBody>
                    <a:bodyPr/>
                    <a:lstStyle/>
                    <a:p>
                      <a:pPr algn="ctr" fontAlgn="ctr"/>
                      <a:r>
                        <a:rPr lang="ru-RU" sz="1200" u="none" strike="noStrike" dirty="0">
                          <a:effectLst/>
                          <a:latin typeface="Times New Roman" pitchFamily="18" charset="0"/>
                          <a:cs typeface="Times New Roman" pitchFamily="18" charset="0"/>
                        </a:rPr>
                        <a:t>3.</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6</a:t>
                      </a:r>
                      <a:r>
                        <a:rPr lang="en-US" sz="1400" b="0" i="0" u="none" strike="noStrike" baseline="0" dirty="0" smtClean="0">
                          <a:effectLst/>
                          <a:latin typeface="Times New Roman" panose="02020603050405020304" pitchFamily="18" charset="0"/>
                          <a:cs typeface="Times New Roman" pitchFamily="18" charset="0"/>
                        </a:rPr>
                        <a:t> 280,12</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0" i="0" u="none" strike="noStrike" dirty="0" smtClean="0">
                          <a:effectLst/>
                          <a:latin typeface="Times New Roman" panose="02020603050405020304" pitchFamily="18" charset="0"/>
                          <a:cs typeface="Times New Roman" pitchFamily="18" charset="0"/>
                        </a:rPr>
                        <a:t>6</a:t>
                      </a:r>
                      <a:r>
                        <a:rPr lang="en-US" sz="1400" b="0" i="0" u="none" strike="noStrike" baseline="0" dirty="0" smtClean="0">
                          <a:effectLst/>
                          <a:latin typeface="Times New Roman" panose="02020603050405020304" pitchFamily="18" charset="0"/>
                          <a:cs typeface="Times New Roman" pitchFamily="18" charset="0"/>
                        </a:rPr>
                        <a:t> 687,03</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107</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4161036697"/>
                  </a:ext>
                </a:extLst>
              </a:tr>
              <a:tr h="257848">
                <a:tc>
                  <a:txBody>
                    <a:bodyPr/>
                    <a:lstStyle/>
                    <a:p>
                      <a:pPr algn="ctr" fontAlgn="ctr"/>
                      <a:r>
                        <a:rPr lang="ru-RU" sz="1200" u="none" strike="noStrike">
                          <a:effectLst/>
                          <a:latin typeface="Times New Roman" pitchFamily="18" charset="0"/>
                          <a:cs typeface="Times New Roman" pitchFamily="18" charset="0"/>
                        </a:rPr>
                        <a:t>4.</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Other costs (medical services)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 -"-</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smtClean="0">
                          <a:effectLst/>
                          <a:latin typeface="Times New Roman" pitchFamily="18" charset="0"/>
                          <a:cs typeface="Times New Roman" pitchFamily="18" charset="0"/>
                        </a:rPr>
                        <a:t>20,</a:t>
                      </a:r>
                      <a:r>
                        <a:rPr lang="en-US" sz="1400" u="none" strike="noStrike" dirty="0" smtClean="0">
                          <a:effectLst/>
                          <a:latin typeface="Times New Roman" pitchFamily="18" charset="0"/>
                          <a:cs typeface="Times New Roman" pitchFamily="18" charset="0"/>
                        </a:rPr>
                        <a:t>92</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smtClean="0">
                          <a:effectLst/>
                          <a:latin typeface="Times New Roman" pitchFamily="18" charset="0"/>
                          <a:cs typeface="Times New Roman" pitchFamily="18" charset="0"/>
                        </a:rPr>
                        <a:t>2</a:t>
                      </a:r>
                      <a:r>
                        <a:rPr lang="en-US" sz="1400" u="none" strike="noStrike" dirty="0" smtClean="0">
                          <a:effectLst/>
                          <a:latin typeface="Times New Roman" pitchFamily="18" charset="0"/>
                          <a:cs typeface="Times New Roman" pitchFamily="18" charset="0"/>
                        </a:rPr>
                        <a:t>1,40</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0" i="0" u="none" strike="noStrike" dirty="0" smtClean="0">
                          <a:effectLst/>
                          <a:latin typeface="Times New Roman" panose="02020603050405020304" pitchFamily="18" charset="0"/>
                          <a:cs typeface="Times New Roman" pitchFamily="18" charset="0"/>
                        </a:rPr>
                        <a:t>102</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759058195"/>
                  </a:ext>
                </a:extLst>
              </a:tr>
              <a:tr h="370690">
                <a:tc>
                  <a:txBody>
                    <a:bodyPr/>
                    <a:lstStyle/>
                    <a:p>
                      <a:pPr algn="ctr" fontAlgn="ctr"/>
                      <a:r>
                        <a:rPr lang="en-US" sz="1200" b="1" u="none" strike="noStrike" dirty="0">
                          <a:effectLst/>
                          <a:latin typeface="Times New Roman" pitchFamily="18" charset="0"/>
                          <a:cs typeface="Times New Roman" pitchFamily="18" charset="0"/>
                        </a:rPr>
                        <a:t>II</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b="1" u="none" strike="noStrike" dirty="0" smtClean="0">
                          <a:effectLst/>
                          <a:latin typeface="Times New Roman" pitchFamily="18" charset="0"/>
                          <a:cs typeface="Times New Roman" pitchFamily="18" charset="0"/>
                        </a:rPr>
                        <a:t>  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dirty="0">
                          <a:effectLst/>
                          <a:latin typeface="Times New Roman" pitchFamily="18" charset="0"/>
                          <a:cs typeface="Times New Roman" pitchFamily="18" charset="0"/>
                        </a:rPr>
                        <a:t> -"-</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b="1" u="none" strike="noStrike" dirty="0">
                          <a:effectLst/>
                          <a:latin typeface="Times New Roman" pitchFamily="18" charset="0"/>
                          <a:cs typeface="Times New Roman" pitchFamily="18" charset="0"/>
                        </a:rPr>
                        <a:t>2 </a:t>
                      </a:r>
                      <a:r>
                        <a:rPr lang="en-US" sz="1400" b="1" u="none" strike="noStrike" dirty="0" smtClean="0">
                          <a:effectLst/>
                          <a:latin typeface="Times New Roman" pitchFamily="18" charset="0"/>
                          <a:cs typeface="Times New Roman" pitchFamily="18" charset="0"/>
                        </a:rPr>
                        <a:t>416,41</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b="1" u="none" strike="noStrike" dirty="0" smtClean="0">
                          <a:effectLst/>
                          <a:latin typeface="Times New Roman" pitchFamily="18" charset="0"/>
                          <a:cs typeface="Times New Roman" pitchFamily="18" charset="0"/>
                        </a:rPr>
                        <a:t>2</a:t>
                      </a:r>
                      <a:r>
                        <a:rPr lang="en-US" sz="1400" b="1" u="none" strike="noStrike" baseline="0" dirty="0" smtClean="0">
                          <a:effectLst/>
                          <a:latin typeface="Times New Roman" pitchFamily="18" charset="0"/>
                          <a:cs typeface="Times New Roman" pitchFamily="18" charset="0"/>
                        </a:rPr>
                        <a:t> 727,36</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1" i="0" u="none" strike="noStrike" dirty="0" smtClean="0">
                          <a:effectLst/>
                          <a:latin typeface="Times New Roman" panose="02020603050405020304" pitchFamily="18" charset="0"/>
                          <a:cs typeface="Times New Roman" pitchFamily="18" charset="0"/>
                        </a:rPr>
                        <a:t>113</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2282511456"/>
                  </a:ext>
                </a:extLst>
              </a:tr>
              <a:tr h="259679">
                <a:tc>
                  <a:txBody>
                    <a:bodyPr/>
                    <a:lstStyle/>
                    <a:p>
                      <a:pPr algn="ctr" fontAlgn="ctr"/>
                      <a:r>
                        <a:rPr lang="en-US" sz="1200" b="1" u="none" strike="noStrike" dirty="0" smtClean="0">
                          <a:effectLst/>
                          <a:latin typeface="Times New Roman" pitchFamily="18" charset="0"/>
                          <a:cs typeface="Times New Roman" pitchFamily="18" charset="0"/>
                        </a:rPr>
                        <a:t>III</a:t>
                      </a:r>
                      <a:endParaRPr lang="en-US" sz="1200" b="1" i="0" u="none" strike="noStrike" dirty="0">
                        <a:effectLst/>
                        <a:latin typeface="Times New Roman" panose="02020603050405020304" pitchFamily="18" charset="0"/>
                        <a:cs typeface="Times New Roman" pitchFamily="18" charset="0"/>
                      </a:endParaRPr>
                    </a:p>
                  </a:txBody>
                  <a:tcPr marL="0" marR="0" marT="0" marB="0" anchor="ctr">
                    <a:lnR w="12700" cmpd="sng">
                      <a:noFill/>
                    </a:lnR>
                    <a:noFill/>
                  </a:tcPr>
                </a:tc>
                <a:tc>
                  <a:txBody>
                    <a:bodyPr/>
                    <a:lstStyle/>
                    <a:p>
                      <a:pPr algn="l" fontAlgn="ctr">
                        <a:lnSpc>
                          <a:spcPts val="500"/>
                        </a:lnSpc>
                      </a:pPr>
                      <a:r>
                        <a:rPr lang="en-US" sz="1400" b="1" u="none" strike="noStrike" dirty="0" smtClean="0">
                          <a:effectLst/>
                          <a:latin typeface="Times New Roman" pitchFamily="18" charset="0"/>
                          <a:cs typeface="Times New Roman" pitchFamily="18" charset="0"/>
                        </a:rPr>
                        <a:t>  </a:t>
                      </a:r>
                    </a:p>
                    <a:p>
                      <a:pPr algn="l" fontAlgn="ctr">
                        <a:lnSpc>
                          <a:spcPts val="400"/>
                        </a:lnSpc>
                      </a:pPr>
                      <a:endParaRPr lang="en-US" sz="1400" b="1" u="none" strike="noStrike" dirty="0" smtClean="0">
                        <a:effectLst/>
                        <a:latin typeface="Times New Roman" pitchFamily="18" charset="0"/>
                        <a:cs typeface="Times New Roman" pitchFamily="18" charset="0"/>
                      </a:endParaRPr>
                    </a:p>
                    <a:p>
                      <a:pPr algn="l" fontAlgn="ctr">
                        <a:lnSpc>
                          <a:spcPts val="400"/>
                        </a:lnSpc>
                      </a:pPr>
                      <a:r>
                        <a:rPr lang="en-US" sz="1400" b="1" u="none" strike="noStrike" dirty="0" smtClean="0">
                          <a:effectLst/>
                          <a:latin typeface="Times New Roman" pitchFamily="18" charset="0"/>
                          <a:cs typeface="Times New Roman" pitchFamily="18" charset="0"/>
                        </a:rPr>
                        <a:t>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lnL w="12700" cmpd="sng">
                      <a:noFill/>
                    </a:lnL>
                    <a:lnR w="12700" cmpd="sng">
                      <a:noFill/>
                    </a:lnR>
                    <a:lnB w="12700" cmpd="sng">
                      <a:noFill/>
                    </a:lnB>
                    <a:lnTlToBr w="12700" cmpd="sng">
                      <a:noFill/>
                      <a:prstDash val="solid"/>
                    </a:lnTlToBr>
                    <a:lnBlToTr w="12700" cmpd="sng">
                      <a:noFill/>
                      <a:prstDash val="solid"/>
                    </a:lnBlToTr>
                    <a:noFill/>
                  </a:tcPr>
                </a:tc>
                <a:tc>
                  <a:txBody>
                    <a:bodyPr/>
                    <a:lstStyle/>
                    <a:p>
                      <a:pPr algn="ctr" fontAlgn="ctr"/>
                      <a:r>
                        <a:rPr lang="ru-RU" sz="1200" b="1" u="none" strike="noStrike" dirty="0">
                          <a:effectLst/>
                          <a:latin typeface="Times New Roman" pitchFamily="18" charset="0"/>
                          <a:cs typeface="Times New Roman" pitchFamily="18" charset="0"/>
                        </a:rPr>
                        <a:t> -"-</a:t>
                      </a:r>
                      <a:endParaRPr lang="ru-RU" sz="1200" b="1" i="0" u="none" strike="noStrike" dirty="0">
                        <a:effectLst/>
                        <a:latin typeface="Times New Roman" panose="02020603050405020304" pitchFamily="18" charset="0"/>
                        <a:cs typeface="Times New Roman" pitchFamily="18" charset="0"/>
                      </a:endParaRPr>
                    </a:p>
                  </a:txBody>
                  <a:tcPr marL="0" marR="0" marT="0" marB="0" anchor="ctr">
                    <a:lnL w="12700" cmpd="sng">
                      <a:noFill/>
                    </a:lnL>
                    <a:noFill/>
                  </a:tcPr>
                </a:tc>
                <a:tc>
                  <a:txBody>
                    <a:bodyPr/>
                    <a:lstStyle/>
                    <a:p>
                      <a:pPr algn="ctr" fontAlgn="ctr"/>
                      <a:r>
                        <a:rPr lang="en-US" sz="1400" b="1" i="0" u="none" strike="noStrike" dirty="0" smtClean="0">
                          <a:effectLst/>
                          <a:latin typeface="Times New Roman" panose="02020603050405020304" pitchFamily="18" charset="0"/>
                          <a:cs typeface="Times New Roman" pitchFamily="18" charset="0"/>
                        </a:rPr>
                        <a:t>26</a:t>
                      </a:r>
                      <a:r>
                        <a:rPr lang="en-US" sz="1400" b="1" i="0" u="none" strike="noStrike" baseline="0" dirty="0" smtClean="0">
                          <a:effectLst/>
                          <a:latin typeface="Times New Roman" panose="02020603050405020304" pitchFamily="18" charset="0"/>
                          <a:cs typeface="Times New Roman" pitchFamily="18" charset="0"/>
                        </a:rPr>
                        <a:t> 753,41</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b="1" u="none" strike="noStrike" dirty="0" smtClean="0">
                          <a:effectLst/>
                          <a:latin typeface="Times New Roman" pitchFamily="18" charset="0"/>
                          <a:cs typeface="Times New Roman" pitchFamily="18" charset="0"/>
                        </a:rPr>
                        <a:t>3</a:t>
                      </a:r>
                      <a:r>
                        <a:rPr lang="en-US" sz="1400" b="1" u="none" strike="noStrike" baseline="0" dirty="0" smtClean="0">
                          <a:effectLst/>
                          <a:latin typeface="Times New Roman" pitchFamily="18" charset="0"/>
                          <a:cs typeface="Times New Roman" pitchFamily="18" charset="0"/>
                        </a:rPr>
                        <a:t>2 030,09</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1" i="0" u="none" strike="noStrike" dirty="0" smtClean="0">
                          <a:effectLst/>
                          <a:latin typeface="Times New Roman" panose="02020603050405020304" pitchFamily="18" charset="0"/>
                          <a:cs typeface="Times New Roman" pitchFamily="18" charset="0"/>
                        </a:rPr>
                        <a:t>120</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1222217052"/>
                  </a:ext>
                </a:extLst>
              </a:tr>
              <a:tr h="259679">
                <a:tc>
                  <a:txBody>
                    <a:bodyPr/>
                    <a:lstStyle/>
                    <a:p>
                      <a:pPr algn="ctr" fontAlgn="ctr"/>
                      <a:r>
                        <a:rPr lang="en-US" sz="1200" b="1" u="none" strike="noStrike" dirty="0" smtClean="0">
                          <a:effectLst/>
                          <a:latin typeface="Times New Roman" pitchFamily="18" charset="0"/>
                          <a:cs typeface="Times New Roman" pitchFamily="18" charset="0"/>
                        </a:rPr>
                        <a:t>IV</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r>
                        <a:rPr lang="ru-RU" sz="1400" b="1" dirty="0" err="1" smtClean="0">
                          <a:solidFill>
                            <a:srgbClr val="000000"/>
                          </a:solidFill>
                          <a:effectLst/>
                          <a:latin typeface="Times New Roman" panose="02020603050405020304" pitchFamily="18" charset="0"/>
                          <a:ea typeface="Arial Unicode MS"/>
                          <a:cs typeface="Arial Unicode MS"/>
                        </a:rPr>
                        <a:t>Profit</a:t>
                      </a:r>
                      <a:endParaRPr lang="ru-RU" sz="2000" b="1" dirty="0">
                        <a:solidFill>
                          <a:srgbClr val="000000"/>
                        </a:solidFill>
                        <a:effectLst/>
                        <a:latin typeface="Arial Unicode MS"/>
                        <a:ea typeface="Arial Unicode MS"/>
                        <a:cs typeface="Arial Unicode MS"/>
                      </a:endParaRPr>
                    </a:p>
                  </a:txBody>
                  <a:tcPr marL="68580" marR="68580" marT="0" marB="0">
                    <a:lnT w="12700" cmpd="sng">
                      <a:noFill/>
                    </a:lnT>
                    <a:noFill/>
                  </a:tcPr>
                </a:tc>
                <a:tc>
                  <a:txBody>
                    <a:bodyPr/>
                    <a:lstStyle/>
                    <a:p>
                      <a:pPr algn="ctr" fontAlgn="ctr"/>
                      <a:r>
                        <a:rPr lang="ru-RU" sz="1200" b="1" u="none" strike="noStrike" dirty="0">
                          <a:effectLst/>
                          <a:latin typeface="Times New Roman" pitchFamily="18" charset="0"/>
                          <a:cs typeface="Times New Roman" pitchFamily="18" charset="0"/>
                        </a:rPr>
                        <a:t> -"-</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1" i="0" u="none" strike="noStrike" dirty="0" smtClean="0">
                          <a:effectLst/>
                          <a:latin typeface="Times New Roman" panose="02020603050405020304" pitchFamily="18" charset="0"/>
                          <a:cs typeface="Times New Roman" pitchFamily="18" charset="0"/>
                        </a:rPr>
                        <a:t>2</a:t>
                      </a:r>
                      <a:r>
                        <a:rPr lang="en-US" sz="1400" b="1" i="0" u="none" strike="noStrike" baseline="0" dirty="0" smtClean="0">
                          <a:effectLst/>
                          <a:latin typeface="Times New Roman" panose="02020603050405020304" pitchFamily="18" charset="0"/>
                          <a:cs typeface="Times New Roman" pitchFamily="18" charset="0"/>
                        </a:rPr>
                        <a:t> 715,14</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b="1" u="none" strike="noStrike" dirty="0" smtClean="0">
                          <a:effectLst/>
                          <a:latin typeface="Times New Roman" pitchFamily="18" charset="0"/>
                          <a:cs typeface="Times New Roman" pitchFamily="18" charset="0"/>
                        </a:rPr>
                        <a:t>-</a:t>
                      </a:r>
                      <a:r>
                        <a:rPr lang="en-US" sz="1400" b="1" u="none" strike="noStrike" dirty="0" smtClean="0">
                          <a:effectLst/>
                          <a:latin typeface="Times New Roman" pitchFamily="18" charset="0"/>
                          <a:cs typeface="Times New Roman" pitchFamily="18" charset="0"/>
                        </a:rPr>
                        <a:t>7</a:t>
                      </a:r>
                      <a:r>
                        <a:rPr lang="en-US" sz="1400" b="1" u="none" strike="noStrike" baseline="0" dirty="0" smtClean="0">
                          <a:effectLst/>
                          <a:latin typeface="Times New Roman" pitchFamily="18" charset="0"/>
                          <a:cs typeface="Times New Roman" pitchFamily="18" charset="0"/>
                        </a:rPr>
                        <a:t> 370,87</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i="0" u="none" strike="noStrike" dirty="0" smtClean="0">
                          <a:effectLst/>
                          <a:latin typeface="Times New Roman" panose="02020603050405020304" pitchFamily="18" charset="0"/>
                          <a:cs typeface="Times New Roman" pitchFamily="18" charset="0"/>
                        </a:rPr>
                        <a:t>-</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3928438988"/>
                  </a:ext>
                </a:extLst>
              </a:tr>
              <a:tr h="259679">
                <a:tc>
                  <a:txBody>
                    <a:bodyPr/>
                    <a:lstStyle/>
                    <a:p>
                      <a:pPr algn="ctr" fontAlgn="ctr"/>
                      <a:r>
                        <a:rPr lang="en-US" sz="1200" b="1" i="0" u="none" strike="noStrike" dirty="0">
                          <a:effectLst/>
                          <a:latin typeface="Times New Roman" pitchFamily="18" charset="0"/>
                          <a:cs typeface="Times New Roman" pitchFamily="18" charset="0"/>
                        </a:rPr>
                        <a:t>V</a:t>
                      </a:r>
                    </a:p>
                  </a:txBody>
                  <a:tcPr marL="0" marR="0" marT="0" marB="0" anchor="ctr">
                    <a:noFill/>
                  </a:tcPr>
                </a:tc>
                <a:tc>
                  <a:txBody>
                    <a:bodyPr/>
                    <a:lstStyle/>
                    <a:p>
                      <a:pPr>
                        <a:spcAft>
                          <a:spcPts val="0"/>
                        </a:spcAft>
                      </a:pPr>
                      <a:r>
                        <a:rPr lang="ru-RU" sz="1400" b="1" dirty="0" err="1">
                          <a:solidFill>
                            <a:srgbClr val="000000"/>
                          </a:solidFill>
                          <a:effectLst/>
                          <a:latin typeface="Times New Roman" panose="02020603050405020304" pitchFamily="18" charset="0"/>
                          <a:ea typeface="Arial Unicode MS"/>
                          <a:cs typeface="Arial Unicode MS"/>
                        </a:rPr>
                        <a:t>Total</a:t>
                      </a:r>
                      <a:r>
                        <a:rPr lang="ru-RU" sz="1400" b="1" dirty="0">
                          <a:solidFill>
                            <a:srgbClr val="000000"/>
                          </a:solidFill>
                          <a:effectLst/>
                          <a:latin typeface="Times New Roman" panose="02020603050405020304" pitchFamily="18" charset="0"/>
                          <a:ea typeface="Arial Unicode MS"/>
                          <a:cs typeface="Arial Unicode MS"/>
                        </a:rPr>
                        <a:t> </a:t>
                      </a:r>
                      <a:r>
                        <a:rPr lang="ru-RU" sz="1400" b="1" dirty="0" err="1" smtClean="0">
                          <a:solidFill>
                            <a:srgbClr val="000000"/>
                          </a:solidFill>
                          <a:effectLst/>
                          <a:latin typeface="Times New Roman" panose="02020603050405020304" pitchFamily="18" charset="0"/>
                          <a:ea typeface="Arial Unicode MS"/>
                          <a:cs typeface="Arial Unicode MS"/>
                        </a:rPr>
                        <a:t>income</a:t>
                      </a:r>
                      <a:endParaRPr lang="ru-RU" sz="2000" b="1" dirty="0">
                        <a:solidFill>
                          <a:srgbClr val="000000"/>
                        </a:solidFill>
                        <a:effectLst/>
                        <a:latin typeface="Arial Unicode MS"/>
                        <a:ea typeface="Arial Unicode MS"/>
                        <a:cs typeface="Arial Unicode MS"/>
                      </a:endParaRPr>
                    </a:p>
                  </a:txBody>
                  <a:tcPr marL="68580" marR="68580" marT="0" marB="0">
                    <a:noFill/>
                  </a:tcPr>
                </a:tc>
                <a:tc>
                  <a:txBody>
                    <a:bodyPr/>
                    <a:lstStyle/>
                    <a:p>
                      <a:pPr algn="ctr" fontAlgn="ctr"/>
                      <a:r>
                        <a:rPr lang="ru-RU" sz="1200" b="1" u="none" strike="noStrike">
                          <a:effectLst/>
                          <a:latin typeface="Times New Roman" pitchFamily="18" charset="0"/>
                          <a:cs typeface="Times New Roman" pitchFamily="18" charset="0"/>
                        </a:rPr>
                        <a:t> -"-</a:t>
                      </a:r>
                      <a:endParaRPr lang="ru-RU" sz="1200" b="1"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1" i="0" u="none" strike="noStrike" dirty="0" smtClean="0">
                          <a:effectLst/>
                          <a:latin typeface="Times New Roman" panose="02020603050405020304" pitchFamily="18" charset="0"/>
                          <a:cs typeface="Times New Roman" pitchFamily="18" charset="0"/>
                        </a:rPr>
                        <a:t>29</a:t>
                      </a:r>
                      <a:r>
                        <a:rPr lang="en-US" sz="1400" b="1" i="0" u="none" strike="noStrike" baseline="0" dirty="0" smtClean="0">
                          <a:effectLst/>
                          <a:latin typeface="Times New Roman" panose="02020603050405020304" pitchFamily="18" charset="0"/>
                          <a:cs typeface="Times New Roman" pitchFamily="18" charset="0"/>
                        </a:rPr>
                        <a:t> 468,55</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1" i="0" u="none" strike="noStrike" dirty="0" smtClean="0">
                          <a:effectLst/>
                          <a:latin typeface="Times New Roman" panose="02020603050405020304" pitchFamily="18" charset="0"/>
                          <a:cs typeface="Times New Roman" pitchFamily="18" charset="0"/>
                        </a:rPr>
                        <a:t>24</a:t>
                      </a:r>
                      <a:r>
                        <a:rPr lang="en-US" sz="1400" b="1" i="0" u="none" strike="noStrike" baseline="0" dirty="0" smtClean="0">
                          <a:effectLst/>
                          <a:latin typeface="Times New Roman" panose="02020603050405020304" pitchFamily="18" charset="0"/>
                          <a:cs typeface="Times New Roman" pitchFamily="18" charset="0"/>
                        </a:rPr>
                        <a:t> 659,22</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1" i="0" u="none" strike="noStrike" dirty="0" smtClean="0">
                          <a:effectLst/>
                          <a:latin typeface="Times New Roman" panose="02020603050405020304" pitchFamily="18" charset="0"/>
                          <a:cs typeface="Times New Roman" pitchFamily="18" charset="0"/>
                        </a:rPr>
                        <a:t>84</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1300780814"/>
                  </a:ext>
                </a:extLst>
              </a:tr>
              <a:tr h="259679">
                <a:tc>
                  <a:txBody>
                    <a:bodyPr/>
                    <a:lstStyle/>
                    <a:p>
                      <a:pPr algn="ctr" fontAlgn="ctr"/>
                      <a:r>
                        <a:rPr lang="en-US" sz="1200" b="1" u="none" strike="noStrike" dirty="0">
                          <a:effectLst/>
                          <a:latin typeface="Times New Roman" pitchFamily="18" charset="0"/>
                          <a:cs typeface="Times New Roman" pitchFamily="18" charset="0"/>
                        </a:rPr>
                        <a:t>V</a:t>
                      </a:r>
                      <a:r>
                        <a:rPr lang="en-US" sz="1200" b="1" u="none" strike="noStrike" dirty="0" smtClean="0">
                          <a:effectLst/>
                          <a:latin typeface="Times New Roman" pitchFamily="18" charset="0"/>
                          <a:cs typeface="Times New Roman" pitchFamily="18" charset="0"/>
                        </a:rPr>
                        <a:t>I</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r>
                        <a:rPr lang="en-US" sz="1400" b="1" dirty="0" smtClean="0">
                          <a:solidFill>
                            <a:srgbClr val="000000"/>
                          </a:solidFill>
                          <a:effectLst/>
                          <a:latin typeface="Times New Roman" panose="02020603050405020304" pitchFamily="18" charset="0"/>
                          <a:ea typeface="Arial Unicode MS"/>
                          <a:cs typeface="Arial Unicode MS"/>
                        </a:rPr>
                        <a:t>The </a:t>
                      </a:r>
                      <a:r>
                        <a:rPr lang="en-US" sz="1400" b="1" dirty="0">
                          <a:solidFill>
                            <a:srgbClr val="000000"/>
                          </a:solidFill>
                          <a:effectLst/>
                          <a:latin typeface="Times New Roman" panose="02020603050405020304" pitchFamily="18" charset="0"/>
                          <a:ea typeface="Arial Unicode MS"/>
                          <a:cs typeface="Arial Unicode MS"/>
                        </a:rPr>
                        <a:t>volume of services provided</a:t>
                      </a:r>
                      <a:endParaRPr lang="ru-RU" sz="1400" b="1" dirty="0">
                        <a:solidFill>
                          <a:srgbClr val="000000"/>
                        </a:solidFill>
                        <a:effectLst/>
                        <a:latin typeface="Arial Unicode MS"/>
                        <a:ea typeface="Arial Unicode MS"/>
                        <a:cs typeface="Arial Unicode MS"/>
                      </a:endParaRPr>
                    </a:p>
                  </a:txBody>
                  <a:tcPr marL="68580" marR="68580" marT="0" marB="0">
                    <a:noFill/>
                  </a:tcPr>
                </a:tc>
                <a:tc>
                  <a:txBody>
                    <a:bodyPr/>
                    <a:lstStyle/>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w</a:t>
                      </a: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agon</a:t>
                      </a: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km</a:t>
                      </a:r>
                      <a:endParaRPr lang="ru-RU" sz="1400" b="1" dirty="0">
                        <a:solidFill>
                          <a:srgbClr val="000000"/>
                        </a:solidFill>
                        <a:effectLst/>
                        <a:latin typeface="Arial Unicode MS"/>
                        <a:ea typeface="Arial Unicode MS"/>
                        <a:cs typeface="Arial Unicode MS"/>
                      </a:endParaRPr>
                    </a:p>
                  </a:txBody>
                  <a:tcPr marL="68580" marR="68580" marT="0" marB="0" anchor="ctr">
                    <a:noFill/>
                  </a:tcPr>
                </a:tc>
                <a:tc>
                  <a:txBody>
                    <a:bodyPr/>
                    <a:lstStyle/>
                    <a:p>
                      <a:pPr algn="ctr" fontAlgn="ctr"/>
                      <a:r>
                        <a:rPr lang="en-US" sz="1400" b="1" i="0" u="none" strike="noStrike" dirty="0" smtClean="0">
                          <a:effectLst/>
                          <a:latin typeface="Times New Roman" panose="02020603050405020304" pitchFamily="18" charset="0"/>
                          <a:cs typeface="Times New Roman" pitchFamily="18" charset="0"/>
                        </a:rPr>
                        <a:t>198</a:t>
                      </a:r>
                      <a:r>
                        <a:rPr lang="en-US" sz="1400" b="1" i="0" u="none" strike="noStrike" baseline="0" dirty="0" smtClean="0">
                          <a:effectLst/>
                          <a:latin typeface="Times New Roman" panose="02020603050405020304" pitchFamily="18" charset="0"/>
                          <a:cs typeface="Times New Roman" pitchFamily="18" charset="0"/>
                        </a:rPr>
                        <a:t> 745</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400" b="1" i="0" u="none" strike="noStrike" dirty="0" smtClean="0">
                          <a:effectLst/>
                          <a:latin typeface="Times New Roman" panose="02020603050405020304" pitchFamily="18" charset="0"/>
                          <a:cs typeface="Times New Roman" pitchFamily="18" charset="0"/>
                        </a:rPr>
                        <a:t>166</a:t>
                      </a:r>
                      <a:r>
                        <a:rPr lang="en-US" sz="1400" b="1" i="0" u="none" strike="noStrike" baseline="0" dirty="0" smtClean="0">
                          <a:effectLst/>
                          <a:latin typeface="Times New Roman" panose="02020603050405020304" pitchFamily="18" charset="0"/>
                          <a:cs typeface="Times New Roman" pitchFamily="18" charset="0"/>
                        </a:rPr>
                        <a:t> 313</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en-US" sz="1200" b="1" i="0" u="none" strike="noStrike" dirty="0" smtClean="0">
                          <a:effectLst/>
                          <a:latin typeface="Times New Roman" panose="02020603050405020304" pitchFamily="18" charset="0"/>
                          <a:cs typeface="Times New Roman" pitchFamily="18" charset="0"/>
                        </a:rPr>
                        <a:t>84</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90128080"/>
                  </a:ext>
                </a:extLst>
              </a:tr>
              <a:tr h="491419">
                <a:tc>
                  <a:txBody>
                    <a:bodyPr/>
                    <a:lstStyle/>
                    <a:p>
                      <a:pPr algn="ctr" fontAlgn="ctr">
                        <a:lnSpc>
                          <a:spcPts val="500"/>
                        </a:lnSpc>
                      </a:pPr>
                      <a:endParaRPr lang="en-US" sz="1200" b="1" u="none" strike="noStrike" dirty="0" smtClean="0">
                        <a:effectLst/>
                        <a:latin typeface="Times New Roman" pitchFamily="18" charset="0"/>
                        <a:cs typeface="Times New Roman" pitchFamily="18" charset="0"/>
                      </a:endParaRPr>
                    </a:p>
                    <a:p>
                      <a:pPr algn="ctr" fontAlgn="ctr">
                        <a:lnSpc>
                          <a:spcPts val="500"/>
                        </a:lnSpc>
                      </a:pPr>
                      <a:endParaRPr lang="en-US" sz="1200" b="1" u="none" strike="noStrike" dirty="0" smtClean="0">
                        <a:effectLst/>
                        <a:latin typeface="Times New Roman" pitchFamily="18" charset="0"/>
                        <a:cs typeface="Times New Roman" pitchFamily="18" charset="0"/>
                      </a:endParaRPr>
                    </a:p>
                    <a:p>
                      <a:pPr algn="ctr" fontAlgn="ctr">
                        <a:lnSpc>
                          <a:spcPts val="500"/>
                        </a:lnSpc>
                      </a:pPr>
                      <a:r>
                        <a:rPr lang="en-US" sz="1200" b="1" u="none" strike="noStrike" dirty="0" smtClean="0">
                          <a:effectLst/>
                          <a:latin typeface="Times New Roman" pitchFamily="18" charset="0"/>
                          <a:cs typeface="Times New Roman" pitchFamily="18" charset="0"/>
                        </a:rPr>
                        <a:t>VII</a:t>
                      </a:r>
                    </a:p>
                    <a:p>
                      <a:pPr algn="ctr" fontAlgn="ct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nSpc>
                          <a:spcPts val="5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5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5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500"/>
                        </a:lnSpc>
                        <a:spcAft>
                          <a:spcPts val="0"/>
                        </a:spcAft>
                      </a:pPr>
                      <a:r>
                        <a:rPr lang="ru-RU" sz="1400" b="1" dirty="0" err="1" smtClean="0">
                          <a:solidFill>
                            <a:srgbClr val="000000"/>
                          </a:solidFill>
                          <a:effectLst/>
                          <a:latin typeface="Times New Roman" panose="02020603050405020304" pitchFamily="18" charset="0"/>
                          <a:ea typeface="Arial Unicode MS"/>
                          <a:cs typeface="Arial Unicode MS"/>
                        </a:rPr>
                        <a:t>Tariff</a:t>
                      </a:r>
                      <a:endParaRPr lang="ru-RU" sz="1400" b="1" dirty="0">
                        <a:solidFill>
                          <a:srgbClr val="000000"/>
                        </a:solidFill>
                        <a:effectLst/>
                        <a:latin typeface="Arial Unicode MS"/>
                        <a:ea typeface="Arial Unicode MS"/>
                        <a:cs typeface="Arial Unicode MS"/>
                      </a:endParaRPr>
                    </a:p>
                  </a:txBody>
                  <a:tcPr marL="68580" marR="68580" marT="0" marB="0">
                    <a:noFill/>
                  </a:tcPr>
                </a:tc>
                <a:tc>
                  <a:txBody>
                    <a:bodyPr/>
                    <a:lstStyle/>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tenge</a:t>
                      </a:r>
                      <a:r>
                        <a:rPr lang="ru-RU"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rPr>
                        <a:t>/</a:t>
                      </a:r>
                      <a:endParaRPr lang="en-US"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endParaRPr>
                    </a:p>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wagon-km</a:t>
                      </a:r>
                      <a:endParaRPr lang="ru-RU"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noFill/>
                  </a:tcPr>
                </a:tc>
                <a:tc>
                  <a:txBody>
                    <a:bodyPr/>
                    <a:lstStyle/>
                    <a:p>
                      <a:pPr algn="ctr" fontAlgn="ctr"/>
                      <a:r>
                        <a:rPr lang="ru-RU" sz="1400" b="1" u="none" strike="noStrike" dirty="0" smtClean="0">
                          <a:effectLst/>
                          <a:latin typeface="Times New Roman" pitchFamily="18" charset="0"/>
                          <a:cs typeface="Times New Roman" pitchFamily="18" charset="0"/>
                        </a:rPr>
                        <a:t>1</a:t>
                      </a:r>
                      <a:r>
                        <a:rPr lang="en-US" sz="1400" b="1" u="none" strike="noStrike" dirty="0" smtClean="0">
                          <a:effectLst/>
                          <a:latin typeface="Times New Roman" pitchFamily="18" charset="0"/>
                          <a:cs typeface="Times New Roman" pitchFamily="18" charset="0"/>
                        </a:rPr>
                        <a:t>48,27</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b="1" u="none" strike="noStrike" dirty="0" smtClean="0">
                          <a:effectLst/>
                          <a:latin typeface="Times New Roman" pitchFamily="18" charset="0"/>
                          <a:cs typeface="Times New Roman" pitchFamily="18" charset="0"/>
                        </a:rPr>
                        <a:t>1</a:t>
                      </a:r>
                      <a:r>
                        <a:rPr lang="en-US" sz="1400" b="1" u="none" strike="noStrike" dirty="0" smtClean="0">
                          <a:effectLst/>
                          <a:latin typeface="Times New Roman" pitchFamily="18" charset="0"/>
                          <a:cs typeface="Times New Roman" pitchFamily="18" charset="0"/>
                        </a:rPr>
                        <a:t>48,27</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dirty="0">
                          <a:effectLst/>
                          <a:latin typeface="Times New Roman" pitchFamily="18" charset="0"/>
                          <a:cs typeface="Times New Roman" pitchFamily="18" charset="0"/>
                        </a:rPr>
                        <a:t> </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4218621148"/>
                  </a:ext>
                </a:extLst>
              </a:tr>
            </a:tbl>
          </a:graphicData>
        </a:graphic>
      </p:graphicFrame>
      <p:pic>
        <p:nvPicPr>
          <p:cNvPr id="718"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2</a:t>
            </a:r>
          </a:p>
        </p:txBody>
      </p:sp>
      <p:sp>
        <p:nvSpPr>
          <p:cNvPr id="716" name="Line 809"/>
          <p:cNvSpPr>
            <a:spLocks noChangeShapeType="1"/>
          </p:cNvSpPr>
          <p:nvPr/>
        </p:nvSpPr>
        <p:spPr bwMode="auto">
          <a:xfrm>
            <a:off x="585591" y="837952"/>
            <a:ext cx="8912914"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79473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724"/>
          <p:cNvSpPr>
            <a:spLocks noChangeArrowheads="1"/>
          </p:cNvSpPr>
          <p:nvPr/>
        </p:nvSpPr>
        <p:spPr bwMode="auto">
          <a:xfrm>
            <a:off x="1224312" y="174309"/>
            <a:ext cx="74295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ru-RU" sz="1800"/>
          </a:p>
        </p:txBody>
      </p:sp>
      <p:sp>
        <p:nvSpPr>
          <p:cNvPr id="28679" name="Text Box 1193"/>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0" name="Text Box 864"/>
          <p:cNvSpPr txBox="1">
            <a:spLocks noChangeArrowheads="1"/>
          </p:cNvSpPr>
          <p:nvPr/>
        </p:nvSpPr>
        <p:spPr bwMode="auto">
          <a:xfrm>
            <a:off x="7248927" y="4702181"/>
            <a:ext cx="410170"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1" name="Text Box 87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2" name="Text Box 87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3" name="Text Box 87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4" name="Text Box 87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5" name="Text Box 87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6" name="Text Box 88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7" name="Text Box 88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8" name="Text Box 88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89" name="Text Box 88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0" name="Text Box 88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1" name="Text Box 88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2" name="Text Box 88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3" name="Text Box 89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4" name="Text Box 89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5" name="Text Box 897"/>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6" name="Text Box 90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7" name="Text Box 90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8" name="Text Box 90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699" name="Text Box 90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0" name="Text Box 90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1" name="Text Box 90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2" name="Text Box 90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3" name="Text Box 91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4" name="Text Box 91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5" name="Text Box 91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6" name="Text Box 915"/>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7" name="Text Box 916"/>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8" name="Text Box 91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09" name="Text Box 92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0" name="Text Box 924"/>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1" name="Text Box 92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2" name="Text Box 92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3" name="Text Box 930"/>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4" name="Text Box 93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5" name="Text Box 933"/>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6" name="Text Box 93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7" name="Text Box 936"/>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8" name="Text Box 937"/>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19" name="Text Box 939"/>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0" name="Text Box 940"/>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1" name="Text Box 942"/>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2" name="Text Box 943"/>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3" name="Text Box 945"/>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4" name="Text Box 948"/>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5" name="Text Box 951"/>
          <p:cNvSpPr txBox="1">
            <a:spLocks noChangeArrowheads="1"/>
          </p:cNvSpPr>
          <p:nvPr/>
        </p:nvSpPr>
        <p:spPr bwMode="auto">
          <a:xfrm>
            <a:off x="7248927" y="442912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6" name="Text Box 968"/>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7" name="Text Box 969"/>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8" name="Text Box 971"/>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29" name="Text Box 972"/>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0" name="Text Box 974"/>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1" name="Text Box 975"/>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2" name="Text Box 977"/>
          <p:cNvSpPr txBox="1">
            <a:spLocks noChangeArrowheads="1"/>
          </p:cNvSpPr>
          <p:nvPr/>
        </p:nvSpPr>
        <p:spPr bwMode="auto">
          <a:xfrm>
            <a:off x="7248927" y="4994275"/>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3" name="Text Box 978"/>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4" name="Text Box 981"/>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5" name="Text Box 984"/>
          <p:cNvSpPr txBox="1">
            <a:spLocks noChangeArrowheads="1"/>
          </p:cNvSpPr>
          <p:nvPr/>
        </p:nvSpPr>
        <p:spPr bwMode="auto">
          <a:xfrm>
            <a:off x="7248927" y="11871325"/>
            <a:ext cx="410170" cy="5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6" name="Text Box 1053"/>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7" name="Text Box 1054"/>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8" name="Text Box 1055"/>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39" name="Text Box 1056"/>
          <p:cNvSpPr txBox="1">
            <a:spLocks noChangeArrowheads="1"/>
          </p:cNvSpPr>
          <p:nvPr/>
        </p:nvSpPr>
        <p:spPr bwMode="auto">
          <a:xfrm>
            <a:off x="7248927" y="3865563"/>
            <a:ext cx="41017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0" name="Text Box 1065"/>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1" name="Text Box 1068"/>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2" name="Text Box 1071"/>
          <p:cNvSpPr txBox="1">
            <a:spLocks noChangeArrowheads="1"/>
          </p:cNvSpPr>
          <p:nvPr/>
        </p:nvSpPr>
        <p:spPr bwMode="auto">
          <a:xfrm>
            <a:off x="7248926" y="4702181"/>
            <a:ext cx="45660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3" name="Text Box 107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4" name="Text Box 107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5" name="Text Box 107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6" name="Text Box 107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7" name="Text Box 108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8" name="Text Box 108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49" name="Text Box 108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0" name="Text Box 108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1" name="Text Box 108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2" name="Text Box 108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3" name="Text Box 108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4" name="Text Box 109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5" name="Text Box 109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6" name="Text Box 109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7" name="Text Box 1098"/>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8" name="Text Box 110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59" name="Text Box 110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0" name="Text Box 110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1" name="Text Box 110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2" name="Text Box 110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3" name="Text Box 110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4" name="Text Box 111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5" name="Text Box 111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6" name="Text Box 111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7" name="Text Box 111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8" name="Text Box 1116"/>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69" name="Text Box 1117"/>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0" name="Text Box 111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1" name="Text Box 112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2" name="Text Box 1125"/>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3" name="Text Box 112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4" name="Text Box 112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5" name="Text Box 113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6" name="Text Box 113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7" name="Text Box 113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8" name="Text Box 113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79" name="Text Box 1137"/>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0" name="Text Box 1138"/>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1" name="Text Box 1140"/>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2" name="Text Box 1141"/>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3" name="Text Box 1143"/>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4" name="Text Box 1144"/>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5" name="Text Box 1146"/>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6" name="Text Box 1149"/>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7" name="Text Box 1152"/>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8" name="Text Box 1169"/>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89" name="Text Box 1170"/>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0" name="Text Box 1172"/>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1" name="Text Box 1173"/>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2" name="Text Box 1175"/>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3" name="Text Box 1176"/>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4" name="Text Box 1178"/>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5" name="Text Box 1179"/>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6" name="Text Box 1181"/>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7" name="Text Box 1182"/>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8" name="Text Box 1184"/>
          <p:cNvSpPr txBox="1">
            <a:spLocks noChangeArrowheads="1"/>
          </p:cNvSpPr>
          <p:nvPr/>
        </p:nvSpPr>
        <p:spPr bwMode="auto">
          <a:xfrm>
            <a:off x="7248926" y="49942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799" name="Text Box 1185"/>
          <p:cNvSpPr txBox="1">
            <a:spLocks noChangeArrowheads="1"/>
          </p:cNvSpPr>
          <p:nvPr/>
        </p:nvSpPr>
        <p:spPr bwMode="auto">
          <a:xfrm>
            <a:off x="7248926" y="1189037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0" name="Text Box 1187"/>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1" name="Text Box 1190"/>
          <p:cNvSpPr txBox="1">
            <a:spLocks noChangeArrowheads="1"/>
          </p:cNvSpPr>
          <p:nvPr/>
        </p:nvSpPr>
        <p:spPr bwMode="auto">
          <a:xfrm>
            <a:off x="7248926" y="4429125"/>
            <a:ext cx="45660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2" name="Text Box 57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3" name="Text Box 58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4" name="Text Box 585"/>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5" name="Text Box 58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6" name="Text Box 58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7" name="Text Box 59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8" name="Text Box 59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09" name="Text Box 59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0" name="Text Box 59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1" name="Text Box 59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2" name="Text Box 59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3" name="Text Box 60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4" name="Text Box 60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5" name="Text Box 60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6" name="Text Box 60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7" name="Text Box 60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8" name="Text Box 60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19" name="Text Box 612"/>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0" name="Text Box 61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1" name="Text Box 61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2" name="Text Box 61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3" name="Text Box 61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4" name="Text Box 62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5" name="Text Box 62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6" name="Text Box 62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7" name="Text Box 62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8" name="Text Box 62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29" name="Text Box 62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0" name="Text Box 63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1" name="Text Box 63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2" name="Text Box 63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3" name="Text Box 63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4" name="Text Box 63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5" name="Text Box 64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6" name="Text Box 64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7" name="Text Box 64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8" name="Text Box 64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39" name="Text Box 64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0" name="Text Box 64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1" name="Text Box 65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2" name="Text Box 65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3" name="Text Box 65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4" name="Text Box 65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5" name="Text Box 65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6" name="Text Box 65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7" name="Text Box 66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8" name="Text Box 66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49" name="Text Box 66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0" name="Text Box 68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1" name="Text Box 68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2" name="Text Box 68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3" name="Text Box 68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4" name="Text Box 68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5" name="Text Box 69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6" name="Text Box 69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7" name="Text Box 69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8" name="Text Box 69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59" name="Text Box 69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0" name="Text Box 69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1" name="Text Box 69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2" name="Text Box 70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3" name="Text Box 70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4" name="Text Box 70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5" name="Text Box 766"/>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6" name="Text Box 769"/>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7" name="Text Box 772"/>
          <p:cNvSpPr txBox="1">
            <a:spLocks noChangeArrowheads="1"/>
          </p:cNvSpPr>
          <p:nvPr/>
        </p:nvSpPr>
        <p:spPr bwMode="auto">
          <a:xfrm>
            <a:off x="7248931" y="4702181"/>
            <a:ext cx="472083"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8" name="Text Box 77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69" name="Text Box 77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0" name="Text Box 77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1" name="Text Box 77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2" name="Text Box 78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3" name="Text Box 78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4" name="Text Box 78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5" name="Text Box 78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6" name="Text Box 78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7" name="Text Box 78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8" name="Text Box 79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79" name="Text Box 79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0" name="Text Box 79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1" name="Text Box 79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2" name="Text Box 799"/>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3" name="Text Box 80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4" name="Text Box 80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5" name="Text Box 80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6" name="Text Box 80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7" name="Text Box 80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8" name="Text Box 80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89" name="Text Box 81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0" name="Text Box 81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1" name="Text Box 81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2" name="Text Box 81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3" name="Text Box 817"/>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4" name="Text Box 818"/>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5" name="Text Box 82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6" name="Text Box 82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7" name="Text Box 826"/>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8" name="Text Box 82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899" name="Text Box 83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0" name="Text Box 83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1" name="Text Box 83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2" name="Text Box 83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3" name="Text Box 83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4" name="Text Box 838"/>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5" name="Text Box 839"/>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6" name="Text Box 841"/>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7" name="Text Box 842"/>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8" name="Text Box 844"/>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09" name="Text Box 845"/>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0" name="Text Box 847"/>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1" name="Text Box 850"/>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2" name="Text Box 853"/>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3" name="Text Box 870"/>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4" name="Text Box 871"/>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5" name="Text Box 873"/>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6" name="Text Box 874"/>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7" name="Text Box 876"/>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8" name="Text Box 877"/>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19" name="Text Box 879"/>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0" name="Text Box 880"/>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1" name="Text Box 882"/>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2" name="Text Box 883"/>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3" name="Text Box 885"/>
          <p:cNvSpPr txBox="1">
            <a:spLocks noChangeArrowheads="1"/>
          </p:cNvSpPr>
          <p:nvPr/>
        </p:nvSpPr>
        <p:spPr bwMode="auto">
          <a:xfrm>
            <a:off x="7248931" y="49942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4" name="Text Box 886"/>
          <p:cNvSpPr txBox="1">
            <a:spLocks noChangeArrowheads="1"/>
          </p:cNvSpPr>
          <p:nvPr/>
        </p:nvSpPr>
        <p:spPr bwMode="auto">
          <a:xfrm>
            <a:off x="7248931" y="1189037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5" name="Text Box 888"/>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6" name="Text Box 891"/>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7" name="Text Box 894"/>
          <p:cNvSpPr txBox="1">
            <a:spLocks noChangeArrowheads="1"/>
          </p:cNvSpPr>
          <p:nvPr/>
        </p:nvSpPr>
        <p:spPr bwMode="auto">
          <a:xfrm>
            <a:off x="7248931" y="4429125"/>
            <a:ext cx="47208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8" name="Text Box 56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29" name="Text Box 56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0" name="Text Box 568"/>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1" name="Text Box 57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2" name="Text Box 57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3" name="Text Box 57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4" name="Text Box 57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5" name="Text Box 57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6" name="Text Box 57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7" name="Text Box 58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8" name="Text Box 58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39" name="Text Box 58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0" name="Text Box 58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1" name="Text Box 58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2" name="Text Box 58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3" name="Text Box 58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4" name="Text Box 59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5" name="Text Box 595"/>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6" name="Text Box 59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7" name="Text Box 59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8" name="Text Box 60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49" name="Text Box 60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0" name="Text Box 60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1" name="Text Box 60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2" name="Text Box 60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3" name="Text Box 60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4" name="Text Box 61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5" name="Text Box 61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6" name="Text Box 61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7" name="Text Box 61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8" name="Text Box 61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59" name="Text Box 61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0" name="Text Box 62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1" name="Text Box 62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2" name="Text Box 62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3" name="Text Box 62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4" name="Text Box 62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5" name="Text Box 63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6" name="Text Box 63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7" name="Text Box 63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8" name="Text Box 63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69" name="Text Box 63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0" name="Text Box 63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1" name="Text Box 64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2" name="Text Box 64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3" name="Text Box 64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4" name="Text Box 64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5" name="Text Box 64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6" name="Text Box 66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7" name="Text Box 66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8" name="Text Box 66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79" name="Text Box 67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0" name="Text Box 67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1" name="Text Box 67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2" name="Text Box 67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3" name="Text Box 67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4" name="Text Box 67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5" name="Text Box 67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6" name="Text Box 68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7" name="Text Box 68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8" name="Text Box 68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89" name="Text Box 68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0" name="Text Box 69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1" name="Text Box 749"/>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2" name="Text Box 752"/>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3" name="Text Box 755"/>
          <p:cNvSpPr txBox="1">
            <a:spLocks noChangeArrowheads="1"/>
          </p:cNvSpPr>
          <p:nvPr/>
        </p:nvSpPr>
        <p:spPr bwMode="auto">
          <a:xfrm>
            <a:off x="7248936" y="4702181"/>
            <a:ext cx="487561"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4" name="Text Box 75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5" name="Text Box 75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6" name="Text Box 76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7" name="Text Box 76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8" name="Text Box 76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8999" name="Text Box 76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0" name="Text Box 76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1" name="Text Box 76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2" name="Text Box 77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3" name="Text Box 77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4" name="Text Box 77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5" name="Text Box 77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6" name="Text Box 77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7" name="Text Box 77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8" name="Text Box 782"/>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09" name="Text Box 78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0" name="Text Box 78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1" name="Text Box 78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2" name="Text Box 78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3" name="Text Box 79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4" name="Text Box 79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5" name="Text Box 79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6" name="Text Box 79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7" name="Text Box 79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8" name="Text Box 79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19" name="Text Box 800"/>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0" name="Text Box 801"/>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1" name="Text Box 80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2" name="Text Box 80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3" name="Text Box 809"/>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4" name="Text Box 81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5" name="Text Box 81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6" name="Text Box 81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7" name="Text Box 81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8" name="Text Box 81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29" name="Text Box 81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0" name="Text Box 821"/>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1" name="Text Box 822"/>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2" name="Text Box 824"/>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3" name="Text Box 825"/>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4" name="Text Box 827"/>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5" name="Text Box 828"/>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6" name="Text Box 830"/>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7" name="Text Box 833"/>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8" name="Text Box 836"/>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39" name="Text Box 853"/>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0" name="Text Box 854"/>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1" name="Text Box 856"/>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2" name="Text Box 857"/>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3" name="Text Box 859"/>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4" name="Text Box 860"/>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5" name="Text Box 862"/>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6" name="Text Box 863"/>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7" name="Text Box 865"/>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8" name="Text Box 866"/>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49" name="Text Box 868"/>
          <p:cNvSpPr txBox="1">
            <a:spLocks noChangeArrowheads="1"/>
          </p:cNvSpPr>
          <p:nvPr/>
        </p:nvSpPr>
        <p:spPr bwMode="auto">
          <a:xfrm>
            <a:off x="7248936" y="49942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0" name="Text Box 869"/>
          <p:cNvSpPr txBox="1">
            <a:spLocks noChangeArrowheads="1"/>
          </p:cNvSpPr>
          <p:nvPr/>
        </p:nvSpPr>
        <p:spPr bwMode="auto">
          <a:xfrm>
            <a:off x="7248936" y="1189037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1" name="Text Box 871"/>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2" name="Text Box 874"/>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3" name="Text Box 877"/>
          <p:cNvSpPr txBox="1">
            <a:spLocks noChangeArrowheads="1"/>
          </p:cNvSpPr>
          <p:nvPr/>
        </p:nvSpPr>
        <p:spPr bwMode="auto">
          <a:xfrm>
            <a:off x="7248936" y="4429125"/>
            <a:ext cx="487561"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4" name="Text Box 56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5" name="Text Box 56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6" name="Text Box 568"/>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7" name="Text Box 57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8" name="Text Box 57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59" name="Text Box 57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0" name="Text Box 57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1" name="Text Box 57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2" name="Text Box 57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3" name="Text Box 58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4" name="Text Box 58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5" name="Text Box 58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6" name="Text Box 58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7" name="Text Box 58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8" name="Text Box 58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69" name="Text Box 58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0" name="Text Box 59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1" name="Text Box 595"/>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2" name="Text Box 59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3" name="Text Box 59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4" name="Text Box 60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5" name="Text Box 60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6" name="Text Box 60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7" name="Text Box 60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8" name="Text Box 60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79" name="Text Box 60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0" name="Text Box 61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1" name="Text Box 61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2" name="Text Box 61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3" name="Text Box 61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4" name="Text Box 61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5" name="Text Box 61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6" name="Text Box 62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7" name="Text Box 62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8" name="Text Box 62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89" name="Text Box 62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0" name="Text Box 62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1" name="Text Box 63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2" name="Text Box 63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3" name="Text Box 63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4" name="Text Box 63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5" name="Text Box 63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6" name="Text Box 63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7" name="Text Box 64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8" name="Text Box 64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099" name="Text Box 64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0" name="Text Box 64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1" name="Text Box 64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2" name="Text Box 66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3" name="Text Box 66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4" name="Text Box 66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5" name="Text Box 67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6" name="Text Box 67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7" name="Text Box 67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8" name="Text Box 67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09" name="Text Box 67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0" name="Text Box 67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1" name="Text Box 67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2" name="Text Box 68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3" name="Text Box 68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4" name="Text Box 68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5" name="Text Box 687"/>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6" name="Text Box 69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7" name="Text Box 749"/>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8" name="Text Box 752"/>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19" name="Text Box 755"/>
          <p:cNvSpPr txBox="1">
            <a:spLocks noChangeArrowheads="1"/>
          </p:cNvSpPr>
          <p:nvPr/>
        </p:nvSpPr>
        <p:spPr bwMode="auto">
          <a:xfrm>
            <a:off x="7256675" y="4702181"/>
            <a:ext cx="595908"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0" name="Text Box 75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1" name="Text Box 75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2" name="Text Box 76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3" name="Text Box 76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4" name="Text Box 76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5" name="Text Box 76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6" name="Text Box 76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7" name="Text Box 76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8" name="Text Box 77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29" name="Text Box 77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0" name="Text Box 77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1" name="Text Box 77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2" name="Text Box 77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3" name="Text Box 77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4" name="Text Box 782"/>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5" name="Text Box 78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6" name="Text Box 78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7" name="Text Box 78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8" name="Text Box 78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39" name="Text Box 79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0" name="Text Box 79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1" name="Text Box 79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2" name="Text Box 79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3" name="Text Box 79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4" name="Text Box 79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5" name="Text Box 800"/>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6" name="Text Box 801"/>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7" name="Text Box 80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8" name="Text Box 80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49" name="Text Box 809"/>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0" name="Text Box 81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1" name="Text Box 81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2" name="Text Box 81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3" name="Text Box 81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4" name="Text Box 818"/>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5" name="Text Box 81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6" name="Text Box 821"/>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7" name="Text Box 822"/>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8" name="Text Box 824"/>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59" name="Text Box 825"/>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0" name="Text Box 827"/>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1" name="Text Box 828"/>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2" name="Text Box 830"/>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3" name="Text Box 833"/>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4" name="Text Box 836"/>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5" name="Text Box 853"/>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6" name="Text Box 854"/>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7" name="Text Box 856"/>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8" name="Text Box 857"/>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69" name="Text Box 859"/>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0" name="Text Box 860"/>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1" name="Text Box 862"/>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2" name="Text Box 863"/>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3" name="Text Box 865"/>
          <p:cNvSpPr txBox="1">
            <a:spLocks noChangeArrowheads="1"/>
          </p:cNvSpPr>
          <p:nvPr/>
        </p:nvSpPr>
        <p:spPr bwMode="auto">
          <a:xfrm>
            <a:off x="7256675" y="49942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4" name="Text Box 866"/>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5" name="Text Box 869"/>
          <p:cNvSpPr txBox="1">
            <a:spLocks noChangeArrowheads="1"/>
          </p:cNvSpPr>
          <p:nvPr/>
        </p:nvSpPr>
        <p:spPr bwMode="auto">
          <a:xfrm>
            <a:off x="7256675" y="1189037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6" name="Text Box 871"/>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7" name="Text Box 874"/>
          <p:cNvSpPr txBox="1">
            <a:spLocks noChangeArrowheads="1"/>
          </p:cNvSpPr>
          <p:nvPr/>
        </p:nvSpPr>
        <p:spPr bwMode="auto">
          <a:xfrm>
            <a:off x="7256675" y="4429125"/>
            <a:ext cx="595908"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8" name="Text Box 544"/>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79" name="Text Box 547"/>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0" name="Text Box 550"/>
          <p:cNvSpPr txBox="1">
            <a:spLocks noChangeArrowheads="1"/>
          </p:cNvSpPr>
          <p:nvPr/>
        </p:nvSpPr>
        <p:spPr bwMode="auto">
          <a:xfrm>
            <a:off x="7248945" y="4702181"/>
            <a:ext cx="518517"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8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19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0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1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2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39" name="Text Box 66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0" name="Text Box 67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1"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2"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3"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4"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5"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6"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7"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8"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49"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0"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1" name="Text Box 75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2"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3" name="Text Box 75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4" name="Text Box 76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5" name="Text Box 76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6" name="Text Box 76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7"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8" name="Text Box 77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59"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0" name="Text Box 77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1"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2" name="Text Box 77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4" name="Text Box 77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5"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6" name="Text Box 78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7"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8" name="Text Box 78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69" name="Text Box 78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0" name="Text Box 79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1" name="Text Box 79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2"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3" name="Text Box 79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4"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5" name="Text Box 80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6"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7" name="Text Box 80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8"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79" name="Text Box 80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1" name="Text Box 80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2"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3" name="Text Box 812"/>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4" name="Text Box 81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5" name="Text Box 81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6" name="Text Box 83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7"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8" name="Text Box 83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89"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0" name="Text Box 84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1"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2" name="Text Box 84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3"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4" name="Text Box 84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5"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6" name="Text Box 85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8" name="Text Box 853"/>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299" name="Text Box 85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0" name="Text Box 859"/>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1" name="Text Box 55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2" name="Text Box 55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3" name="Text Box 55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4" name="Text Box 55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5" name="Text Box 55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6" name="Text Box 56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7" name="Text Box 56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8" name="Text Box 56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09" name="Text Box 56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0" name="Text Box 56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1" name="Text Box 56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2" name="Text Box 56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3" name="Text Box 57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4" name="Text Box 57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5" name="Text Box 577"/>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6" name="Text Box 58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7" name="Text Box 58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8" name="Text Box 58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19" name="Text Box 58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0" name="Text Box 58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1" name="Text Box 58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2" name="Text Box 58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3" name="Text Box 59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4" name="Text Box 59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5" name="Text Box 59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6" name="Text Box 595"/>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7" name="Text Box 59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8" name="Text Box 59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29" name="Text Box 60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0" name="Text Box 604"/>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1" name="Text Box 60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2" name="Text Box 60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3" name="Text Box 61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4" name="Text Box 61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5" name="Text Box 61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6" name="Text Box 61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7" name="Text Box 61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8" name="Text Box 61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39" name="Text Box 61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0" name="Text Box 62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1" name="Text Box 62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2" name="Text Box 62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3" name="Text Box 625"/>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4" name="Text Box 628"/>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5" name="Text Box 631"/>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6" name="Text Box 648"/>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7" name="Text Box 64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8" name="Text Box 651"/>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49" name="Text Box 65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0" name="Text Box 654"/>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1" name="Text Box 65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2" name="Text Box 657"/>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3" name="Text Box 65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4" name="Text Box 66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5" name="Text Box 66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6" name="Text Box 66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7" name="Text Box 66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8" name="Text Box 666"/>
          <p:cNvSpPr txBox="1">
            <a:spLocks noChangeArrowheads="1"/>
          </p:cNvSpPr>
          <p:nvPr/>
        </p:nvSpPr>
        <p:spPr bwMode="auto">
          <a:xfrm>
            <a:off x="7248945" y="442912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59" name="Text Box 740"/>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0" name="Text Box 74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1" name="Text Box 743"/>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2" name="Text Box 74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3" name="Text Box 746"/>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4" name="Text Box 74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5" name="Text Box 749"/>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6" name="Text Box 75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7" name="Text Box 752"/>
          <p:cNvSpPr txBox="1">
            <a:spLocks noChangeArrowheads="1"/>
          </p:cNvSpPr>
          <p:nvPr/>
        </p:nvSpPr>
        <p:spPr bwMode="auto">
          <a:xfrm>
            <a:off x="7248945" y="4994280"/>
            <a:ext cx="518517"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8" name="Text Box 75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69" name="Text Box 75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0" name="Text Box 76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1" name="Text Box 77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2" name="Text Box 77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3" name="Text Box 77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4" name="Text Box 78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5" name="Text Box 783"/>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6" name="Text Box 79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7" name="Text Box 79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8" name="Text Box 80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79" name="Text Box 804"/>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0" name="Text Box 807"/>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1" name="Text Box 810"/>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2" name="Text Box 836"/>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3" name="Text Box 839"/>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4" name="Text Box 842"/>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5" name="Text Box 845"/>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6" name="Text Box 848"/>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29387" name="Text Box 851"/>
          <p:cNvSpPr txBox="1">
            <a:spLocks noChangeArrowheads="1"/>
          </p:cNvSpPr>
          <p:nvPr/>
        </p:nvSpPr>
        <p:spPr bwMode="auto">
          <a:xfrm>
            <a:off x="7248945" y="11890375"/>
            <a:ext cx="518517"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1400">
                <a:solidFill>
                  <a:schemeClr val="tx1"/>
                </a:solidFill>
                <a:latin typeface="Arial" pitchFamily="34" charset="0"/>
              </a:defRPr>
            </a:lvl1pPr>
            <a:lvl2pPr marL="742950" indent="-285750" eaLnBrk="0" hangingPunct="0">
              <a:defRPr sz="1400">
                <a:solidFill>
                  <a:schemeClr val="tx1"/>
                </a:solidFill>
                <a:latin typeface="Arial" pitchFamily="34" charset="0"/>
              </a:defRPr>
            </a:lvl2pPr>
            <a:lvl3pPr marL="1143000" indent="-228600" eaLnBrk="0" hangingPunct="0">
              <a:defRPr sz="1400">
                <a:solidFill>
                  <a:schemeClr val="tx1"/>
                </a:solidFill>
                <a:latin typeface="Arial" pitchFamily="34" charset="0"/>
              </a:defRPr>
            </a:lvl3pPr>
            <a:lvl4pPr marL="1600200" indent="-228600" eaLnBrk="0" hangingPunct="0">
              <a:defRPr sz="1400">
                <a:solidFill>
                  <a:schemeClr val="tx1"/>
                </a:solidFill>
                <a:latin typeface="Arial" pitchFamily="34" charset="0"/>
              </a:defRPr>
            </a:lvl4pPr>
            <a:lvl5pPr marL="2057400" indent="-228600" eaLnBrk="0" hangingPunct="0">
              <a:defRPr sz="1400">
                <a:solidFill>
                  <a:schemeClr val="tx1"/>
                </a:solidFill>
                <a:latin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defRPr>
            </a:lvl9pPr>
          </a:lstStyle>
          <a:p>
            <a:pPr eaLnBrk="1" hangingPunct="1"/>
            <a:endParaRPr lang="ru-RU"/>
          </a:p>
        </p:txBody>
      </p:sp>
      <p:sp>
        <p:nvSpPr>
          <p:cNvPr id="719" name="Text Placeholder 1"/>
          <p:cNvSpPr txBox="1">
            <a:spLocks/>
          </p:cNvSpPr>
          <p:nvPr/>
        </p:nvSpPr>
        <p:spPr>
          <a:xfrm>
            <a:off x="418746" y="8621"/>
            <a:ext cx="9487256" cy="786402"/>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latin typeface="Times New Roman" pitchFamily="18" charset="0"/>
                <a:cs typeface="Times New Roman" pitchFamily="18" charset="0"/>
              </a:rPr>
              <a:t>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ABOUT EXECUTION OF THE TARIFF ESTIMATE FOR SERVICES OF ACCESS ROADS ACCORDING TO THE RESULTS OF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2021 </a:t>
            </a: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(SERVICE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a:t>
            </a:r>
            <a:endParaRPr kumimoji="0" lang="ko-KR" altLang="en-US" sz="18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Times New Roman" pitchFamily="18" charset="0"/>
              <a:cs typeface="Times New Roman" pitchFamily="18"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43648148"/>
              </p:ext>
            </p:extLst>
          </p:nvPr>
        </p:nvGraphicFramePr>
        <p:xfrm>
          <a:off x="594561" y="873989"/>
          <a:ext cx="8948948" cy="5941329"/>
        </p:xfrm>
        <a:graphic>
          <a:graphicData uri="http://schemas.openxmlformats.org/drawingml/2006/table">
            <a:tbl>
              <a:tblPr>
                <a:tableStyleId>{5C22544A-7EE6-4342-B048-85BDC9FD1C3A}</a:tableStyleId>
              </a:tblPr>
              <a:tblGrid>
                <a:gridCol w="436536">
                  <a:extLst>
                    <a:ext uri="{9D8B030D-6E8A-4147-A177-3AD203B41FA5}">
                      <a16:colId xmlns="" xmlns:a16="http://schemas.microsoft.com/office/drawing/2014/main" val="541942428"/>
                    </a:ext>
                  </a:extLst>
                </a:gridCol>
                <a:gridCol w="3357952">
                  <a:extLst>
                    <a:ext uri="{9D8B030D-6E8A-4147-A177-3AD203B41FA5}">
                      <a16:colId xmlns="" xmlns:a16="http://schemas.microsoft.com/office/drawing/2014/main" val="26162572"/>
                    </a:ext>
                  </a:extLst>
                </a:gridCol>
                <a:gridCol w="940227">
                  <a:extLst>
                    <a:ext uri="{9D8B030D-6E8A-4147-A177-3AD203B41FA5}">
                      <a16:colId xmlns="" xmlns:a16="http://schemas.microsoft.com/office/drawing/2014/main" val="3936358239"/>
                    </a:ext>
                  </a:extLst>
                </a:gridCol>
                <a:gridCol w="1611818">
                  <a:extLst>
                    <a:ext uri="{9D8B030D-6E8A-4147-A177-3AD203B41FA5}">
                      <a16:colId xmlns="" xmlns:a16="http://schemas.microsoft.com/office/drawing/2014/main" val="922489823"/>
                    </a:ext>
                  </a:extLst>
                </a:gridCol>
                <a:gridCol w="1567045">
                  <a:extLst>
                    <a:ext uri="{9D8B030D-6E8A-4147-A177-3AD203B41FA5}">
                      <a16:colId xmlns="" xmlns:a16="http://schemas.microsoft.com/office/drawing/2014/main" val="3617294433"/>
                    </a:ext>
                  </a:extLst>
                </a:gridCol>
                <a:gridCol w="1035370">
                  <a:extLst>
                    <a:ext uri="{9D8B030D-6E8A-4147-A177-3AD203B41FA5}">
                      <a16:colId xmlns="" xmlns:a16="http://schemas.microsoft.com/office/drawing/2014/main" val="3810656958"/>
                    </a:ext>
                  </a:extLst>
                </a:gridCol>
              </a:tblGrid>
              <a:tr h="631373">
                <a:tc>
                  <a:txBody>
                    <a:bodyPr/>
                    <a:lstStyle/>
                    <a:p>
                      <a:pPr algn="ctr">
                        <a:spcAft>
                          <a:spcPts val="0"/>
                        </a:spcAft>
                      </a:pPr>
                      <a:r>
                        <a:rPr lang="ru-RU" sz="1200" b="1" i="0" u="none" strike="noStrike" spc="0" dirty="0">
                          <a:solidFill>
                            <a:schemeClr val="bg1"/>
                          </a:solidFill>
                          <a:effectLst/>
                          <a:latin typeface="Times New Roman" panose="02020603050405020304" pitchFamily="18" charset="0"/>
                          <a:ea typeface="Cambria" panose="02040503050406030204" pitchFamily="18" charset="0"/>
                          <a:cs typeface="Cambria" panose="02040503050406030204" pitchFamily="18" charset="0"/>
                        </a:rPr>
                        <a:t>№</a:t>
                      </a:r>
                      <a:endParaRPr lang="ru-RU" sz="1800" dirty="0">
                        <a:solidFill>
                          <a:schemeClr val="bg1"/>
                        </a:solidFill>
                        <a:effectLst/>
                        <a:latin typeface="Arial Unicode MS"/>
                        <a:ea typeface="Arial Unicode MS"/>
                        <a:cs typeface="Arial Unicode MS"/>
                      </a:endParaRPr>
                    </a:p>
                  </a:txBody>
                  <a:tcPr marL="68580" marR="68580" marT="0" marB="0" anchor="ctr">
                    <a:solidFill>
                      <a:schemeClr val="accent6"/>
                    </a:solidFill>
                  </a:tcPr>
                </a:tc>
                <a:tc>
                  <a:txBody>
                    <a:bodyPr/>
                    <a:lstStyle/>
                    <a:p>
                      <a:pPr algn="ctr">
                        <a:spcAft>
                          <a:spcPts val="0"/>
                        </a:spcAft>
                      </a:pPr>
                      <a:r>
                        <a:rPr lang="en-US" sz="1200" b="1" dirty="0" smtClean="0">
                          <a:solidFill>
                            <a:schemeClr val="bg1"/>
                          </a:solidFill>
                          <a:effectLst/>
                          <a:latin typeface="Times New Roman" panose="02020603050405020304" pitchFamily="18" charset="0"/>
                          <a:ea typeface="+mn-ea"/>
                          <a:cs typeface="Arial Unicode MS"/>
                        </a:rPr>
                        <a:t>Name of indicators of the tariff estimate</a:t>
                      </a:r>
                      <a:endParaRPr lang="ru-RU" sz="1800" dirty="0">
                        <a:solidFill>
                          <a:schemeClr val="bg1"/>
                        </a:solidFill>
                        <a:effectLst/>
                        <a:latin typeface="Arial Unicode MS"/>
                        <a:ea typeface="Arial Unicode MS"/>
                        <a:cs typeface="Arial Unicode MS"/>
                      </a:endParaRPr>
                    </a:p>
                  </a:txBody>
                  <a:tcPr marL="68580" marR="68580" marT="0" marB="0" anchor="ctr">
                    <a:solidFill>
                      <a:schemeClr val="accent6"/>
                    </a:solidFill>
                  </a:tcPr>
                </a:tc>
                <a:tc>
                  <a:txBody>
                    <a:bodyPr/>
                    <a:lstStyle/>
                    <a:p>
                      <a:pPr algn="ctr">
                        <a:spcAft>
                          <a:spcPts val="0"/>
                        </a:spcAft>
                      </a:pPr>
                      <a:r>
                        <a:rPr lang="en-US" sz="1200" b="1" dirty="0">
                          <a:solidFill>
                            <a:schemeClr val="bg1"/>
                          </a:solidFill>
                          <a:effectLst/>
                          <a:latin typeface="Times New Roman" panose="02020603050405020304" pitchFamily="18" charset="0"/>
                          <a:ea typeface="Arial Unicode MS"/>
                          <a:cs typeface="Arial Unicode MS"/>
                        </a:rPr>
                        <a:t>Units of measurement</a:t>
                      </a:r>
                      <a:endParaRPr lang="ru-RU" sz="1800" dirty="0">
                        <a:solidFill>
                          <a:schemeClr val="bg1"/>
                        </a:solidFill>
                        <a:effectLst/>
                        <a:latin typeface="Arial Unicode MS"/>
                        <a:ea typeface="Arial Unicode MS"/>
                        <a:cs typeface="Arial Unicode MS"/>
                      </a:endParaRPr>
                    </a:p>
                  </a:txBody>
                  <a:tcPr marL="68580" marR="68580" marT="0" marB="0" anchor="ctr">
                    <a:solidFill>
                      <a:schemeClr val="accent6"/>
                    </a:solidFill>
                  </a:tcPr>
                </a:tc>
                <a:tc>
                  <a:txBody>
                    <a:bodyPr/>
                    <a:lstStyle/>
                    <a:p>
                      <a:pPr algn="ctr" fontAlgn="ctr"/>
                      <a:r>
                        <a:rPr lang="en-US" sz="1200" b="1" i="0" u="none" strike="noStrike" dirty="0" smtClean="0">
                          <a:solidFill>
                            <a:schemeClr val="bg1"/>
                          </a:solidFill>
                          <a:effectLst/>
                          <a:latin typeface="Times New Roman" panose="02020603050405020304" pitchFamily="18" charset="0"/>
                          <a:cs typeface="Times New Roman" pitchFamily="18" charset="0"/>
                        </a:rPr>
                        <a:t>Plan</a:t>
                      </a:r>
                      <a:r>
                        <a:rPr lang="ru-RU" sz="1200" b="1" i="0" u="none" strike="noStrike" dirty="0" smtClean="0">
                          <a:solidFill>
                            <a:schemeClr val="bg1"/>
                          </a:solidFill>
                          <a:effectLst/>
                          <a:latin typeface="Times New Roman" panose="02020603050405020304" pitchFamily="18" charset="0"/>
                          <a:cs typeface="Times New Roman" pitchFamily="18" charset="0"/>
                        </a:rPr>
                        <a:t> </a:t>
                      </a:r>
                      <a:endParaRPr lang="ru-RU" sz="1200" b="1" i="0" u="none" strike="noStrike" dirty="0">
                        <a:solidFill>
                          <a:schemeClr val="bg1"/>
                        </a:solidFill>
                        <a:effectLst/>
                        <a:latin typeface="Times New Roman" panose="02020603050405020304" pitchFamily="18" charset="0"/>
                        <a:cs typeface="Times New Roman" pitchFamily="18" charset="0"/>
                      </a:endParaRPr>
                    </a:p>
                  </a:txBody>
                  <a:tcPr marL="0" marR="0" marT="0" marB="0" anchor="ctr">
                    <a:solidFill>
                      <a:schemeClr val="accent6"/>
                    </a:solidFill>
                  </a:tcPr>
                </a:tc>
                <a:tc>
                  <a:txBody>
                    <a:bodyPr/>
                    <a:lstStyle/>
                    <a:p>
                      <a:pPr algn="ctr" fontAlgn="ctr"/>
                      <a:r>
                        <a:rPr lang="en-US" sz="1200" b="1" i="0" u="none" strike="noStrike" dirty="0" smtClean="0">
                          <a:solidFill>
                            <a:schemeClr val="bg1"/>
                          </a:solidFill>
                          <a:effectLst/>
                          <a:latin typeface="Times New Roman" panose="02020603050405020304" pitchFamily="18" charset="0"/>
                          <a:cs typeface="Times New Roman" pitchFamily="18" charset="0"/>
                        </a:rPr>
                        <a:t>Fact</a:t>
                      </a:r>
                      <a:endParaRPr lang="ru-RU" sz="1200" b="1" i="0" u="none" strike="noStrike" dirty="0">
                        <a:solidFill>
                          <a:schemeClr val="bg1"/>
                        </a:solidFill>
                        <a:effectLst/>
                        <a:latin typeface="Times New Roman" panose="02020603050405020304" pitchFamily="18" charset="0"/>
                        <a:cs typeface="Times New Roman" pitchFamily="18" charset="0"/>
                      </a:endParaRPr>
                    </a:p>
                  </a:txBody>
                  <a:tcPr marL="0" marR="0" marT="0" marB="0" anchor="ctr">
                    <a:solidFill>
                      <a:schemeClr val="accent6"/>
                    </a:solidFill>
                  </a:tcPr>
                </a:tc>
                <a:tc>
                  <a:txBody>
                    <a:bodyPr/>
                    <a:lstStyle/>
                    <a:p>
                      <a:pPr algn="ctr" fontAlgn="ctr"/>
                      <a:r>
                        <a:rPr lang="en-US" sz="1200" b="1" u="none" strike="noStrike" dirty="0" smtClean="0">
                          <a:solidFill>
                            <a:schemeClr val="bg1"/>
                          </a:solidFill>
                          <a:effectLst/>
                          <a:latin typeface="Times New Roman" pitchFamily="18" charset="0"/>
                          <a:cs typeface="Times New Roman" pitchFamily="18" charset="0"/>
                        </a:rPr>
                        <a:t>Execution,%</a:t>
                      </a:r>
                      <a:endParaRPr lang="ru-RU" sz="1200" b="1" i="0" u="none" strike="noStrike" dirty="0">
                        <a:solidFill>
                          <a:schemeClr val="bg1"/>
                        </a:solidFill>
                        <a:effectLst/>
                        <a:latin typeface="Times New Roman" panose="02020603050405020304" pitchFamily="18" charset="0"/>
                        <a:cs typeface="Times New Roman" pitchFamily="18" charset="0"/>
                      </a:endParaRPr>
                    </a:p>
                  </a:txBody>
                  <a:tcPr marL="0" marR="0" marT="0" marB="0" anchor="ctr">
                    <a:solidFill>
                      <a:schemeClr val="accent6"/>
                    </a:solidFill>
                  </a:tcPr>
                </a:tc>
                <a:extLst>
                  <a:ext uri="{0D108BD9-81ED-4DB2-BD59-A6C34878D82A}">
                    <a16:rowId xmlns="" xmlns:a16="http://schemas.microsoft.com/office/drawing/2014/main" val="2366682375"/>
                  </a:ext>
                </a:extLst>
              </a:tr>
              <a:tr h="533012">
                <a:tc>
                  <a:txBody>
                    <a:bodyPr/>
                    <a:lstStyle/>
                    <a:p>
                      <a:pPr algn="ctr" fontAlgn="ctr"/>
                      <a:r>
                        <a:rPr lang="en-US" sz="1200" b="1" u="none" strike="noStrike" dirty="0">
                          <a:effectLst/>
                          <a:latin typeface="Times New Roman" pitchFamily="18" charset="0"/>
                          <a:cs typeface="Times New Roman" pitchFamily="18" charset="0"/>
                        </a:rPr>
                        <a:t>I</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r>
                        <a:rPr lang="en-US" sz="1400" b="1" dirty="0">
                          <a:solidFill>
                            <a:srgbClr val="000000"/>
                          </a:solidFill>
                          <a:effectLst/>
                          <a:latin typeface="Times New Roman" panose="02020603050405020304" pitchFamily="18" charset="0"/>
                          <a:ea typeface="Arial Unicode MS"/>
                          <a:cs typeface="Arial Unicode MS"/>
                        </a:rPr>
                        <a:t>The costs of producing goods and providing services, total, incl.</a:t>
                      </a:r>
                      <a:endParaRPr lang="ru-RU" sz="1400" b="1" dirty="0">
                        <a:solidFill>
                          <a:srgbClr val="000000"/>
                        </a:solidFill>
                        <a:effectLst/>
                        <a:latin typeface="Arial Unicode MS"/>
                        <a:ea typeface="Arial Unicode MS"/>
                        <a:cs typeface="Arial Unicode MS"/>
                      </a:endParaRPr>
                    </a:p>
                  </a:txBody>
                  <a:tcPr marL="68580" marR="68580" marT="0" marB="0" anchor="ctr">
                    <a:noFill/>
                  </a:tcPr>
                </a:tc>
                <a:tc>
                  <a:txBody>
                    <a:bodyPr/>
                    <a:lstStyle/>
                    <a:p>
                      <a:pPr algn="ctr">
                        <a:spcAft>
                          <a:spcPts val="0"/>
                        </a:spcAft>
                      </a:pPr>
                      <a:r>
                        <a:rPr lang="ru-RU" sz="1400" b="1" dirty="0" err="1">
                          <a:solidFill>
                            <a:srgbClr val="000000"/>
                          </a:solidFill>
                          <a:effectLst/>
                          <a:latin typeface="Times New Roman" panose="02020603050405020304" pitchFamily="18" charset="0"/>
                          <a:ea typeface="Arial Unicode MS"/>
                          <a:cs typeface="Arial Unicode MS"/>
                        </a:rPr>
                        <a:t>thousand</a:t>
                      </a:r>
                      <a:r>
                        <a:rPr lang="ru-RU" sz="1400" b="1" dirty="0">
                          <a:solidFill>
                            <a:srgbClr val="000000"/>
                          </a:solidFill>
                          <a:effectLst/>
                          <a:latin typeface="Times New Roman" panose="02020603050405020304" pitchFamily="18" charset="0"/>
                          <a:ea typeface="Arial Unicode MS"/>
                          <a:cs typeface="Arial Unicode MS"/>
                        </a:rPr>
                        <a:t> </a:t>
                      </a:r>
                      <a:endParaRPr lang="ru-RU" sz="1400" b="1" dirty="0" smtClean="0">
                        <a:solidFill>
                          <a:srgbClr val="000000"/>
                        </a:solidFill>
                        <a:effectLst/>
                        <a:latin typeface="Times New Roman" panose="02020603050405020304" pitchFamily="18" charset="0"/>
                        <a:ea typeface="Arial Unicode MS"/>
                        <a:cs typeface="Arial Unicode MS"/>
                      </a:endParaRPr>
                    </a:p>
                    <a:p>
                      <a:pPr algn="ctr">
                        <a:spcAft>
                          <a:spcPts val="0"/>
                        </a:spcAft>
                      </a:pPr>
                      <a:r>
                        <a:rPr lang="ru-RU" sz="1400" b="1" dirty="0" err="1" smtClean="0">
                          <a:solidFill>
                            <a:srgbClr val="000000"/>
                          </a:solidFill>
                          <a:effectLst/>
                          <a:latin typeface="Times New Roman" panose="02020603050405020304" pitchFamily="18" charset="0"/>
                          <a:ea typeface="Arial Unicode MS"/>
                          <a:cs typeface="Arial Unicode MS"/>
                        </a:rPr>
                        <a:t>tenge</a:t>
                      </a:r>
                      <a:endParaRPr lang="ru-RU" sz="1400" b="1" dirty="0">
                        <a:solidFill>
                          <a:srgbClr val="000000"/>
                        </a:solidFill>
                        <a:effectLst/>
                        <a:latin typeface="Arial Unicode MS"/>
                        <a:ea typeface="Arial Unicode MS"/>
                        <a:cs typeface="Arial Unicode MS"/>
                      </a:endParaRPr>
                    </a:p>
                  </a:txBody>
                  <a:tcPr marL="68580" marR="6858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22 464,93</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27 048,67</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chemeClr val="tx1"/>
                          </a:solidFill>
                          <a:effectLst/>
                          <a:latin typeface="Times New Roman" pitchFamily="18" charset="0"/>
                          <a:ea typeface="+mn-ea"/>
                          <a:cs typeface="Times New Roman" pitchFamily="18" charset="0"/>
                        </a:rPr>
                        <a:t>120</a:t>
                      </a:r>
                      <a:endParaRPr lang="ru-RU" sz="1400" b="1"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82835232"/>
                  </a:ext>
                </a:extLst>
              </a:tr>
              <a:tr h="213473">
                <a:tc>
                  <a:txBody>
                    <a:bodyPr/>
                    <a:lstStyle/>
                    <a:p>
                      <a:pPr algn="ctr" fontAlgn="ctr"/>
                      <a:r>
                        <a:rPr lang="ru-RU" sz="1200" u="none" strike="noStrike" dirty="0">
                          <a:effectLst/>
                          <a:latin typeface="Times New Roman" pitchFamily="18" charset="0"/>
                          <a:cs typeface="Times New Roman" pitchFamily="18" charset="0"/>
                        </a:rPr>
                        <a:t>1.</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r>
                        <a:rPr lang="en-US" sz="1400" b="0" dirty="0">
                          <a:solidFill>
                            <a:srgbClr val="000000"/>
                          </a:solidFill>
                          <a:effectLst/>
                          <a:latin typeface="Times New Roman" panose="02020603050405020304" pitchFamily="18" charset="0"/>
                          <a:ea typeface="Arial Unicode MS"/>
                          <a:cs typeface="Arial Unicode MS"/>
                        </a:rPr>
                        <a:t>Material costs, total, incl.</a:t>
                      </a:r>
                      <a:endParaRPr lang="ru-RU" sz="1400" b="0" dirty="0">
                        <a:solidFill>
                          <a:srgbClr val="000000"/>
                        </a:solidFill>
                        <a:effectLst/>
                        <a:latin typeface="Arial Unicode MS"/>
                        <a:ea typeface="Arial Unicode MS"/>
                        <a:cs typeface="Arial Unicode MS"/>
                      </a:endParaRPr>
                    </a:p>
                  </a:txBody>
                  <a:tcPr marL="68580" marR="68580" marT="0" marB="0" anchor="ctr">
                    <a:noFill/>
                  </a:tcPr>
                </a:tc>
                <a:tc>
                  <a:txBody>
                    <a:bodyPr/>
                    <a:lstStyle/>
                    <a:p>
                      <a:pPr algn="ctr">
                        <a:spcAft>
                          <a:spcPts val="0"/>
                        </a:spcAft>
                      </a:pPr>
                      <a:r>
                        <a:rPr lang="en-US" sz="1400" b="0" dirty="0">
                          <a:solidFill>
                            <a:srgbClr val="000000"/>
                          </a:solidFill>
                          <a:effectLst/>
                          <a:latin typeface="Times New Roman" panose="02020603050405020304" pitchFamily="18" charset="0"/>
                          <a:ea typeface="Arial Unicode MS"/>
                          <a:cs typeface="Arial Unicode MS"/>
                        </a:rPr>
                        <a:t>-“-</a:t>
                      </a:r>
                      <a:endParaRPr lang="ru-RU" sz="1400" b="0" dirty="0">
                        <a:solidFill>
                          <a:srgbClr val="000000"/>
                        </a:solidFill>
                        <a:effectLst/>
                        <a:latin typeface="Arial Unicode MS"/>
                        <a:ea typeface="Arial Unicode MS"/>
                        <a:cs typeface="Arial Unicode MS"/>
                      </a:endParaRPr>
                    </a:p>
                  </a:txBody>
                  <a:tcPr marL="68580" marR="6858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8 384,00</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8 807,24</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105</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1264025974"/>
                  </a:ext>
                </a:extLst>
              </a:tr>
              <a:tr h="213473">
                <a:tc>
                  <a:txBody>
                    <a:bodyPr/>
                    <a:lstStyle/>
                    <a:p>
                      <a:pPr algn="ctr" fontAlgn="ctr"/>
                      <a:r>
                        <a:rPr lang="ru-RU" sz="1200" u="none" strike="noStrike" dirty="0">
                          <a:effectLst/>
                          <a:latin typeface="Times New Roman" pitchFamily="18" charset="0"/>
                          <a:cs typeface="Times New Roman" pitchFamily="18" charset="0"/>
                        </a:rPr>
                        <a:t>1.1.</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materials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8 384,00</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8 807,24</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105</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2809121336"/>
                  </a:ext>
                </a:extLst>
              </a:tr>
              <a:tr h="212312">
                <a:tc>
                  <a:txBody>
                    <a:bodyPr/>
                    <a:lstStyle/>
                    <a:p>
                      <a:pPr algn="ctr" fontAlgn="ctr"/>
                      <a:r>
                        <a:rPr lang="ru-RU" sz="1200" u="none" strike="noStrike">
                          <a:effectLst/>
                          <a:latin typeface="Times New Roman" pitchFamily="18" charset="0"/>
                          <a:cs typeface="Times New Roman" pitchFamily="18" charset="0"/>
                        </a:rPr>
                        <a:t>1.2.</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fuel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 </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875236716"/>
                  </a:ext>
                </a:extLst>
              </a:tr>
              <a:tr h="212312">
                <a:tc>
                  <a:txBody>
                    <a:bodyPr/>
                    <a:lstStyle/>
                    <a:p>
                      <a:pPr algn="ctr" fontAlgn="ctr"/>
                      <a:r>
                        <a:rPr lang="ru-RU" sz="1200" u="none" strike="noStrike">
                          <a:effectLst/>
                          <a:latin typeface="Times New Roman" pitchFamily="18" charset="0"/>
                          <a:cs typeface="Times New Roman" pitchFamily="18" charset="0"/>
                        </a:rPr>
                        <a:t>1.3.</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energy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400" u="none" strike="noStrike" dirty="0">
                          <a:effectLst/>
                          <a:latin typeface="Times New Roman" pitchFamily="18" charset="0"/>
                          <a:cs typeface="Times New Roman" pitchFamily="18" charset="0"/>
                        </a:rPr>
                        <a:t>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 </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extLst>
                  <a:ext uri="{0D108BD9-81ED-4DB2-BD59-A6C34878D82A}">
                    <a16:rowId xmlns="" xmlns:a16="http://schemas.microsoft.com/office/drawing/2014/main" val="497590334"/>
                  </a:ext>
                </a:extLst>
              </a:tr>
              <a:tr h="343345">
                <a:tc>
                  <a:txBody>
                    <a:bodyPr/>
                    <a:lstStyle/>
                    <a:p>
                      <a:pPr algn="ctr" fontAlgn="ctr"/>
                      <a:r>
                        <a:rPr lang="ru-RU" sz="1200" u="none" strike="noStrike">
                          <a:effectLst/>
                          <a:latin typeface="Times New Roman" pitchFamily="18" charset="0"/>
                          <a:cs typeface="Times New Roman" pitchFamily="18" charset="0"/>
                        </a:rPr>
                        <a:t>2.</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Labor costs, total, incl.</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 -"-</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8 264,61</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12 049,04</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146</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2652808843"/>
                  </a:ext>
                </a:extLst>
              </a:tr>
              <a:tr h="261975">
                <a:tc>
                  <a:txBody>
                    <a:bodyPr/>
                    <a:lstStyle/>
                    <a:p>
                      <a:pPr algn="ctr" fontAlgn="ctr"/>
                      <a:r>
                        <a:rPr lang="ru-RU" sz="1200" u="none" strike="noStrike" dirty="0">
                          <a:effectLst/>
                          <a:latin typeface="Times New Roman" pitchFamily="18" charset="0"/>
                          <a:cs typeface="Times New Roman" pitchFamily="18" charset="0"/>
                        </a:rPr>
                        <a:t>2.1.</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salary</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a:effectLst/>
                          <a:latin typeface="Times New Roman" pitchFamily="18" charset="0"/>
                          <a:cs typeface="Times New Roman" pitchFamily="18" charset="0"/>
                        </a:rPr>
                        <a:t> -"-</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7 278,08</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9 870,82</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136</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1910173311"/>
                  </a:ext>
                </a:extLst>
              </a:tr>
              <a:tr h="213473">
                <a:tc>
                  <a:txBody>
                    <a:bodyPr/>
                    <a:lstStyle/>
                    <a:p>
                      <a:pPr algn="ctr" fontAlgn="ctr"/>
                      <a:r>
                        <a:rPr lang="ru-RU" sz="1200" u="none" strike="noStrike">
                          <a:effectLst/>
                          <a:latin typeface="Times New Roman" pitchFamily="18" charset="0"/>
                          <a:cs typeface="Times New Roman" pitchFamily="18" charset="0"/>
                        </a:rPr>
                        <a:t>2.2.</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social tax </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893,12</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2 065,71</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231</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3549103046"/>
                  </a:ext>
                </a:extLst>
              </a:tr>
              <a:tr h="279020">
                <a:tc>
                  <a:txBody>
                    <a:bodyPr/>
                    <a:lstStyle/>
                    <a:p>
                      <a:pPr algn="ctr" fontAlgn="ctr"/>
                      <a:r>
                        <a:rPr lang="en-US" sz="1200" b="0" i="0" u="none" strike="noStrike" dirty="0" smtClean="0">
                          <a:effectLst/>
                          <a:latin typeface="Times New Roman" panose="02020603050405020304" pitchFamily="18" charset="0"/>
                          <a:cs typeface="Times New Roman" pitchFamily="18" charset="0"/>
                        </a:rPr>
                        <a:t>2.3.</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l" defTabSz="1219170" rtl="0" eaLnBrk="1" fontAlgn="ctr" latinLnBrk="1" hangingPunct="1">
                        <a:lnSpc>
                          <a:spcPct val="100000"/>
                        </a:lnSpc>
                        <a:spcBef>
                          <a:spcPts val="0"/>
                        </a:spcBef>
                        <a:spcAft>
                          <a:spcPts val="0"/>
                        </a:spcAft>
                        <a:buClrTx/>
                        <a:buSzTx/>
                        <a:buFontTx/>
                        <a:buNone/>
                        <a:tabLst/>
                        <a:defRPr/>
                      </a:pPr>
                      <a:r>
                        <a:rPr lang="en-US" sz="1400" b="0" i="0" u="none" strike="noStrike" dirty="0" smtClean="0">
                          <a:effectLst/>
                          <a:latin typeface="Times New Roman" panose="02020603050405020304" pitchFamily="18" charset="0"/>
                          <a:cs typeface="Times New Roman" pitchFamily="18" charset="0"/>
                        </a:rPr>
                        <a:t>  MSHI</a:t>
                      </a:r>
                      <a:r>
                        <a:rPr lang="en-US" sz="1400" b="0" i="0" u="none" strike="noStrike" baseline="0" dirty="0" smtClean="0">
                          <a:effectLst/>
                          <a:latin typeface="Times New Roman" panose="02020603050405020304" pitchFamily="18" charset="0"/>
                          <a:cs typeface="Times New Roman" pitchFamily="18" charset="0"/>
                        </a:rPr>
                        <a:t> (mandatory social health insurance)</a:t>
                      </a:r>
                      <a:endParaRPr lang="ru-RU" sz="1400" b="0" i="0" u="none" strike="noStrike" dirty="0" smtClean="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93,41</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112,50</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120</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tr>
              <a:tr h="213473">
                <a:tc>
                  <a:txBody>
                    <a:bodyPr/>
                    <a:lstStyle/>
                    <a:p>
                      <a:pPr algn="ctr" fontAlgn="ctr"/>
                      <a:r>
                        <a:rPr lang="ru-RU" sz="1200" u="none" strike="noStrike" dirty="0">
                          <a:effectLst/>
                          <a:latin typeface="Times New Roman" pitchFamily="18" charset="0"/>
                          <a:cs typeface="Times New Roman" pitchFamily="18" charset="0"/>
                        </a:rPr>
                        <a:t>3.</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Depreciation of fixed and intangible assets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5 797,03</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6 172,64</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107</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597278271"/>
                  </a:ext>
                </a:extLst>
              </a:tr>
              <a:tr h="323221">
                <a:tc>
                  <a:txBody>
                    <a:bodyPr/>
                    <a:lstStyle/>
                    <a:p>
                      <a:pPr algn="ctr" fontAlgn="ctr"/>
                      <a:r>
                        <a:rPr lang="ru-RU" sz="1200" u="none" strike="noStrike">
                          <a:effectLst/>
                          <a:latin typeface="Times New Roman" pitchFamily="18" charset="0"/>
                          <a:cs typeface="Times New Roman" pitchFamily="18" charset="0"/>
                        </a:rPr>
                        <a:t>4.</a:t>
                      </a:r>
                      <a:endParaRPr lang="ru-RU" sz="1200" b="0"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u="none" strike="noStrike" dirty="0" smtClean="0">
                          <a:effectLst/>
                          <a:latin typeface="Times New Roman" pitchFamily="18" charset="0"/>
                          <a:cs typeface="Times New Roman" pitchFamily="18" charset="0"/>
                        </a:rPr>
                        <a:t>  Other costs (medical services)</a:t>
                      </a:r>
                      <a:endParaRPr lang="ru-RU" sz="14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u="none" strike="noStrike" dirty="0">
                          <a:effectLst/>
                          <a:latin typeface="Times New Roman" pitchFamily="18" charset="0"/>
                          <a:cs typeface="Times New Roman" pitchFamily="18" charset="0"/>
                        </a:rPr>
                        <a:t> -"-</a:t>
                      </a:r>
                      <a:endParaRPr lang="ru-RU" sz="1200" b="0"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19,32</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a:solidFill>
                            <a:schemeClr val="tx1"/>
                          </a:solidFill>
                          <a:effectLst/>
                          <a:latin typeface="Times New Roman" pitchFamily="18" charset="0"/>
                          <a:ea typeface="+mn-ea"/>
                          <a:cs typeface="Times New Roman" pitchFamily="18" charset="0"/>
                        </a:rPr>
                        <a:t>19,76</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0" i="0" u="none" strike="noStrike" kern="1200" dirty="0" smtClean="0">
                          <a:solidFill>
                            <a:schemeClr val="tx1"/>
                          </a:solidFill>
                          <a:effectLst/>
                          <a:latin typeface="Times New Roman" pitchFamily="18" charset="0"/>
                          <a:ea typeface="+mn-ea"/>
                          <a:cs typeface="Times New Roman" pitchFamily="18" charset="0"/>
                        </a:rPr>
                        <a:t>102</a:t>
                      </a:r>
                      <a:endParaRPr lang="ru-RU" sz="1400" b="0"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3789522791"/>
                  </a:ext>
                </a:extLst>
              </a:tr>
              <a:tr h="309381">
                <a:tc>
                  <a:txBody>
                    <a:bodyPr/>
                    <a:lstStyle/>
                    <a:p>
                      <a:pPr algn="ctr" fontAlgn="ctr"/>
                      <a:r>
                        <a:rPr lang="en-US" sz="1200" b="1" u="none" strike="noStrike" dirty="0">
                          <a:effectLst/>
                          <a:latin typeface="Times New Roman" pitchFamily="18" charset="0"/>
                          <a:cs typeface="Times New Roman" pitchFamily="18" charset="0"/>
                        </a:rPr>
                        <a:t>II</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b="1" u="none" strike="noStrike" dirty="0" smtClean="0">
                          <a:effectLst/>
                          <a:latin typeface="Times New Roman" pitchFamily="18" charset="0"/>
                          <a:cs typeface="Times New Roman" pitchFamily="18" charset="0"/>
                        </a:rPr>
                        <a:t>  Period expenses, total (taxes)</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 -"-</a:t>
                      </a:r>
                      <a:endParaRPr lang="ru-RU" sz="1200" b="1"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2 230,54</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2 517,57</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chemeClr val="tx1"/>
                          </a:solidFill>
                          <a:effectLst/>
                          <a:latin typeface="Times New Roman" pitchFamily="18" charset="0"/>
                          <a:ea typeface="+mn-ea"/>
                          <a:cs typeface="Times New Roman" pitchFamily="18" charset="0"/>
                        </a:rPr>
                        <a:t>113</a:t>
                      </a:r>
                      <a:endParaRPr lang="ru-RU" sz="1400" b="1"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3342289269"/>
                  </a:ext>
                </a:extLst>
              </a:tr>
              <a:tr h="392829">
                <a:tc>
                  <a:txBody>
                    <a:bodyPr/>
                    <a:lstStyle/>
                    <a:p>
                      <a:pPr algn="ctr" fontAlgn="ctr"/>
                      <a:r>
                        <a:rPr lang="en-US" sz="1200" b="1" u="none" strike="noStrike" dirty="0">
                          <a:effectLst/>
                          <a:latin typeface="Times New Roman" pitchFamily="18" charset="0"/>
                          <a:cs typeface="Times New Roman" pitchFamily="18" charset="0"/>
                        </a:rPr>
                        <a:t>III</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l" fontAlgn="ctr"/>
                      <a:r>
                        <a:rPr lang="en-US" sz="1400" b="1" u="none" strike="noStrike" dirty="0" smtClean="0">
                          <a:effectLst/>
                          <a:latin typeface="Times New Roman" pitchFamily="18" charset="0"/>
                          <a:cs typeface="Times New Roman" pitchFamily="18" charset="0"/>
                        </a:rPr>
                        <a:t>  Total costs</a:t>
                      </a:r>
                      <a:endParaRPr lang="ru-RU" sz="14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gn="ctr" fontAlgn="ctr"/>
                      <a:r>
                        <a:rPr lang="ru-RU" sz="1200" b="1" u="none" strike="noStrike">
                          <a:effectLst/>
                          <a:latin typeface="Times New Roman" pitchFamily="18" charset="0"/>
                          <a:cs typeface="Times New Roman" pitchFamily="18" charset="0"/>
                        </a:rPr>
                        <a:t> -"-</a:t>
                      </a:r>
                      <a:endParaRPr lang="ru-RU" sz="1200" b="1"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24 695,47</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29 566,24</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chemeClr val="tx1"/>
                          </a:solidFill>
                          <a:effectLst/>
                          <a:latin typeface="Times New Roman" pitchFamily="18" charset="0"/>
                          <a:ea typeface="+mn-ea"/>
                          <a:cs typeface="Times New Roman" pitchFamily="18" charset="0"/>
                        </a:rPr>
                        <a:t>120</a:t>
                      </a:r>
                      <a:endParaRPr lang="ru-RU" sz="1400" b="1"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2039435059"/>
                  </a:ext>
                </a:extLst>
              </a:tr>
              <a:tr h="213473">
                <a:tc>
                  <a:txBody>
                    <a:bodyPr/>
                    <a:lstStyle/>
                    <a:p>
                      <a:pPr algn="ctr" fontAlgn="ctr"/>
                      <a:r>
                        <a:rPr lang="en-US" sz="1200" b="1" u="none" strike="noStrike" dirty="0">
                          <a:effectLst/>
                          <a:latin typeface="Times New Roman" pitchFamily="18" charset="0"/>
                          <a:cs typeface="Times New Roman" pitchFamily="18" charset="0"/>
                        </a:rPr>
                        <a:t>IY</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r>
                        <a:rPr lang="en-US" sz="1400" b="1" dirty="0" smtClean="0">
                          <a:solidFill>
                            <a:srgbClr val="000000"/>
                          </a:solidFill>
                          <a:effectLst/>
                          <a:latin typeface="Times New Roman" panose="02020603050405020304" pitchFamily="18" charset="0"/>
                          <a:ea typeface="Arial Unicode MS"/>
                          <a:cs typeface="Arial Unicode MS"/>
                        </a:rPr>
                        <a:t> </a:t>
                      </a:r>
                      <a:r>
                        <a:rPr lang="ru-RU" sz="1400" b="1" dirty="0" err="1" smtClean="0">
                          <a:solidFill>
                            <a:srgbClr val="000000"/>
                          </a:solidFill>
                          <a:effectLst/>
                          <a:latin typeface="Times New Roman" panose="02020603050405020304" pitchFamily="18" charset="0"/>
                          <a:ea typeface="Arial Unicode MS"/>
                          <a:cs typeface="Arial Unicode MS"/>
                        </a:rPr>
                        <a:t>Profit</a:t>
                      </a:r>
                      <a:endParaRPr lang="ru-RU" sz="2000" b="1" dirty="0">
                        <a:solidFill>
                          <a:srgbClr val="000000"/>
                        </a:solidFill>
                        <a:effectLst/>
                        <a:latin typeface="Arial Unicode MS"/>
                        <a:ea typeface="Arial Unicode MS"/>
                        <a:cs typeface="Arial Unicode MS"/>
                      </a:endParaRPr>
                    </a:p>
                  </a:txBody>
                  <a:tcPr marL="68580" marR="68580" marT="0" marB="0">
                    <a:noFill/>
                  </a:tcPr>
                </a:tc>
                <a:tc>
                  <a:txBody>
                    <a:bodyPr/>
                    <a:lstStyle/>
                    <a:p>
                      <a:pPr algn="ctr" fontAlgn="ctr"/>
                      <a:r>
                        <a:rPr lang="ru-RU" sz="1200" b="1" u="none" strike="noStrike" dirty="0">
                          <a:effectLst/>
                          <a:latin typeface="Times New Roman" pitchFamily="18" charset="0"/>
                          <a:cs typeface="Times New Roman" pitchFamily="18" charset="0"/>
                        </a:rPr>
                        <a:t> -"-</a:t>
                      </a:r>
                      <a:endParaRPr lang="ru-RU"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2 506,28</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-1 530,65</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ru-RU" sz="1400" b="1"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1780947940"/>
                  </a:ext>
                </a:extLst>
              </a:tr>
              <a:tr h="307612">
                <a:tc>
                  <a:txBody>
                    <a:bodyPr/>
                    <a:lstStyle/>
                    <a:p>
                      <a:pPr algn="ctr" fontAlgn="ctr"/>
                      <a:r>
                        <a:rPr lang="en-US" sz="1200" b="1" u="none" strike="noStrike" dirty="0">
                          <a:effectLst/>
                          <a:latin typeface="Times New Roman" pitchFamily="18" charset="0"/>
                          <a:cs typeface="Times New Roman" pitchFamily="18" charset="0"/>
                        </a:rPr>
                        <a:t>Y</a:t>
                      </a:r>
                      <a:endParaRPr lang="en-US" sz="1200" b="1" i="0" u="none" strike="noStrike" dirty="0">
                        <a:effectLst/>
                        <a:latin typeface="Times New Roman" panose="02020603050405020304" pitchFamily="18" charset="0"/>
                        <a:cs typeface="Times New Roman" pitchFamily="18" charset="0"/>
                      </a:endParaRPr>
                    </a:p>
                  </a:txBody>
                  <a:tcPr marL="0" marR="0" marT="0" marB="0" anchor="ctr">
                    <a:noFill/>
                  </a:tcPr>
                </a:tc>
                <a:tc>
                  <a:txBody>
                    <a:bodyPr/>
                    <a:lstStyle/>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r>
                        <a:rPr lang="en-US" sz="1400" b="1" dirty="0" smtClean="0">
                          <a:solidFill>
                            <a:srgbClr val="000000"/>
                          </a:solidFill>
                          <a:effectLst/>
                          <a:latin typeface="Times New Roman" panose="02020603050405020304" pitchFamily="18" charset="0"/>
                          <a:ea typeface="Arial Unicode MS"/>
                          <a:cs typeface="Arial Unicode MS"/>
                        </a:rPr>
                        <a:t> </a:t>
                      </a:r>
                      <a:r>
                        <a:rPr lang="ru-RU" sz="1400" b="1" dirty="0" err="1" smtClean="0">
                          <a:solidFill>
                            <a:srgbClr val="000000"/>
                          </a:solidFill>
                          <a:effectLst/>
                          <a:latin typeface="Times New Roman" panose="02020603050405020304" pitchFamily="18" charset="0"/>
                          <a:ea typeface="Arial Unicode MS"/>
                          <a:cs typeface="Arial Unicode MS"/>
                        </a:rPr>
                        <a:t>Total</a:t>
                      </a:r>
                      <a:r>
                        <a:rPr lang="ru-RU" sz="1400" b="1" dirty="0" smtClean="0">
                          <a:solidFill>
                            <a:srgbClr val="000000"/>
                          </a:solidFill>
                          <a:effectLst/>
                          <a:latin typeface="Times New Roman" panose="02020603050405020304" pitchFamily="18" charset="0"/>
                          <a:ea typeface="Arial Unicode MS"/>
                          <a:cs typeface="Arial Unicode MS"/>
                        </a:rPr>
                        <a:t> </a:t>
                      </a:r>
                      <a:r>
                        <a:rPr lang="ru-RU" sz="1400" b="1" dirty="0" err="1" smtClean="0">
                          <a:solidFill>
                            <a:srgbClr val="000000"/>
                          </a:solidFill>
                          <a:effectLst/>
                          <a:latin typeface="Times New Roman" panose="02020603050405020304" pitchFamily="18" charset="0"/>
                          <a:ea typeface="Arial Unicode MS"/>
                          <a:cs typeface="Arial Unicode MS"/>
                        </a:rPr>
                        <a:t>income</a:t>
                      </a:r>
                      <a:r>
                        <a:rPr lang="en-US" sz="1400" b="1" dirty="0" smtClean="0">
                          <a:solidFill>
                            <a:srgbClr val="000000"/>
                          </a:solidFill>
                          <a:effectLst/>
                          <a:latin typeface="Times New Roman" panose="02020603050405020304" pitchFamily="18" charset="0"/>
                          <a:ea typeface="Arial Unicode MS"/>
                          <a:cs typeface="Arial Unicode MS"/>
                        </a:rPr>
                        <a:t>   </a:t>
                      </a:r>
                      <a:endParaRPr lang="ru-RU" sz="2000" b="1" dirty="0">
                        <a:solidFill>
                          <a:srgbClr val="000000"/>
                        </a:solidFill>
                        <a:effectLst/>
                        <a:latin typeface="Arial Unicode MS"/>
                        <a:ea typeface="Arial Unicode MS"/>
                        <a:cs typeface="Arial Unicode MS"/>
                      </a:endParaRPr>
                    </a:p>
                  </a:txBody>
                  <a:tcPr marL="68580" marR="68580" marT="0" marB="0">
                    <a:noFill/>
                  </a:tcPr>
                </a:tc>
                <a:tc>
                  <a:txBody>
                    <a:bodyPr/>
                    <a:lstStyle/>
                    <a:p>
                      <a:pPr algn="ctr" fontAlgn="ctr"/>
                      <a:r>
                        <a:rPr lang="ru-RU" sz="1200" b="1" u="none" strike="noStrike">
                          <a:effectLst/>
                          <a:latin typeface="Times New Roman" pitchFamily="18" charset="0"/>
                          <a:cs typeface="Times New Roman" pitchFamily="18" charset="0"/>
                        </a:rPr>
                        <a:t> -"-</a:t>
                      </a:r>
                      <a:endParaRPr lang="ru-RU" sz="1200" b="1"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27 201,75</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28 035,59</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chemeClr val="tx1"/>
                          </a:solidFill>
                          <a:effectLst/>
                          <a:latin typeface="Times New Roman" pitchFamily="18" charset="0"/>
                          <a:ea typeface="+mn-ea"/>
                          <a:cs typeface="Times New Roman" pitchFamily="18" charset="0"/>
                        </a:rPr>
                        <a:t>103</a:t>
                      </a:r>
                      <a:endParaRPr lang="ru-RU" sz="1400" b="1"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391798035"/>
                  </a:ext>
                </a:extLst>
              </a:tr>
              <a:tr h="404851">
                <a:tc>
                  <a:txBody>
                    <a:bodyPr/>
                    <a:lstStyle/>
                    <a:p>
                      <a:pPr algn="ctr" fontAlgn="ctr"/>
                      <a:r>
                        <a:rPr lang="en-US" sz="1200" b="1" u="none" strike="noStrike">
                          <a:effectLst/>
                          <a:latin typeface="Times New Roman" pitchFamily="18" charset="0"/>
                          <a:cs typeface="Times New Roman" pitchFamily="18" charset="0"/>
                        </a:rPr>
                        <a:t>YI</a:t>
                      </a:r>
                      <a:endParaRPr lang="en-US" sz="1200" b="1"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r>
                        <a:rPr lang="en-US" sz="1400" b="1" dirty="0" smtClean="0">
                          <a:solidFill>
                            <a:srgbClr val="000000"/>
                          </a:solidFill>
                          <a:effectLst/>
                          <a:latin typeface="Times New Roman" panose="02020603050405020304" pitchFamily="18" charset="0"/>
                          <a:ea typeface="Arial Unicode MS"/>
                          <a:cs typeface="Arial Unicode MS"/>
                        </a:rPr>
                        <a:t> </a:t>
                      </a:r>
                    </a:p>
                    <a:p>
                      <a:pPr>
                        <a:lnSpc>
                          <a:spcPts val="300"/>
                        </a:lnSpc>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lnSpc>
                          <a:spcPts val="300"/>
                        </a:lnSpc>
                        <a:spcAft>
                          <a:spcPts val="0"/>
                        </a:spcAft>
                      </a:pPr>
                      <a:r>
                        <a:rPr lang="en-US" sz="1400" b="1" dirty="0" smtClean="0">
                          <a:solidFill>
                            <a:srgbClr val="000000"/>
                          </a:solidFill>
                          <a:effectLst/>
                          <a:latin typeface="Times New Roman" panose="02020603050405020304" pitchFamily="18" charset="0"/>
                          <a:ea typeface="Arial Unicode MS"/>
                          <a:cs typeface="Arial Unicode MS"/>
                        </a:rPr>
                        <a:t> The </a:t>
                      </a:r>
                      <a:r>
                        <a:rPr lang="en-US" sz="1400" b="1" dirty="0">
                          <a:solidFill>
                            <a:srgbClr val="000000"/>
                          </a:solidFill>
                          <a:effectLst/>
                          <a:latin typeface="Times New Roman" panose="02020603050405020304" pitchFamily="18" charset="0"/>
                          <a:ea typeface="Arial Unicode MS"/>
                          <a:cs typeface="Arial Unicode MS"/>
                        </a:rPr>
                        <a:t>volume of services provided</a:t>
                      </a:r>
                      <a:endParaRPr lang="ru-RU" sz="1400" b="1" dirty="0">
                        <a:solidFill>
                          <a:srgbClr val="000000"/>
                        </a:solidFill>
                        <a:effectLst/>
                        <a:latin typeface="Arial Unicode MS"/>
                        <a:ea typeface="Arial Unicode MS"/>
                        <a:cs typeface="Arial Unicode MS"/>
                      </a:endParaRPr>
                    </a:p>
                  </a:txBody>
                  <a:tcPr marL="68580" marR="68580" marT="0" marB="0">
                    <a:noFill/>
                  </a:tcPr>
                </a:tc>
                <a:tc>
                  <a:txBody>
                    <a:bodyPr/>
                    <a:lstStyle/>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endPar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ctr">
                        <a:lnSpc>
                          <a:spcPts val="100"/>
                        </a:lnSpc>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w</a:t>
                      </a: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agon</a:t>
                      </a: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p>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hour</a:t>
                      </a:r>
                      <a:endParaRPr lang="ru-RU" sz="1400" b="1" dirty="0">
                        <a:solidFill>
                          <a:srgbClr val="000000"/>
                        </a:solidFill>
                        <a:effectLst/>
                        <a:latin typeface="Arial Unicode MS"/>
                        <a:ea typeface="Arial Unicode MS"/>
                        <a:cs typeface="Arial Unicode MS"/>
                      </a:endParaRPr>
                    </a:p>
                  </a:txBody>
                  <a:tcPr marL="68580" marR="6858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549 647</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566 490</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smtClean="0">
                          <a:solidFill>
                            <a:schemeClr val="tx1"/>
                          </a:solidFill>
                          <a:effectLst/>
                          <a:latin typeface="Times New Roman" pitchFamily="18" charset="0"/>
                          <a:ea typeface="+mn-ea"/>
                          <a:cs typeface="Times New Roman" pitchFamily="18" charset="0"/>
                        </a:rPr>
                        <a:t>103</a:t>
                      </a:r>
                      <a:endParaRPr lang="ru-RU" sz="1400" b="1" i="0" u="none" strike="noStrike" kern="1200" dirty="0">
                        <a:solidFill>
                          <a:schemeClr val="tx1"/>
                        </a:solidFill>
                        <a:effectLst/>
                        <a:latin typeface="Times New Roman" pitchFamily="18" charset="0"/>
                        <a:ea typeface="+mn-ea"/>
                        <a:cs typeface="Times New Roman" pitchFamily="18" charset="0"/>
                      </a:endParaRPr>
                    </a:p>
                  </a:txBody>
                  <a:tcPr marL="4222" marR="4222" marT="4222" marB="0" anchor="ctr">
                    <a:noFill/>
                  </a:tcPr>
                </a:tc>
                <a:extLst>
                  <a:ext uri="{0D108BD9-81ED-4DB2-BD59-A6C34878D82A}">
                    <a16:rowId xmlns="" xmlns:a16="http://schemas.microsoft.com/office/drawing/2014/main" val="2116327393"/>
                  </a:ext>
                </a:extLst>
              </a:tr>
              <a:tr h="627992">
                <a:tc>
                  <a:txBody>
                    <a:bodyPr/>
                    <a:lstStyle/>
                    <a:p>
                      <a:pPr algn="ctr" fontAlgn="ctr"/>
                      <a:r>
                        <a:rPr lang="en-US" sz="1200" b="1" u="none" strike="noStrike">
                          <a:effectLst/>
                          <a:latin typeface="Times New Roman" pitchFamily="18" charset="0"/>
                          <a:cs typeface="Times New Roman" pitchFamily="18" charset="0"/>
                        </a:rPr>
                        <a:t>YII</a:t>
                      </a:r>
                      <a:endParaRPr lang="en-US" sz="1200" b="1" i="0" u="none" strike="noStrike">
                        <a:effectLst/>
                        <a:latin typeface="Times New Roman" panose="02020603050405020304" pitchFamily="18" charset="0"/>
                        <a:cs typeface="Times New Roman" pitchFamily="18" charset="0"/>
                      </a:endParaRPr>
                    </a:p>
                  </a:txBody>
                  <a:tcPr marL="0" marR="0" marT="0" marB="0" anchor="ctr">
                    <a:noFill/>
                  </a:tcPr>
                </a:tc>
                <a:tc>
                  <a:txBody>
                    <a:bodyPr/>
                    <a:lstStyle/>
                    <a:p>
                      <a:pPr>
                        <a:spcAft>
                          <a:spcPts val="0"/>
                        </a:spcAft>
                      </a:pPr>
                      <a:endParaRPr lang="en-US" sz="1400" b="1" dirty="0" smtClean="0">
                        <a:solidFill>
                          <a:srgbClr val="000000"/>
                        </a:solidFill>
                        <a:effectLst/>
                        <a:latin typeface="Times New Roman" panose="02020603050405020304" pitchFamily="18" charset="0"/>
                        <a:ea typeface="Arial Unicode MS"/>
                        <a:cs typeface="Arial Unicode MS"/>
                      </a:endParaRPr>
                    </a:p>
                    <a:p>
                      <a:pPr>
                        <a:spcAft>
                          <a:spcPts val="0"/>
                        </a:spcAft>
                      </a:pPr>
                      <a:r>
                        <a:rPr lang="ru-RU" sz="1400" b="1" dirty="0" err="1" smtClean="0">
                          <a:solidFill>
                            <a:srgbClr val="000000"/>
                          </a:solidFill>
                          <a:effectLst/>
                          <a:latin typeface="Times New Roman" panose="02020603050405020304" pitchFamily="18" charset="0"/>
                          <a:ea typeface="Arial Unicode MS"/>
                          <a:cs typeface="Arial Unicode MS"/>
                        </a:rPr>
                        <a:t>Tariff</a:t>
                      </a:r>
                      <a:endParaRPr lang="ru-RU" sz="1400" b="1" dirty="0">
                        <a:solidFill>
                          <a:srgbClr val="000000"/>
                        </a:solidFill>
                        <a:effectLst/>
                        <a:latin typeface="Arial Unicode MS"/>
                        <a:ea typeface="Arial Unicode MS"/>
                        <a:cs typeface="Arial Unicode MS"/>
                      </a:endParaRPr>
                    </a:p>
                  </a:txBody>
                  <a:tcPr marL="68580" marR="68580" marT="0" marB="0">
                    <a:noFill/>
                  </a:tcPr>
                </a:tc>
                <a:tc>
                  <a:txBody>
                    <a:bodyPr/>
                    <a:lstStyle/>
                    <a:p>
                      <a:pPr algn="ctr">
                        <a:spcAft>
                          <a:spcPts val="0"/>
                        </a:spcAft>
                      </a:pPr>
                      <a:r>
                        <a:rPr lang="ru-RU" sz="1400" b="1" i="0" u="none" strike="noStrike" spc="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tenge</a:t>
                      </a:r>
                      <a:r>
                        <a:rPr lang="ru-RU"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rPr>
                        <a:t>/</a:t>
                      </a:r>
                      <a:endParaRPr lang="en-US" sz="1400" b="1" i="0" u="none" strike="noStrike" spc="0" dirty="0" smtClean="0">
                        <a:solidFill>
                          <a:srgbClr val="000000"/>
                        </a:solidFill>
                        <a:effectLst/>
                        <a:latin typeface="Arial Unicode MS"/>
                        <a:ea typeface="Cambria" panose="02040503050406030204" pitchFamily="18" charset="0"/>
                        <a:cs typeface="Cambria" panose="02040503050406030204" pitchFamily="18" charset="0"/>
                      </a:endParaRPr>
                    </a:p>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wagon-</a:t>
                      </a:r>
                    </a:p>
                    <a:p>
                      <a:pPr algn="ctr">
                        <a:spcAft>
                          <a:spcPts val="0"/>
                        </a:spcAft>
                      </a:pPr>
                      <a:r>
                        <a:rPr lang="en-US"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hour</a:t>
                      </a:r>
                      <a:endParaRPr lang="ru-RU" sz="1400" b="1" i="0" u="none" strike="noStrike" spc="0" dirty="0" smtClean="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68580" marR="68580" marT="0"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a:solidFill>
                            <a:schemeClr val="tx1"/>
                          </a:solidFill>
                          <a:effectLst/>
                          <a:latin typeface="Times New Roman" pitchFamily="18" charset="0"/>
                          <a:ea typeface="+mn-ea"/>
                          <a:cs typeface="Times New Roman" pitchFamily="18" charset="0"/>
                        </a:rPr>
                        <a:t>49,49</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49,49</a:t>
                      </a:r>
                    </a:p>
                  </a:txBody>
                  <a:tcPr marL="4222" marR="4222" marT="42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1400" b="1" i="0" u="none" strike="noStrike" kern="1200" dirty="0">
                          <a:solidFill>
                            <a:schemeClr val="tx1"/>
                          </a:solidFill>
                          <a:effectLst/>
                          <a:latin typeface="Times New Roman" pitchFamily="18" charset="0"/>
                          <a:ea typeface="+mn-ea"/>
                          <a:cs typeface="Times New Roman" pitchFamily="18" charset="0"/>
                        </a:rPr>
                        <a:t> </a:t>
                      </a:r>
                    </a:p>
                  </a:txBody>
                  <a:tcPr marL="4222" marR="4222" marT="4222" marB="0" anchor="ctr">
                    <a:noFill/>
                  </a:tcPr>
                </a:tc>
                <a:extLst>
                  <a:ext uri="{0D108BD9-81ED-4DB2-BD59-A6C34878D82A}">
                    <a16:rowId xmlns="" xmlns:a16="http://schemas.microsoft.com/office/drawing/2014/main" val="917063251"/>
                  </a:ext>
                </a:extLst>
              </a:tr>
            </a:tbl>
          </a:graphicData>
        </a:graphic>
      </p:graphicFrame>
      <p:pic>
        <p:nvPicPr>
          <p:cNvPr id="720"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3</a:t>
            </a:r>
          </a:p>
        </p:txBody>
      </p:sp>
      <p:sp>
        <p:nvSpPr>
          <p:cNvPr id="716" name="Line 809"/>
          <p:cNvSpPr>
            <a:spLocks noChangeShapeType="1"/>
          </p:cNvSpPr>
          <p:nvPr/>
        </p:nvSpPr>
        <p:spPr bwMode="auto">
          <a:xfrm>
            <a:off x="594562" y="757608"/>
            <a:ext cx="8903943"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228242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3" y="2"/>
            <a:ext cx="9905999" cy="908721"/>
          </a:xfrm>
          <a:prstGeom prst="rect">
            <a:avLst/>
          </a:prstGeom>
        </p:spPr>
        <p:txBody>
          <a:bodyPr anchor="ctr"/>
          <a:lstStyle>
            <a:lvl1pPr marL="0" indent="0" algn="ctr" defTabSz="1219170" rtl="0" eaLnBrk="1" latinLnBrk="1" hangingPunct="1">
              <a:spcBef>
                <a:spcPct val="20000"/>
              </a:spcBef>
              <a:buFont typeface="Arial" pitchFamily="34" charset="0"/>
              <a:buNone/>
              <a:defRPr sz="4800" b="0" kern="1200" baseline="0">
                <a:solidFill>
                  <a:schemeClr val="tx1">
                    <a:lumMod val="75000"/>
                    <a:lumOff val="25000"/>
                  </a:schemeClr>
                </a:solidFill>
                <a:latin typeface="+mj-lt"/>
                <a:ea typeface="+mn-ea"/>
                <a:cs typeface="Arial" pitchFamily="34" charset="0"/>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a:lstStyle>
          <a:p>
            <a:pPr lvl="0" fontAlgn="auto">
              <a:spcAft>
                <a:spcPts val="0"/>
              </a:spcAft>
            </a:pP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IMPLEMENTATION OF THE INVESTMENT PROGRAM</a:t>
            </a:r>
          </a:p>
          <a:p>
            <a:pPr lvl="0" fontAlgn="auto">
              <a:spcAft>
                <a:spcPts val="0"/>
              </a:spcAft>
            </a:pPr>
            <a:r>
              <a:rPr lang="en-US"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FOR THE SERVICES OF ACCESS ROADS BY THE RESULTS OF </a:t>
            </a:r>
            <a:r>
              <a:rPr lang="en-US" altLang="ko-KR" sz="1800" b="1" dirty="0" smtClean="0">
                <a:solidFill>
                  <a:srgbClr val="0070C0"/>
                </a:solidFill>
                <a:effectLst>
                  <a:outerShdw blurRad="38100" dist="38100" dir="2700000" algn="tl">
                    <a:srgbClr val="000000">
                      <a:alpha val="43137"/>
                    </a:srgbClr>
                  </a:outerShdw>
                </a:effectLst>
                <a:latin typeface="Times New Roman" pitchFamily="18" charset="0"/>
                <a:cs typeface="Times New Roman" pitchFamily="18" charset="0"/>
              </a:rPr>
              <a:t>2021</a:t>
            </a:r>
            <a:endParaRPr lang="ru-RU" altLang="ko-KR" sz="1800" b="1" dirty="0">
              <a:solidFill>
                <a:srgbClr val="0070C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10"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a:latin typeface="Times New Roman" pitchFamily="18" charset="0"/>
                <a:cs typeface="Times New Roman" pitchFamily="18" charset="0"/>
              </a:rPr>
              <a:t>4</a:t>
            </a:r>
          </a:p>
        </p:txBody>
      </p:sp>
      <p:graphicFrame>
        <p:nvGraphicFramePr>
          <p:cNvPr id="2" name="Таблица 1"/>
          <p:cNvGraphicFramePr>
            <a:graphicFrameLocks noGrp="1"/>
          </p:cNvGraphicFramePr>
          <p:nvPr>
            <p:extLst>
              <p:ext uri="{D42A27DB-BD31-4B8C-83A1-F6EECF244321}">
                <p14:modId xmlns:p14="http://schemas.microsoft.com/office/powerpoint/2010/main" val="3505490637"/>
              </p:ext>
            </p:extLst>
          </p:nvPr>
        </p:nvGraphicFramePr>
        <p:xfrm>
          <a:off x="585589" y="1043735"/>
          <a:ext cx="8887022" cy="4904148"/>
        </p:xfrm>
        <a:graphic>
          <a:graphicData uri="http://schemas.openxmlformats.org/drawingml/2006/table">
            <a:tbl>
              <a:tblPr/>
              <a:tblGrid>
                <a:gridCol w="4025148"/>
                <a:gridCol w="1346999"/>
                <a:gridCol w="1083938"/>
                <a:gridCol w="1346999"/>
                <a:gridCol w="1083938"/>
              </a:tblGrid>
              <a:tr h="319194">
                <a:tc rowSpan="2">
                  <a:txBody>
                    <a:bodyPr/>
                    <a:lstStyle/>
                    <a:p>
                      <a:pPr marL="0" algn="ctr" defTabSz="1219170" rtl="0" eaLnBrk="1" fontAlgn="ctr" latinLnBrk="1" hangingPunct="1"/>
                      <a:r>
                        <a:rPr lang="en-US" sz="1200" b="1" u="none" strike="noStrike" kern="1200" dirty="0">
                          <a:solidFill>
                            <a:schemeClr val="bg1"/>
                          </a:solidFill>
                          <a:effectLst/>
                          <a:latin typeface="Times New Roman" pitchFamily="18" charset="0"/>
                          <a:ea typeface="+mn-ea"/>
                          <a:cs typeface="Times New Roman" pitchFamily="18" charset="0"/>
                        </a:rPr>
                        <a:t>Name of the project</a:t>
                      </a:r>
                    </a:p>
                  </a:txBody>
                  <a:tcPr marL="7620" marR="7620" marT="7620" marB="0" anchor="ctr">
                    <a:lnL w="6350" cap="flat" cmpd="sng" algn="ctr">
                      <a:noFill/>
                      <a:prstDash val="solid"/>
                      <a:round/>
                      <a:headEnd type="none" w="med" len="med"/>
                      <a:tailEnd type="none" w="med" len="med"/>
                    </a:lnL>
                    <a:lnR w="12700" cap="flat" cmpd="sng" algn="ctr">
                      <a:solidFill>
                        <a:srgbClr val="F8FBFE"/>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tc gridSpan="2">
                  <a:txBody>
                    <a:bodyPr/>
                    <a:lstStyle/>
                    <a:p>
                      <a:pPr marL="0" algn="ctr" defTabSz="1219170" rtl="0" eaLnBrk="1" fontAlgn="ctr" latinLnBrk="1" hangingPunct="1"/>
                      <a:r>
                        <a:rPr lang="en-US" sz="1200" b="1" u="none" strike="noStrike" kern="1200" dirty="0">
                          <a:solidFill>
                            <a:schemeClr val="bg1"/>
                          </a:solidFill>
                          <a:effectLst/>
                          <a:latin typeface="Times New Roman" pitchFamily="18" charset="0"/>
                          <a:ea typeface="+mn-ea"/>
                          <a:cs typeface="Times New Roman" pitchFamily="18" charset="0"/>
                        </a:rPr>
                        <a:t>plan</a:t>
                      </a:r>
                    </a:p>
                  </a:txBody>
                  <a:tcPr marL="7620" marR="7620" marT="7620" marB="0" anchor="ctr">
                    <a:lnL w="12700" cap="flat" cmpd="sng" algn="ctr">
                      <a:solidFill>
                        <a:srgbClr val="F8FBFE"/>
                      </a:solidFill>
                      <a:prstDash val="solid"/>
                      <a:round/>
                      <a:headEnd type="none" w="med" len="med"/>
                      <a:tailEnd type="none" w="med" len="med"/>
                    </a:lnL>
                    <a:lnR w="12700" cap="flat" cmpd="sng" algn="ctr">
                      <a:solidFill>
                        <a:srgbClr val="F8FBFE"/>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8FBFE"/>
                      </a:solidFill>
                      <a:prstDash val="solid"/>
                      <a:round/>
                      <a:headEnd type="none" w="med" len="med"/>
                      <a:tailEnd type="none" w="med" len="med"/>
                    </a:lnB>
                    <a:lnTlToBr w="12700" cmpd="sng">
                      <a:noFill/>
                      <a:prstDash val="solid"/>
                    </a:lnTlToBr>
                    <a:lnBlToTr w="12700" cmpd="sng">
                      <a:noFill/>
                      <a:prstDash val="solid"/>
                    </a:lnBlToTr>
                    <a:solidFill>
                      <a:srgbClr val="0460AC"/>
                    </a:solidFill>
                  </a:tcPr>
                </a:tc>
                <a:tc hMerge="1">
                  <a:txBody>
                    <a:bodyPr/>
                    <a:lstStyle/>
                    <a:p>
                      <a:endParaRPr lang="ru-RU"/>
                    </a:p>
                  </a:txBody>
                  <a:tcPr/>
                </a:tc>
                <a:tc gridSpan="2">
                  <a:txBody>
                    <a:bodyPr/>
                    <a:lstStyle/>
                    <a:p>
                      <a:pPr marL="0" algn="ctr" defTabSz="1219170" rtl="0" eaLnBrk="1" fontAlgn="ctr" latinLnBrk="1" hangingPunct="1"/>
                      <a:r>
                        <a:rPr lang="en-US" sz="1200" b="1" u="none" strike="noStrike" kern="1200" dirty="0">
                          <a:solidFill>
                            <a:schemeClr val="bg1"/>
                          </a:solidFill>
                          <a:effectLst/>
                          <a:latin typeface="Times New Roman" pitchFamily="18" charset="0"/>
                          <a:ea typeface="+mn-ea"/>
                          <a:cs typeface="Times New Roman" pitchFamily="18" charset="0"/>
                        </a:rPr>
                        <a:t>fact</a:t>
                      </a:r>
                    </a:p>
                  </a:txBody>
                  <a:tcPr marL="7620" marR="7620" marT="7620" marB="0" anchor="ctr">
                    <a:lnL w="12700" cap="flat" cmpd="sng" algn="ctr">
                      <a:solidFill>
                        <a:srgbClr val="F8FBFE"/>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F8FBFE"/>
                      </a:solidFill>
                      <a:prstDash val="solid"/>
                      <a:round/>
                      <a:headEnd type="none" w="med" len="med"/>
                      <a:tailEnd type="none" w="med" len="med"/>
                    </a:lnB>
                    <a:lnTlToBr w="12700" cmpd="sng">
                      <a:noFill/>
                      <a:prstDash val="solid"/>
                    </a:lnTlToBr>
                    <a:lnBlToTr w="12700" cmpd="sng">
                      <a:noFill/>
                      <a:prstDash val="solid"/>
                    </a:lnBlToTr>
                    <a:solidFill>
                      <a:srgbClr val="0460AC"/>
                    </a:solidFill>
                  </a:tcPr>
                </a:tc>
                <a:tc hMerge="1">
                  <a:txBody>
                    <a:bodyPr/>
                    <a:lstStyle/>
                    <a:p>
                      <a:endParaRPr lang="ru-RU"/>
                    </a:p>
                  </a:txBody>
                  <a:tcPr/>
                </a:tc>
              </a:tr>
              <a:tr h="595350">
                <a:tc vMerge="1">
                  <a:txBody>
                    <a:bodyPr/>
                    <a:lstStyle/>
                    <a:p>
                      <a:endParaRPr lang="ru-RU"/>
                    </a:p>
                  </a:txBody>
                  <a:tcPr/>
                </a:tc>
                <a:tc>
                  <a:txBody>
                    <a:bodyPr/>
                    <a:lstStyle/>
                    <a:p>
                      <a:pPr marL="0" algn="ctr" defTabSz="1219170" rtl="0" eaLnBrk="1" fontAlgn="ctr" latinLnBrk="1" hangingPunct="1"/>
                      <a:r>
                        <a:rPr lang="en-US" sz="1200" b="1" u="none" strike="noStrike" kern="1200" dirty="0">
                          <a:solidFill>
                            <a:schemeClr val="bg1"/>
                          </a:solidFill>
                          <a:effectLst/>
                          <a:latin typeface="Times New Roman" pitchFamily="18" charset="0"/>
                          <a:ea typeface="+mn-ea"/>
                          <a:cs typeface="Times New Roman" pitchFamily="18" charset="0"/>
                        </a:rPr>
                        <a:t>volume, km</a:t>
                      </a:r>
                    </a:p>
                  </a:txBody>
                  <a:tcPr marL="7620" marR="7620" marT="7620" marB="0" anchor="ctr">
                    <a:lnL w="12700" cap="flat" cmpd="sng" algn="ctr">
                      <a:solidFill>
                        <a:srgbClr val="F8FBF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8FBF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tc>
                  <a:txBody>
                    <a:bodyPr/>
                    <a:lstStyle/>
                    <a:p>
                      <a:pPr marL="0" algn="ctr" defTabSz="1219170" rtl="0" eaLnBrk="1" fontAlgn="ctr" latinLnBrk="1" hangingPunct="1"/>
                      <a:r>
                        <a:rPr lang="en-US" sz="1200" b="1" u="none" strike="noStrike" kern="1200" dirty="0">
                          <a:solidFill>
                            <a:schemeClr val="bg1"/>
                          </a:solidFill>
                          <a:effectLst/>
                          <a:latin typeface="Times New Roman" pitchFamily="18" charset="0"/>
                          <a:ea typeface="+mn-ea"/>
                          <a:cs typeface="Times New Roman" pitchFamily="18" charset="0"/>
                        </a:rPr>
                        <a:t>amount,                           thousand </a:t>
                      </a:r>
                      <a:r>
                        <a:rPr lang="en-US" sz="1200" b="1" u="none" strike="noStrike" kern="1200" dirty="0" err="1">
                          <a:solidFill>
                            <a:schemeClr val="bg1"/>
                          </a:solidFill>
                          <a:effectLst/>
                          <a:latin typeface="Times New Roman" pitchFamily="18" charset="0"/>
                          <a:ea typeface="+mn-ea"/>
                          <a:cs typeface="Times New Roman" pitchFamily="18" charset="0"/>
                        </a:rPr>
                        <a:t>tenge</a:t>
                      </a:r>
                      <a:endParaRPr lang="en-US" sz="1200" b="1" u="none" strike="noStrike" kern="1200" dirty="0">
                        <a:solidFill>
                          <a:schemeClr val="bg1"/>
                        </a:solidFill>
                        <a:effectLst/>
                        <a:latin typeface="Times New Roman" pitchFamily="18" charset="0"/>
                        <a:ea typeface="+mn-ea"/>
                        <a:cs typeface="Times New Roman" pitchFamily="18" charset="0"/>
                      </a:endParaRPr>
                    </a:p>
                  </a:txBody>
                  <a:tcPr marL="7620" marR="7620" marT="7620" marB="0" anchor="ctr">
                    <a:lnL w="6350" cap="flat" cmpd="sng" algn="ctr">
                      <a:noFill/>
                      <a:prstDash val="solid"/>
                      <a:round/>
                      <a:headEnd type="none" w="med" len="med"/>
                      <a:tailEnd type="none" w="med" len="med"/>
                    </a:lnL>
                    <a:lnR w="12700" cap="flat" cmpd="sng" algn="ctr">
                      <a:solidFill>
                        <a:srgbClr val="F8FBFE"/>
                      </a:solidFill>
                      <a:prstDash val="solid"/>
                      <a:round/>
                      <a:headEnd type="none" w="med" len="med"/>
                      <a:tailEnd type="none" w="med" len="med"/>
                    </a:lnR>
                    <a:lnT w="12700" cap="flat" cmpd="sng" algn="ctr">
                      <a:solidFill>
                        <a:srgbClr val="F8FBF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tc>
                  <a:txBody>
                    <a:bodyPr/>
                    <a:lstStyle/>
                    <a:p>
                      <a:pPr marL="0" algn="ctr" defTabSz="1219170" rtl="0" eaLnBrk="1" fontAlgn="ctr" latinLnBrk="1" hangingPunct="1"/>
                      <a:r>
                        <a:rPr lang="en-US" sz="1200" b="1" u="none" strike="noStrike" kern="1200" dirty="0">
                          <a:solidFill>
                            <a:schemeClr val="bg1"/>
                          </a:solidFill>
                          <a:effectLst/>
                          <a:latin typeface="Times New Roman" pitchFamily="18" charset="0"/>
                          <a:ea typeface="+mn-ea"/>
                          <a:cs typeface="Times New Roman" pitchFamily="18" charset="0"/>
                        </a:rPr>
                        <a:t>volume, km</a:t>
                      </a:r>
                    </a:p>
                  </a:txBody>
                  <a:tcPr marL="7620" marR="7620" marT="7620" marB="0" anchor="ctr">
                    <a:lnL w="12700" cap="flat" cmpd="sng" algn="ctr">
                      <a:solidFill>
                        <a:srgbClr val="F8FBFE"/>
                      </a:solidFill>
                      <a:prstDash val="solid"/>
                      <a:round/>
                      <a:headEnd type="none" w="med" len="med"/>
                      <a:tailEnd type="none" w="med" len="med"/>
                    </a:lnL>
                    <a:lnR w="12700" cap="flat" cmpd="sng" algn="ctr">
                      <a:solidFill>
                        <a:srgbClr val="F8FBFE"/>
                      </a:solidFill>
                      <a:prstDash val="solid"/>
                      <a:round/>
                      <a:headEnd type="none" w="med" len="med"/>
                      <a:tailEnd type="none" w="med" len="med"/>
                    </a:lnR>
                    <a:lnT w="12700" cap="flat" cmpd="sng" algn="ctr">
                      <a:solidFill>
                        <a:srgbClr val="F8FBF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tc>
                  <a:txBody>
                    <a:bodyPr/>
                    <a:lstStyle/>
                    <a:p>
                      <a:pPr marL="0" algn="ctr" defTabSz="1219170" rtl="0" eaLnBrk="1" fontAlgn="ctr" latinLnBrk="1" hangingPunct="1"/>
                      <a:r>
                        <a:rPr lang="en-US" sz="1200" b="1" u="none" strike="noStrike" kern="1200" dirty="0">
                          <a:solidFill>
                            <a:schemeClr val="bg1"/>
                          </a:solidFill>
                          <a:effectLst/>
                          <a:latin typeface="Times New Roman" pitchFamily="18" charset="0"/>
                          <a:ea typeface="+mn-ea"/>
                          <a:cs typeface="Times New Roman" pitchFamily="18" charset="0"/>
                        </a:rPr>
                        <a:t>amount,                                      thousand </a:t>
                      </a:r>
                      <a:r>
                        <a:rPr lang="en-US" sz="1200" b="1" u="none" strike="noStrike" kern="1200" dirty="0" err="1">
                          <a:solidFill>
                            <a:schemeClr val="bg1"/>
                          </a:solidFill>
                          <a:effectLst/>
                          <a:latin typeface="Times New Roman" pitchFamily="18" charset="0"/>
                          <a:ea typeface="+mn-ea"/>
                          <a:cs typeface="Times New Roman" pitchFamily="18" charset="0"/>
                        </a:rPr>
                        <a:t>tenge</a:t>
                      </a:r>
                      <a:endParaRPr lang="en-US" sz="1200" b="1" u="none" strike="noStrike" kern="1200" dirty="0">
                        <a:solidFill>
                          <a:schemeClr val="bg1"/>
                        </a:solidFill>
                        <a:effectLst/>
                        <a:latin typeface="Times New Roman" pitchFamily="18" charset="0"/>
                        <a:ea typeface="+mn-ea"/>
                        <a:cs typeface="Times New Roman" pitchFamily="18" charset="0"/>
                      </a:endParaRPr>
                    </a:p>
                  </a:txBody>
                  <a:tcPr marL="7620" marR="7620" marT="7620" marB="0" anchor="ctr">
                    <a:lnL w="12700" cap="flat" cmpd="sng" algn="ctr">
                      <a:solidFill>
                        <a:srgbClr val="F8FBFE"/>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F8FBFE"/>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460AC"/>
                    </a:solidFill>
                  </a:tcPr>
                </a:tc>
              </a:tr>
              <a:tr h="930659">
                <a:tc>
                  <a:txBody>
                    <a:bodyPr/>
                    <a:lstStyle/>
                    <a:p>
                      <a:pPr algn="l" fontAlgn="ctr"/>
                      <a:r>
                        <a:rPr lang="en-US" sz="1400" b="1" i="0" u="none" strike="noStrike" dirty="0">
                          <a:solidFill>
                            <a:srgbClr val="000000"/>
                          </a:solidFill>
                          <a:effectLst/>
                          <a:latin typeface="Times New Roman"/>
                        </a:rPr>
                        <a:t>Total for the services of the provision of access roads of JSC "NC" </a:t>
                      </a:r>
                      <a:r>
                        <a:rPr lang="en-US" sz="1400" b="1" i="0" u="none" strike="noStrike" dirty="0" err="1">
                          <a:solidFill>
                            <a:srgbClr val="000000"/>
                          </a:solidFill>
                          <a:effectLst/>
                          <a:latin typeface="Times New Roman"/>
                        </a:rPr>
                        <a:t>KTZh</a:t>
                      </a:r>
                      <a:r>
                        <a:rPr lang="en-US" sz="1400" b="1" i="0" u="none" strike="noStrike" dirty="0">
                          <a:solidFill>
                            <a:srgbClr val="000000"/>
                          </a:solidFill>
                          <a:effectLst/>
                          <a:latin typeface="Times New Roman"/>
                        </a:rPr>
                        <a:t> ", including:</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a:rPr>
                        <a:t>1,493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a:rPr>
                        <a:t>17 300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a:rPr>
                        <a:t>1,493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1" i="0" u="none" strike="noStrike" dirty="0">
                          <a:solidFill>
                            <a:srgbClr val="000000"/>
                          </a:solidFill>
                          <a:effectLst/>
                          <a:latin typeface="Times New Roman"/>
                        </a:rPr>
                        <a:t>29 909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11789">
                <a:tc>
                  <a:txBody>
                    <a:bodyPr/>
                    <a:lstStyle/>
                    <a:p>
                      <a:pPr algn="l" fontAlgn="ctr"/>
                      <a:r>
                        <a:rPr lang="en-US" sz="1400" b="0" i="0" u="none" strike="noStrike" dirty="0">
                          <a:solidFill>
                            <a:srgbClr val="000000"/>
                          </a:solidFill>
                          <a:effectLst/>
                          <a:latin typeface="Times New Roman"/>
                        </a:rPr>
                        <a:t>Reinforced middle track repair of the access road No. 6 of the K-</a:t>
                      </a:r>
                      <a:r>
                        <a:rPr lang="en-US" sz="1400" b="0" i="0" u="none" strike="noStrike" dirty="0" err="1">
                          <a:solidFill>
                            <a:srgbClr val="000000"/>
                          </a:solidFill>
                          <a:effectLst/>
                          <a:latin typeface="Times New Roman"/>
                        </a:rPr>
                        <a:t>Borovoe</a:t>
                      </a:r>
                      <a:r>
                        <a:rPr lang="en-US" sz="1400" b="0" i="0" u="none" strike="noStrike" dirty="0">
                          <a:solidFill>
                            <a:srgbClr val="000000"/>
                          </a:solidFill>
                          <a:effectLst/>
                          <a:latin typeface="Times New Roman"/>
                        </a:rPr>
                        <a:t> </a:t>
                      </a:r>
                      <a:r>
                        <a:rPr lang="en-US" sz="1400" b="0" i="0" u="none" strike="noStrike" dirty="0" err="1">
                          <a:solidFill>
                            <a:srgbClr val="000000"/>
                          </a:solidFill>
                          <a:effectLst/>
                          <a:latin typeface="Times New Roman"/>
                        </a:rPr>
                        <a:t>st.</a:t>
                      </a:r>
                      <a:r>
                        <a:rPr lang="en-US" sz="1400" b="0" i="0" u="none" strike="noStrike" dirty="0">
                          <a:solidFill>
                            <a:srgbClr val="000000"/>
                          </a:solidFill>
                          <a:effectLst/>
                          <a:latin typeface="Times New Roman"/>
                        </a:rPr>
                        <a:t> RSP-1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0,818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9 478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0,818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15 850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11789">
                <a:tc>
                  <a:txBody>
                    <a:bodyPr/>
                    <a:lstStyle/>
                    <a:p>
                      <a:pPr algn="l" fontAlgn="ctr"/>
                      <a:r>
                        <a:rPr lang="en-US" sz="1400" b="0" i="0" u="none" strike="noStrike">
                          <a:solidFill>
                            <a:srgbClr val="000000"/>
                          </a:solidFill>
                          <a:effectLst/>
                          <a:latin typeface="Times New Roman"/>
                        </a:rPr>
                        <a:t>Reinforced middle track repair of the access road No. 7 of the K-Borovoe st. RSP-1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0,197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2 283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0,197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4 543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11789">
                <a:tc>
                  <a:txBody>
                    <a:bodyPr/>
                    <a:lstStyle/>
                    <a:p>
                      <a:pPr algn="l" fontAlgn="ctr"/>
                      <a:r>
                        <a:rPr lang="en-US" sz="1400" b="0" i="0" u="none" strike="noStrike">
                          <a:solidFill>
                            <a:srgbClr val="000000"/>
                          </a:solidFill>
                          <a:effectLst/>
                          <a:latin typeface="Times New Roman"/>
                        </a:rPr>
                        <a:t>Reinforced middle track repair of the access road No. 8 of the K-Borovoe st. RSP-1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0,157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1 819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0,157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3 359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11789">
                <a:tc>
                  <a:txBody>
                    <a:bodyPr/>
                    <a:lstStyle/>
                    <a:p>
                      <a:pPr algn="l" fontAlgn="ctr"/>
                      <a:r>
                        <a:rPr lang="en-US" sz="1400" b="0" i="0" u="none" strike="noStrike">
                          <a:solidFill>
                            <a:srgbClr val="000000"/>
                          </a:solidFill>
                          <a:effectLst/>
                          <a:latin typeface="Times New Roman"/>
                        </a:rPr>
                        <a:t>Reinforced middle track repair of the access road No. 9 of the K-Borovoe st. RSP-1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0,197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2 283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0,197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3 522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r h="611789">
                <a:tc>
                  <a:txBody>
                    <a:bodyPr/>
                    <a:lstStyle/>
                    <a:p>
                      <a:pPr algn="l" fontAlgn="ctr"/>
                      <a:r>
                        <a:rPr lang="en-US" sz="1400" b="0" i="0" u="none" strike="noStrike" dirty="0">
                          <a:solidFill>
                            <a:srgbClr val="000000"/>
                          </a:solidFill>
                          <a:effectLst/>
                          <a:latin typeface="Times New Roman"/>
                        </a:rPr>
                        <a:t>Reinforced middle track repair of the access road No. 10 of the K-</a:t>
                      </a:r>
                      <a:r>
                        <a:rPr lang="en-US" sz="1400" b="0" i="0" u="none" strike="noStrike" dirty="0" err="1">
                          <a:solidFill>
                            <a:srgbClr val="000000"/>
                          </a:solidFill>
                          <a:effectLst/>
                          <a:latin typeface="Times New Roman"/>
                        </a:rPr>
                        <a:t>Borovoe</a:t>
                      </a:r>
                      <a:r>
                        <a:rPr lang="en-US" sz="1400" b="0" i="0" u="none" strike="noStrike" dirty="0">
                          <a:solidFill>
                            <a:srgbClr val="000000"/>
                          </a:solidFill>
                          <a:effectLst/>
                          <a:latin typeface="Times New Roman"/>
                        </a:rPr>
                        <a:t> </a:t>
                      </a:r>
                      <a:r>
                        <a:rPr lang="en-US" sz="1400" b="0" i="0" u="none" strike="noStrike" dirty="0" err="1">
                          <a:solidFill>
                            <a:srgbClr val="000000"/>
                          </a:solidFill>
                          <a:effectLst/>
                          <a:latin typeface="Times New Roman"/>
                        </a:rPr>
                        <a:t>st.</a:t>
                      </a:r>
                      <a:r>
                        <a:rPr lang="en-US" sz="1400" b="0" i="0" u="none" strike="noStrike" dirty="0">
                          <a:solidFill>
                            <a:srgbClr val="000000"/>
                          </a:solidFill>
                          <a:effectLst/>
                          <a:latin typeface="Times New Roman"/>
                        </a:rPr>
                        <a:t> RSP-1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0,124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1437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a:solidFill>
                            <a:srgbClr val="000000"/>
                          </a:solidFill>
                          <a:effectLst/>
                          <a:latin typeface="Times New Roman"/>
                        </a:rPr>
                        <a:t>0,124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1400" b="0" i="0" u="none" strike="noStrike" dirty="0">
                          <a:solidFill>
                            <a:srgbClr val="000000"/>
                          </a:solidFill>
                          <a:effectLst/>
                          <a:latin typeface="Times New Roman"/>
                        </a:rPr>
                        <a:t>2635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Line 809"/>
          <p:cNvSpPr>
            <a:spLocks noChangeShapeType="1"/>
          </p:cNvSpPr>
          <p:nvPr/>
        </p:nvSpPr>
        <p:spPr bwMode="auto">
          <a:xfrm>
            <a:off x="585591" y="837952"/>
            <a:ext cx="8813932"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94072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Grp="1" noChangeAspect="1"/>
          </p:cNvPicPr>
          <p:nvPr>
            <p:ph type="pic" idx="1"/>
          </p:nvPr>
        </p:nvPicPr>
        <p:blipFill>
          <a:blip r:embed="rId2">
            <a:extLst>
              <a:ext uri="{BEBA8EAE-BF5A-486C-A8C5-ECC9F3942E4B}">
                <a14:imgProps xmlns:a14="http://schemas.microsoft.com/office/drawing/2010/main">
                  <a14:imgLayer r:embed="rId3">
                    <a14:imgEffect>
                      <a14:colorTemperature colorTemp="11200"/>
                    </a14:imgEffect>
                    <a14:imgEffect>
                      <a14:saturation sat="33000"/>
                    </a14:imgEffect>
                    <a14:imgEffect>
                      <a14:brightnessContrast bright="45000" contrast="-24000"/>
                    </a14:imgEffect>
                  </a14:imgLayer>
                </a14:imgProps>
              </a:ext>
              <a:ext uri="{28A0092B-C50C-407E-A947-70E740481C1C}">
                <a14:useLocalDpi xmlns:a14="http://schemas.microsoft.com/office/drawing/2010/main" val="0"/>
              </a:ext>
            </a:extLst>
          </a:blip>
          <a:stretch>
            <a:fillRect/>
          </a:stretch>
        </p:blipFill>
        <p:spPr>
          <a:xfrm>
            <a:off x="-15849" y="0"/>
            <a:ext cx="9921849" cy="6857995"/>
          </a:xfrm>
        </p:spPr>
      </p:pic>
      <p:sp>
        <p:nvSpPr>
          <p:cNvPr id="13" name="Rectangle 8"/>
          <p:cNvSpPr/>
          <p:nvPr/>
        </p:nvSpPr>
        <p:spPr>
          <a:xfrm flipH="1">
            <a:off x="-1" y="5671559"/>
            <a:ext cx="9921850" cy="1186437"/>
          </a:xfrm>
          <a:custGeom>
            <a:avLst/>
            <a:gdLst>
              <a:gd name="connsiteX0" fmla="*/ 0 w 9144000"/>
              <a:gd name="connsiteY0" fmla="*/ 0 h 1419622"/>
              <a:gd name="connsiteX1" fmla="*/ 9144000 w 9144000"/>
              <a:gd name="connsiteY1" fmla="*/ 0 h 1419622"/>
              <a:gd name="connsiteX2" fmla="*/ 9144000 w 9144000"/>
              <a:gd name="connsiteY2" fmla="*/ 1419622 h 1419622"/>
              <a:gd name="connsiteX3" fmla="*/ 0 w 9144000"/>
              <a:gd name="connsiteY3" fmla="*/ 1419622 h 1419622"/>
              <a:gd name="connsiteX4" fmla="*/ 0 w 9144000"/>
              <a:gd name="connsiteY4" fmla="*/ 0 h 1419622"/>
              <a:gd name="connsiteX0" fmla="*/ 0 w 9144000"/>
              <a:gd name="connsiteY0" fmla="*/ 731961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0 w 9144000"/>
              <a:gd name="connsiteY5" fmla="*/ 731961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243 h 2151583"/>
              <a:gd name="connsiteX1" fmla="*/ 6920179 w 9144000"/>
              <a:gd name="connsiteY1" fmla="*/ 0 h 2151583"/>
              <a:gd name="connsiteX2" fmla="*/ 9144000 w 9144000"/>
              <a:gd name="connsiteY2" fmla="*/ 731961 h 2151583"/>
              <a:gd name="connsiteX3" fmla="*/ 9144000 w 9144000"/>
              <a:gd name="connsiteY3" fmla="*/ 2151583 h 2151583"/>
              <a:gd name="connsiteX4" fmla="*/ 0 w 9144000"/>
              <a:gd name="connsiteY4" fmla="*/ 2151583 h 2151583"/>
              <a:gd name="connsiteX5" fmla="*/ 21945 w 9144000"/>
              <a:gd name="connsiteY5" fmla="*/ 1156243 h 2151583"/>
              <a:gd name="connsiteX0" fmla="*/ 21945 w 9144000"/>
              <a:gd name="connsiteY0" fmla="*/ 1156480 h 2151820"/>
              <a:gd name="connsiteX1" fmla="*/ 6920179 w 9144000"/>
              <a:gd name="connsiteY1" fmla="*/ 237 h 2151820"/>
              <a:gd name="connsiteX2" fmla="*/ 9144000 w 9144000"/>
              <a:gd name="connsiteY2" fmla="*/ 732198 h 2151820"/>
              <a:gd name="connsiteX3" fmla="*/ 9144000 w 9144000"/>
              <a:gd name="connsiteY3" fmla="*/ 2151820 h 2151820"/>
              <a:gd name="connsiteX4" fmla="*/ 0 w 9144000"/>
              <a:gd name="connsiteY4" fmla="*/ 2151820 h 2151820"/>
              <a:gd name="connsiteX5" fmla="*/ 21945 w 9144000"/>
              <a:gd name="connsiteY5" fmla="*/ 1156480 h 2151820"/>
              <a:gd name="connsiteX0" fmla="*/ 21945 w 9144000"/>
              <a:gd name="connsiteY0" fmla="*/ 1156258 h 2151598"/>
              <a:gd name="connsiteX1" fmla="*/ 6920179 w 9144000"/>
              <a:gd name="connsiteY1" fmla="*/ 15 h 2151598"/>
              <a:gd name="connsiteX2" fmla="*/ 9144000 w 9144000"/>
              <a:gd name="connsiteY2" fmla="*/ 731976 h 2151598"/>
              <a:gd name="connsiteX3" fmla="*/ 9144000 w 9144000"/>
              <a:gd name="connsiteY3" fmla="*/ 2151598 h 2151598"/>
              <a:gd name="connsiteX4" fmla="*/ 0 w 9144000"/>
              <a:gd name="connsiteY4" fmla="*/ 2151598 h 2151598"/>
              <a:gd name="connsiteX5" fmla="*/ 21945 w 9144000"/>
              <a:gd name="connsiteY5" fmla="*/ 1156258 h 2151598"/>
              <a:gd name="connsiteX0" fmla="*/ 21945 w 9144000"/>
              <a:gd name="connsiteY0" fmla="*/ 1156291 h 2151631"/>
              <a:gd name="connsiteX1" fmla="*/ 6920179 w 9144000"/>
              <a:gd name="connsiteY1" fmla="*/ 48 h 2151631"/>
              <a:gd name="connsiteX2" fmla="*/ 9144000 w 9144000"/>
              <a:gd name="connsiteY2" fmla="*/ 732009 h 2151631"/>
              <a:gd name="connsiteX3" fmla="*/ 9144000 w 9144000"/>
              <a:gd name="connsiteY3" fmla="*/ 2151631 h 2151631"/>
              <a:gd name="connsiteX4" fmla="*/ 0 w 9144000"/>
              <a:gd name="connsiteY4" fmla="*/ 2151631 h 2151631"/>
              <a:gd name="connsiteX5" fmla="*/ 21945 w 9144000"/>
              <a:gd name="connsiteY5" fmla="*/ 115629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51 h 2151631"/>
              <a:gd name="connsiteX1" fmla="*/ 6934810 w 9158631"/>
              <a:gd name="connsiteY1" fmla="*/ 48 h 2151631"/>
              <a:gd name="connsiteX2" fmla="*/ 9158631 w 9158631"/>
              <a:gd name="connsiteY2" fmla="*/ 732009 h 2151631"/>
              <a:gd name="connsiteX3" fmla="*/ 9158631 w 9158631"/>
              <a:gd name="connsiteY3" fmla="*/ 2151631 h 2151631"/>
              <a:gd name="connsiteX4" fmla="*/ 14631 w 9158631"/>
              <a:gd name="connsiteY4" fmla="*/ 2151631 h 2151631"/>
              <a:gd name="connsiteX5" fmla="*/ 0 w 9158631"/>
              <a:gd name="connsiteY5" fmla="*/ 1185551 h 2151631"/>
              <a:gd name="connsiteX0" fmla="*/ 0 w 9158631"/>
              <a:gd name="connsiteY0" fmla="*/ 1185503 h 2151583"/>
              <a:gd name="connsiteX1" fmla="*/ 6934810 w 9158631"/>
              <a:gd name="connsiteY1" fmla="*/ 0 h 2151583"/>
              <a:gd name="connsiteX2" fmla="*/ 9158631 w 9158631"/>
              <a:gd name="connsiteY2" fmla="*/ 73196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73196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 name="connsiteX0" fmla="*/ 0 w 9158631"/>
              <a:gd name="connsiteY0" fmla="*/ 1185503 h 2151583"/>
              <a:gd name="connsiteX1" fmla="*/ 6934810 w 9158631"/>
              <a:gd name="connsiteY1" fmla="*/ 0 h 2151583"/>
              <a:gd name="connsiteX2" fmla="*/ 9158631 w 9158631"/>
              <a:gd name="connsiteY2" fmla="*/ 914841 h 2151583"/>
              <a:gd name="connsiteX3" fmla="*/ 9158631 w 9158631"/>
              <a:gd name="connsiteY3" fmla="*/ 2151583 h 2151583"/>
              <a:gd name="connsiteX4" fmla="*/ 14631 w 9158631"/>
              <a:gd name="connsiteY4" fmla="*/ 2151583 h 2151583"/>
              <a:gd name="connsiteX5" fmla="*/ 0 w 9158631"/>
              <a:gd name="connsiteY5" fmla="*/ 1185503 h 215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8631" h="2151583">
                <a:moveTo>
                  <a:pt x="0" y="1185503"/>
                </a:moveTo>
                <a:lnTo>
                  <a:pt x="6934810" y="0"/>
                </a:lnTo>
                <a:cubicBezTo>
                  <a:pt x="7690714" y="309823"/>
                  <a:pt x="8358836" y="634278"/>
                  <a:pt x="9158631" y="914841"/>
                </a:cubicBezTo>
                <a:lnTo>
                  <a:pt x="9158631" y="2151583"/>
                </a:lnTo>
                <a:lnTo>
                  <a:pt x="14631" y="2151583"/>
                </a:lnTo>
                <a:lnTo>
                  <a:pt x="0" y="1185503"/>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auto" latinLnBrk="1">
              <a:spcBef>
                <a:spcPts val="0"/>
              </a:spcBef>
              <a:spcAft>
                <a:spcPts val="0"/>
              </a:spcAft>
            </a:pPr>
            <a:endParaRPr lang="ko-KR" altLang="en-US" sz="2400">
              <a:solidFill>
                <a:prstClr val="white"/>
              </a:solidFill>
              <a:latin typeface="Arial"/>
            </a:endParaRPr>
          </a:p>
        </p:txBody>
      </p:sp>
      <p:sp>
        <p:nvSpPr>
          <p:cNvPr id="9" name="TextBox 8"/>
          <p:cNvSpPr txBox="1"/>
          <p:nvPr/>
        </p:nvSpPr>
        <p:spPr>
          <a:xfrm>
            <a:off x="-11928" y="593685"/>
            <a:ext cx="4960924" cy="584775"/>
          </a:xfrm>
          <a:prstGeom prst="rect">
            <a:avLst/>
          </a:prstGeom>
          <a:noFill/>
        </p:spPr>
        <p:txBody>
          <a:bodyPr wrap="square" rtlCol="0">
            <a:spAutoFit/>
          </a:bodyPr>
          <a:lstStyle/>
          <a:p>
            <a:pPr algn="ctr" defTabSz="1219170" fontAlgn="auto" latinLnBrk="1">
              <a:spcBef>
                <a:spcPts val="0"/>
              </a:spcBef>
              <a:spcAft>
                <a:spcPts val="0"/>
              </a:spcAft>
            </a:pPr>
            <a:endParaRPr lang="ru-RU" altLang="ko-KR" sz="3200" b="1" dirty="0">
              <a:solidFill>
                <a:schemeClr val="accent3">
                  <a:lumMod val="60000"/>
                  <a:lumOff val="40000"/>
                </a:schemeClr>
              </a:solidFill>
              <a:latin typeface="Times New Roman" pitchFamily="18" charset="0"/>
              <a:cs typeface="Times New Roman" pitchFamily="18" charset="0"/>
            </a:endParaRPr>
          </a:p>
        </p:txBody>
      </p:sp>
      <p:sp>
        <p:nvSpPr>
          <p:cNvPr id="2" name="Прямоугольник 1"/>
          <p:cNvSpPr/>
          <p:nvPr/>
        </p:nvSpPr>
        <p:spPr>
          <a:xfrm>
            <a:off x="-222575" y="1178460"/>
            <a:ext cx="5615800" cy="1077218"/>
          </a:xfrm>
          <a:prstGeom prst="rect">
            <a:avLst/>
          </a:prstGeom>
        </p:spPr>
        <p:txBody>
          <a:bodyPr wrap="square">
            <a:spAutoFit/>
          </a:bodyPr>
          <a:lstStyle/>
          <a:p>
            <a:pPr lvl="0" algn="ctr" defTabSz="1219170" fontAlgn="auto" latinLnBrk="1">
              <a:spcBef>
                <a:spcPts val="0"/>
              </a:spcBef>
              <a:spcAft>
                <a:spcPts val="0"/>
              </a:spcAft>
            </a:pPr>
            <a:r>
              <a:rPr lang="en-US" altLang="ko-KR" sz="3200" b="1" dirty="0">
                <a:solidFill>
                  <a:srgbClr val="0460AC"/>
                </a:solidFill>
                <a:latin typeface="Times New Roman" pitchFamily="18" charset="0"/>
                <a:ea typeface="Arial Unicode MS"/>
                <a:cs typeface="Times New Roman" pitchFamily="18" charset="0"/>
              </a:rPr>
              <a:t>Electric power transmission services</a:t>
            </a:r>
            <a:endParaRPr lang="ru-RU" altLang="ko-KR" sz="3200" b="1" dirty="0">
              <a:solidFill>
                <a:srgbClr val="0460AC"/>
              </a:solidFill>
              <a:latin typeface="Times New Roman" pitchFamily="18" charset="0"/>
              <a:ea typeface="Arial Unicode MS"/>
              <a:cs typeface="Times New Roman" pitchFamily="18" charset="0"/>
            </a:endParaRPr>
          </a:p>
        </p:txBody>
      </p:sp>
    </p:spTree>
    <p:extLst>
      <p:ext uri="{BB962C8B-B14F-4D97-AF65-F5344CB8AC3E}">
        <p14:creationId xmlns:p14="http://schemas.microsoft.com/office/powerpoint/2010/main" val="382482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TextBox 12"/>
          <p:cNvSpPr txBox="1"/>
          <p:nvPr/>
        </p:nvSpPr>
        <p:spPr>
          <a:xfrm>
            <a:off x="1608067" y="5458651"/>
            <a:ext cx="1937828" cy="307777"/>
          </a:xfrm>
          <a:prstGeom prst="rect">
            <a:avLst/>
          </a:prstGeom>
          <a:noFill/>
        </p:spPr>
        <p:txBody>
          <a:bodyPr wrap="square" rtlCol="0" anchor="ctr">
            <a:spAutoFit/>
          </a:bodyPr>
          <a:lstStyle/>
          <a:p>
            <a:pPr algn="ctr"/>
            <a:r>
              <a:rPr lang="ru-RU" altLang="ko-KR" b="1" dirty="0" smtClean="0">
                <a:solidFill>
                  <a:schemeClr val="bg1"/>
                </a:solidFill>
                <a:latin typeface="Times New Roman" pitchFamily="18" charset="0"/>
                <a:cs typeface="Times New Roman" pitchFamily="18" charset="0"/>
              </a:rPr>
              <a:t>2449 </a:t>
            </a:r>
            <a:r>
              <a:rPr lang="en-US" altLang="ko-KR" b="1" dirty="0">
                <a:solidFill>
                  <a:schemeClr val="bg1"/>
                </a:solidFill>
                <a:latin typeface="Times New Roman" pitchFamily="18" charset="0"/>
                <a:cs typeface="Times New Roman" pitchFamily="18" charset="0"/>
              </a:rPr>
              <a:t>switchgears</a:t>
            </a:r>
            <a:endParaRPr lang="ko-KR" altLang="en-US" b="1" dirty="0">
              <a:solidFill>
                <a:schemeClr val="bg1"/>
              </a:solidFill>
              <a:latin typeface="Times New Roman" pitchFamily="18" charset="0"/>
              <a:cs typeface="Times New Roman" pitchFamily="18" charset="0"/>
            </a:endParaRPr>
          </a:p>
        </p:txBody>
      </p:sp>
      <p:sp>
        <p:nvSpPr>
          <p:cNvPr id="14" name="TextBox 13"/>
          <p:cNvSpPr txBox="1"/>
          <p:nvPr/>
        </p:nvSpPr>
        <p:spPr>
          <a:xfrm>
            <a:off x="6966404" y="5080352"/>
            <a:ext cx="1372893" cy="553998"/>
          </a:xfrm>
          <a:prstGeom prst="rect">
            <a:avLst/>
          </a:prstGeom>
          <a:noFill/>
        </p:spPr>
        <p:txBody>
          <a:bodyPr wrap="square" rtlCol="0" anchor="ctr">
            <a:spAutoFit/>
          </a:bodyPr>
          <a:lstStyle/>
          <a:p>
            <a:pPr algn="ctr"/>
            <a:r>
              <a:rPr lang="ru-RU" altLang="ko-KR" b="1" dirty="0" smtClean="0">
                <a:solidFill>
                  <a:schemeClr val="bg1"/>
                </a:solidFill>
                <a:latin typeface="Times New Roman" pitchFamily="18" charset="0"/>
                <a:cs typeface="Times New Roman" pitchFamily="18" charset="0"/>
              </a:rPr>
              <a:t>4582</a:t>
            </a:r>
          </a:p>
          <a:p>
            <a:pPr algn="ctr"/>
            <a:r>
              <a:rPr lang="en-US" altLang="ko-KR" b="1" dirty="0" smtClean="0">
                <a:solidFill>
                  <a:schemeClr val="bg1"/>
                </a:solidFill>
                <a:latin typeface="Times New Roman" pitchFamily="18" charset="0"/>
                <a:cs typeface="Times New Roman" pitchFamily="18" charset="0"/>
              </a:rPr>
              <a:t>TS and CTS</a:t>
            </a:r>
            <a:r>
              <a:rPr lang="ru-RU" altLang="ko-KR" sz="1600" b="1" dirty="0" smtClean="0">
                <a:solidFill>
                  <a:schemeClr val="bg1"/>
                </a:solidFill>
                <a:cs typeface="Arial" pitchFamily="34" charset="0"/>
              </a:rPr>
              <a:t> </a:t>
            </a:r>
            <a:endParaRPr lang="ko-KR" altLang="en-US" sz="1600" b="1" dirty="0">
              <a:solidFill>
                <a:schemeClr val="bg1"/>
              </a:solidFill>
              <a:cs typeface="Arial" pitchFamily="34" charset="0"/>
            </a:endParaRPr>
          </a:p>
        </p:txBody>
      </p:sp>
      <p:sp>
        <p:nvSpPr>
          <p:cNvPr id="24" name="Text Placeholder 1"/>
          <p:cNvSpPr>
            <a:spLocks noGrp="1"/>
          </p:cNvSpPr>
          <p:nvPr>
            <p:ph type="body" sz="quarter" idx="4294967295"/>
          </p:nvPr>
        </p:nvSpPr>
        <p:spPr>
          <a:xfrm>
            <a:off x="0" y="-69706"/>
            <a:ext cx="9906000" cy="908720"/>
          </a:xfrm>
          <a:prstGeom prst="rect">
            <a:avLst/>
          </a:prstGeom>
        </p:spPr>
        <p:txBody>
          <a:bodyPr/>
          <a:lstStyle/>
          <a:p>
            <a:pPr marL="0" indent="0" algn="ctr">
              <a:buNone/>
            </a:pPr>
            <a:endParaRPr lang="ru-RU" altLang="ko-KR" sz="1800" b="1" dirty="0" smtClean="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buNone/>
            </a:pPr>
            <a:r>
              <a:rPr lang="en-US" altLang="ko-KR"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rPr>
              <a:t>ELECTRIC POWER TRANSMISSION SERVICES</a:t>
            </a:r>
            <a:endParaRPr lang="ko-KR" altLang="en-US" sz="1800" b="1" dirty="0">
              <a:solidFill>
                <a:schemeClr val="accent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5" name="Прямоугольник 24"/>
          <p:cNvSpPr/>
          <p:nvPr/>
        </p:nvSpPr>
        <p:spPr>
          <a:xfrm>
            <a:off x="540170" y="1517020"/>
            <a:ext cx="4073622" cy="1023165"/>
          </a:xfrm>
          <a:prstGeom prst="rect">
            <a:avLst/>
          </a:prstGeom>
        </p:spPr>
        <p:txBody>
          <a:bodyPr wrap="square">
            <a:spAutoFit/>
          </a:bodyPr>
          <a:lstStyle/>
          <a:p>
            <a:pPr algn="just" defTabSz="1219170" fontAlgn="auto" latinLnBrk="1">
              <a:lnSpc>
                <a:spcPct val="150000"/>
              </a:lnSpc>
              <a:spcBef>
                <a:spcPts val="0"/>
              </a:spcBef>
              <a:spcAft>
                <a:spcPts val="0"/>
              </a:spcAft>
            </a:pPr>
            <a:r>
              <a:rPr lang="en-US" altLang="ko-KR" b="1" dirty="0">
                <a:solidFill>
                  <a:prstClr val="black">
                    <a:lumMod val="75000"/>
                    <a:lumOff val="25000"/>
                  </a:prstClr>
                </a:solidFill>
                <a:latin typeface="Times New Roman" pitchFamily="18" charset="0"/>
                <a:cs typeface="Times New Roman" pitchFamily="18" charset="0"/>
              </a:rPr>
              <a:t>The Company includes 12 branches of the backbone network that provide services for the transmission of electrical energy.</a:t>
            </a:r>
            <a:endParaRPr lang="ru-RU" altLang="ko-KR" b="1" dirty="0">
              <a:solidFill>
                <a:prstClr val="black">
                  <a:lumMod val="75000"/>
                  <a:lumOff val="25000"/>
                </a:prstClr>
              </a:solidFill>
              <a:latin typeface="Times New Roman" pitchFamily="18" charset="0"/>
              <a:cs typeface="Times New Roman" pitchFamily="18" charset="0"/>
            </a:endParaRPr>
          </a:p>
        </p:txBody>
      </p:sp>
      <p:sp>
        <p:nvSpPr>
          <p:cNvPr id="26" name="TextBox 25"/>
          <p:cNvSpPr txBox="1"/>
          <p:nvPr/>
        </p:nvSpPr>
        <p:spPr>
          <a:xfrm>
            <a:off x="546037" y="3011340"/>
            <a:ext cx="3254424" cy="1708160"/>
          </a:xfrm>
          <a:prstGeom prst="rect">
            <a:avLst/>
          </a:prstGeom>
          <a:noFill/>
        </p:spPr>
        <p:txBody>
          <a:bodyPr wrap="square" rtlCol="0">
            <a:spAutoFit/>
          </a:bodyPr>
          <a:lstStyle/>
          <a:p>
            <a:pPr defTabSz="1219170" fontAlgn="auto" latinLnBrk="1">
              <a:lnSpc>
                <a:spcPct val="150000"/>
              </a:lnSpc>
              <a:spcBef>
                <a:spcPts val="0"/>
              </a:spcBef>
              <a:spcAft>
                <a:spcPts val="0"/>
              </a:spcAft>
            </a:pPr>
            <a:r>
              <a:rPr lang="en-US" altLang="ko-KR" b="1" dirty="0">
                <a:solidFill>
                  <a:prstClr val="black">
                    <a:lumMod val="75000"/>
                    <a:lumOff val="25000"/>
                  </a:prstClr>
                </a:solidFill>
                <a:latin typeface="Times New Roman" pitchFamily="18" charset="0"/>
                <a:cs typeface="Times New Roman" pitchFamily="18" charset="0"/>
              </a:rPr>
              <a:t>The company has power grid facilities:</a:t>
            </a:r>
          </a:p>
          <a:p>
            <a:pPr defTabSz="1219170" fontAlgn="auto" latinLnBrk="1">
              <a:lnSpc>
                <a:spcPct val="150000"/>
              </a:lnSpc>
              <a:spcBef>
                <a:spcPts val="0"/>
              </a:spcBef>
              <a:spcAft>
                <a:spcPts val="0"/>
              </a:spcAft>
            </a:pPr>
            <a:r>
              <a:rPr lang="en-US" altLang="ko-KR" b="1" dirty="0">
                <a:solidFill>
                  <a:prstClr val="black">
                    <a:lumMod val="75000"/>
                    <a:lumOff val="25000"/>
                  </a:prstClr>
                </a:solidFill>
                <a:latin typeface="Times New Roman" pitchFamily="18" charset="0"/>
                <a:cs typeface="Times New Roman" pitchFamily="18" charset="0"/>
              </a:rPr>
              <a:t>power </a:t>
            </a:r>
            <a:r>
              <a:rPr lang="en-US" altLang="ko-KR" b="1" dirty="0" smtClean="0">
                <a:solidFill>
                  <a:prstClr val="black">
                    <a:lumMod val="75000"/>
                    <a:lumOff val="25000"/>
                  </a:prstClr>
                </a:solidFill>
                <a:latin typeface="Times New Roman" pitchFamily="18" charset="0"/>
                <a:cs typeface="Times New Roman" pitchFamily="18" charset="0"/>
              </a:rPr>
              <a:t>lines:</a:t>
            </a:r>
            <a:endParaRPr lang="en-US" altLang="ko-KR" b="1" dirty="0">
              <a:solidFill>
                <a:prstClr val="black">
                  <a:lumMod val="75000"/>
                  <a:lumOff val="25000"/>
                </a:prstClr>
              </a:solidFill>
              <a:latin typeface="Times New Roman" pitchFamily="18" charset="0"/>
              <a:cs typeface="Times New Roman" pitchFamily="18" charset="0"/>
            </a:endParaRPr>
          </a:p>
          <a:p>
            <a:pPr defTabSz="1219170" fontAlgn="auto" latinLnBrk="1">
              <a:lnSpc>
                <a:spcPct val="150000"/>
              </a:lnSpc>
              <a:spcBef>
                <a:spcPts val="0"/>
              </a:spcBef>
              <a:spcAft>
                <a:spcPts val="0"/>
              </a:spcAft>
            </a:pPr>
            <a:r>
              <a:rPr lang="en-US" altLang="ko-KR" b="1" dirty="0">
                <a:solidFill>
                  <a:prstClr val="black">
                    <a:lumMod val="75000"/>
                    <a:lumOff val="25000"/>
                  </a:prstClr>
                </a:solidFill>
                <a:latin typeface="Times New Roman" pitchFamily="18" charset="0"/>
                <a:cs typeface="Times New Roman" pitchFamily="18" charset="0"/>
              </a:rPr>
              <a:t>- 12 314.8 km,</a:t>
            </a:r>
          </a:p>
          <a:p>
            <a:pPr defTabSz="1219170" fontAlgn="auto" latinLnBrk="1">
              <a:lnSpc>
                <a:spcPct val="150000"/>
              </a:lnSpc>
              <a:spcBef>
                <a:spcPts val="0"/>
              </a:spcBef>
              <a:spcAft>
                <a:spcPts val="0"/>
              </a:spcAft>
            </a:pPr>
            <a:r>
              <a:rPr lang="en-US" altLang="ko-KR" b="1" dirty="0">
                <a:solidFill>
                  <a:prstClr val="black">
                    <a:lumMod val="75000"/>
                    <a:lumOff val="25000"/>
                  </a:prstClr>
                </a:solidFill>
                <a:latin typeface="Times New Roman" pitchFamily="18" charset="0"/>
                <a:cs typeface="Times New Roman" pitchFamily="18" charset="0"/>
              </a:rPr>
              <a:t>installed capacity of </a:t>
            </a:r>
            <a:r>
              <a:rPr lang="en-US" altLang="ko-KR" b="1" dirty="0" smtClean="0">
                <a:solidFill>
                  <a:prstClr val="black">
                    <a:lumMod val="75000"/>
                    <a:lumOff val="25000"/>
                  </a:prstClr>
                </a:solidFill>
                <a:latin typeface="Times New Roman" pitchFamily="18" charset="0"/>
                <a:cs typeface="Times New Roman" pitchFamily="18" charset="0"/>
              </a:rPr>
              <a:t>TS, CTS </a:t>
            </a:r>
            <a:r>
              <a:rPr lang="en-US" altLang="ko-KR" b="1" dirty="0">
                <a:solidFill>
                  <a:prstClr val="black">
                    <a:lumMod val="75000"/>
                    <a:lumOff val="25000"/>
                  </a:prstClr>
                </a:solidFill>
                <a:latin typeface="Times New Roman" pitchFamily="18" charset="0"/>
                <a:cs typeface="Times New Roman" pitchFamily="18" charset="0"/>
              </a:rPr>
              <a:t>- 1 164.6 (thousand kW).</a:t>
            </a:r>
            <a:endParaRPr lang="ru-RU" altLang="ko-KR" b="1" dirty="0">
              <a:solidFill>
                <a:prstClr val="black">
                  <a:lumMod val="75000"/>
                  <a:lumOff val="25000"/>
                </a:prstClr>
              </a:solidFill>
              <a:latin typeface="Times New Roman" pitchFamily="18" charset="0"/>
              <a:cs typeface="Times New Roman" pitchFamily="18" charset="0"/>
            </a:endParaRPr>
          </a:p>
        </p:txBody>
      </p:sp>
      <p:sp>
        <p:nvSpPr>
          <p:cNvPr id="27" name="Прямоугольник 26"/>
          <p:cNvSpPr/>
          <p:nvPr/>
        </p:nvSpPr>
        <p:spPr>
          <a:xfrm>
            <a:off x="6141731" y="1578472"/>
            <a:ext cx="3494215" cy="738664"/>
          </a:xfrm>
          <a:prstGeom prst="rect">
            <a:avLst/>
          </a:prstGeom>
        </p:spPr>
        <p:txBody>
          <a:bodyPr wrap="square">
            <a:spAutoFit/>
          </a:bodyPr>
          <a:lstStyle/>
          <a:p>
            <a:pPr>
              <a:lnSpc>
                <a:spcPct val="150000"/>
              </a:lnSpc>
            </a:pPr>
            <a:r>
              <a:rPr lang="en-US" b="1" dirty="0">
                <a:solidFill>
                  <a:schemeClr val="tx1">
                    <a:lumMod val="75000"/>
                    <a:lumOff val="25000"/>
                  </a:schemeClr>
                </a:solidFill>
                <a:latin typeface="Times New Roman" pitchFamily="18" charset="0"/>
                <a:cs typeface="Times New Roman" pitchFamily="18" charset="0"/>
              </a:rPr>
              <a:t>In </a:t>
            </a:r>
            <a:r>
              <a:rPr lang="en-US" b="1" dirty="0" smtClean="0">
                <a:solidFill>
                  <a:schemeClr val="tx1">
                    <a:lumMod val="75000"/>
                    <a:lumOff val="25000"/>
                  </a:schemeClr>
                </a:solidFill>
                <a:latin typeface="Times New Roman" pitchFamily="18" charset="0"/>
                <a:cs typeface="Times New Roman" pitchFamily="18" charset="0"/>
              </a:rPr>
              <a:t>2021, 670 </a:t>
            </a:r>
            <a:r>
              <a:rPr lang="en-US" b="1" dirty="0">
                <a:solidFill>
                  <a:schemeClr val="tx1">
                    <a:lumMod val="75000"/>
                    <a:lumOff val="25000"/>
                  </a:schemeClr>
                </a:solidFill>
                <a:latin typeface="Times New Roman" pitchFamily="18" charset="0"/>
                <a:cs typeface="Times New Roman" pitchFamily="18" charset="0"/>
              </a:rPr>
              <a:t>consumers used electricity transmission services.</a:t>
            </a:r>
            <a:endParaRPr lang="ru-RU" b="1" dirty="0">
              <a:solidFill>
                <a:schemeClr val="tx1">
                  <a:lumMod val="75000"/>
                  <a:lumOff val="25000"/>
                </a:schemeClr>
              </a:solidFill>
              <a:latin typeface="Times New Roman" pitchFamily="18" charset="0"/>
              <a:cs typeface="Times New Roman" pitchFamily="18" charset="0"/>
            </a:endParaRPr>
          </a:p>
        </p:txBody>
      </p:sp>
      <p:sp>
        <p:nvSpPr>
          <p:cNvPr id="29" name="Прямоугольник 28"/>
          <p:cNvSpPr/>
          <p:nvPr/>
        </p:nvSpPr>
        <p:spPr>
          <a:xfrm>
            <a:off x="6188913" y="2725861"/>
            <a:ext cx="3494215" cy="2354491"/>
          </a:xfrm>
          <a:prstGeom prst="rect">
            <a:avLst/>
          </a:prstGeom>
        </p:spPr>
        <p:txBody>
          <a:bodyPr wrap="square">
            <a:spAutoFit/>
          </a:bodyPr>
          <a:lstStyle/>
          <a:p>
            <a:pPr>
              <a:lnSpc>
                <a:spcPct val="150000"/>
              </a:lnSpc>
            </a:pPr>
            <a:r>
              <a:rPr lang="en-US" b="1" dirty="0">
                <a:solidFill>
                  <a:schemeClr val="tx1">
                    <a:lumMod val="75000"/>
                    <a:lumOff val="25000"/>
                  </a:schemeClr>
                </a:solidFill>
                <a:latin typeface="Times New Roman" pitchFamily="18" charset="0"/>
                <a:cs typeface="Times New Roman" pitchFamily="18" charset="0"/>
              </a:rPr>
              <a:t>In total, switchgears, </a:t>
            </a:r>
            <a:r>
              <a:rPr lang="en-US" b="1" dirty="0" smtClean="0">
                <a:solidFill>
                  <a:schemeClr val="tx1">
                    <a:lumMod val="75000"/>
                    <a:lumOff val="25000"/>
                  </a:schemeClr>
                </a:solidFill>
                <a:latin typeface="Times New Roman" pitchFamily="18" charset="0"/>
                <a:cs typeface="Times New Roman" pitchFamily="18" charset="0"/>
              </a:rPr>
              <a:t>transformer </a:t>
            </a:r>
            <a:r>
              <a:rPr lang="en-US" b="1" dirty="0">
                <a:solidFill>
                  <a:schemeClr val="tx1">
                    <a:lumMod val="75000"/>
                    <a:lumOff val="25000"/>
                  </a:schemeClr>
                </a:solidFill>
                <a:latin typeface="Times New Roman" pitchFamily="18" charset="0"/>
                <a:cs typeface="Times New Roman" pitchFamily="18" charset="0"/>
              </a:rPr>
              <a:t>substations (</a:t>
            </a:r>
            <a:r>
              <a:rPr lang="en-US" b="1" dirty="0" smtClean="0">
                <a:solidFill>
                  <a:schemeClr val="tx1">
                    <a:lumMod val="75000"/>
                    <a:lumOff val="25000"/>
                  </a:schemeClr>
                </a:solidFill>
                <a:latin typeface="Times New Roman" pitchFamily="18" charset="0"/>
                <a:cs typeface="Times New Roman" pitchFamily="18" charset="0"/>
              </a:rPr>
              <a:t>TS) </a:t>
            </a:r>
            <a:r>
              <a:rPr lang="en-US" b="1" dirty="0">
                <a:solidFill>
                  <a:schemeClr val="tx1">
                    <a:lumMod val="75000"/>
                    <a:lumOff val="25000"/>
                  </a:schemeClr>
                </a:solidFill>
                <a:latin typeface="Times New Roman" pitchFamily="18" charset="0"/>
                <a:cs typeface="Times New Roman" pitchFamily="18" charset="0"/>
              </a:rPr>
              <a:t>and complete transformer substations </a:t>
            </a:r>
            <a:r>
              <a:rPr lang="en-US" b="1" dirty="0" smtClean="0">
                <a:solidFill>
                  <a:schemeClr val="tx1">
                    <a:lumMod val="75000"/>
                    <a:lumOff val="25000"/>
                  </a:schemeClr>
                </a:solidFill>
                <a:latin typeface="Times New Roman" pitchFamily="18" charset="0"/>
                <a:cs typeface="Times New Roman" pitchFamily="18" charset="0"/>
              </a:rPr>
              <a:t>(CTS) </a:t>
            </a:r>
            <a:r>
              <a:rPr lang="en-US" b="1" dirty="0">
                <a:solidFill>
                  <a:schemeClr val="tx1">
                    <a:lumMod val="75000"/>
                    <a:lumOff val="25000"/>
                  </a:schemeClr>
                </a:solidFill>
                <a:latin typeface="Times New Roman" pitchFamily="18" charset="0"/>
                <a:cs typeface="Times New Roman" pitchFamily="18" charset="0"/>
              </a:rPr>
              <a:t>- 7,031 units</a:t>
            </a:r>
            <a:r>
              <a:rPr lang="en-US" b="1" dirty="0" smtClean="0">
                <a:solidFill>
                  <a:schemeClr val="tx1">
                    <a:lumMod val="75000"/>
                    <a:lumOff val="25000"/>
                  </a:schemeClr>
                </a:solidFill>
                <a:latin typeface="Times New Roman" pitchFamily="18" charset="0"/>
                <a:cs typeface="Times New Roman" pitchFamily="18" charset="0"/>
              </a:rPr>
              <a:t>. There are 2,449 switchgears and 4,582 </a:t>
            </a:r>
            <a:r>
              <a:rPr lang="en-US" b="1" dirty="0">
                <a:solidFill>
                  <a:schemeClr val="tx1">
                    <a:lumMod val="75000"/>
                    <a:lumOff val="25000"/>
                  </a:schemeClr>
                </a:solidFill>
                <a:latin typeface="Times New Roman" pitchFamily="18" charset="0"/>
                <a:cs typeface="Times New Roman" pitchFamily="18" charset="0"/>
              </a:rPr>
              <a:t>transformer substations (TS) and complete transformer substations (CTS</a:t>
            </a:r>
            <a:r>
              <a:rPr lang="en-US" b="1" dirty="0" smtClean="0">
                <a:solidFill>
                  <a:schemeClr val="tx1">
                    <a:lumMod val="75000"/>
                    <a:lumOff val="25000"/>
                  </a:schemeClr>
                </a:solidFill>
                <a:latin typeface="Times New Roman" pitchFamily="18" charset="0"/>
                <a:cs typeface="Times New Roman" pitchFamily="18" charset="0"/>
              </a:rPr>
              <a:t>).</a:t>
            </a:r>
            <a:endParaRPr lang="en-US" b="1" dirty="0">
              <a:solidFill>
                <a:schemeClr val="tx1">
                  <a:lumMod val="75000"/>
                  <a:lumOff val="25000"/>
                </a:schemeClr>
              </a:solidFill>
              <a:latin typeface="Times New Roman" pitchFamily="18" charset="0"/>
              <a:cs typeface="Times New Roman" pitchFamily="18" charset="0"/>
            </a:endParaRPr>
          </a:p>
          <a:p>
            <a:pPr>
              <a:lnSpc>
                <a:spcPct val="150000"/>
              </a:lnSpc>
            </a:pPr>
            <a:endParaRPr lang="ru-RU" b="1" dirty="0">
              <a:solidFill>
                <a:schemeClr val="tx1">
                  <a:lumMod val="75000"/>
                  <a:lumOff val="25000"/>
                </a:schemeClr>
              </a:solidFill>
              <a:latin typeface="Times New Roman" pitchFamily="18" charset="0"/>
              <a:cs typeface="Times New Roman" pitchFamily="18" charset="0"/>
            </a:endParaRPr>
          </a:p>
        </p:txBody>
      </p:sp>
      <p:sp>
        <p:nvSpPr>
          <p:cNvPr id="20" name="Номер слайда 2"/>
          <p:cNvSpPr txBox="1">
            <a:spLocks/>
          </p:cNvSpPr>
          <p:nvPr/>
        </p:nvSpPr>
        <p:spPr>
          <a:xfrm>
            <a:off x="9472612" y="6174308"/>
            <a:ext cx="433388" cy="691391"/>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endParaRPr lang="ru-RU" sz="1600" dirty="0">
              <a:latin typeface="Times New Roman" pitchFamily="18" charset="0"/>
              <a:cs typeface="Times New Roman" pitchFamily="18" charset="0"/>
            </a:endParaRPr>
          </a:p>
        </p:txBody>
      </p:sp>
      <p:pic>
        <p:nvPicPr>
          <p:cNvPr id="23" name="Picture 9" descr="Логотип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88"/>
            <a:ext cx="546037" cy="74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Номер слайда 2"/>
          <p:cNvSpPr txBox="1">
            <a:spLocks/>
          </p:cNvSpPr>
          <p:nvPr/>
        </p:nvSpPr>
        <p:spPr>
          <a:xfrm>
            <a:off x="9408495" y="6309320"/>
            <a:ext cx="493254" cy="548679"/>
          </a:xfrm>
          <a:prstGeom prst="rect">
            <a:avLst/>
          </a:prstGeom>
        </p:spPr>
        <p:txBody>
          <a:bodyPr/>
          <a:lstStyle>
            <a:defPPr>
              <a:defRPr lang="ru-RU"/>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a:lstStyle>
          <a:p>
            <a:pPr algn="r">
              <a:defRPr/>
            </a:pPr>
            <a:endParaRPr lang="en-US" sz="1600" dirty="0">
              <a:latin typeface="Times New Roman" pitchFamily="18" charset="0"/>
              <a:cs typeface="Times New Roman" pitchFamily="18" charset="0"/>
            </a:endParaRPr>
          </a:p>
          <a:p>
            <a:pPr algn="ctr">
              <a:defRPr/>
            </a:pPr>
            <a:r>
              <a:rPr lang="ru-RU" sz="1100" dirty="0" smtClean="0">
                <a:latin typeface="Times New Roman" pitchFamily="18" charset="0"/>
                <a:cs typeface="Times New Roman" pitchFamily="18" charset="0"/>
              </a:rPr>
              <a:t>5</a:t>
            </a:r>
            <a:endParaRPr lang="ru-RU" sz="1100" dirty="0">
              <a:latin typeface="Times New Roman" pitchFamily="18" charset="0"/>
              <a:cs typeface="Times New Roman" pitchFamily="18" charset="0"/>
            </a:endParaRPr>
          </a:p>
        </p:txBody>
      </p:sp>
      <p:pic>
        <p:nvPicPr>
          <p:cNvPr id="22" name="Picture 2" descr="C:\Users\Myrzalieva_A\Desktop\к слайдам 2021\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4990" y="3011340"/>
            <a:ext cx="1233096" cy="1602132"/>
          </a:xfrm>
          <a:prstGeom prst="rect">
            <a:avLst/>
          </a:prstGeom>
          <a:noFill/>
          <a:extLst>
            <a:ext uri="{909E8E84-426E-40DD-AFC4-6F175D3DCCD1}">
              <a14:hiddenFill xmlns:a14="http://schemas.microsoft.com/office/drawing/2010/main">
                <a:solidFill>
                  <a:srgbClr val="FFFFFF"/>
                </a:solidFill>
              </a14:hiddenFill>
            </a:ext>
          </a:extLst>
        </p:spPr>
      </p:pic>
      <p:sp>
        <p:nvSpPr>
          <p:cNvPr id="15" name="Line 809"/>
          <p:cNvSpPr>
            <a:spLocks noChangeShapeType="1"/>
          </p:cNvSpPr>
          <p:nvPr/>
        </p:nvSpPr>
        <p:spPr bwMode="auto">
          <a:xfrm>
            <a:off x="585590" y="837952"/>
            <a:ext cx="8887021" cy="0"/>
          </a:xfrm>
          <a:prstGeom prst="line">
            <a:avLst/>
          </a:prstGeom>
          <a:noFill/>
          <a:ln w="57150" cmpd="thinThick">
            <a:solidFill>
              <a:schemeClr val="bg1">
                <a:lumMod val="50000"/>
              </a:schemeClr>
            </a:solidFill>
            <a:round/>
            <a:headEnd/>
            <a:tailEnd/>
          </a:ln>
        </p:spPr>
        <p:txBody>
          <a:bodyPr/>
          <a:lstStyle/>
          <a:p>
            <a:pPr fontAlgn="auto">
              <a:spcBef>
                <a:spcPts val="0"/>
              </a:spcBef>
              <a:spcAft>
                <a:spcPts val="0"/>
              </a:spcAft>
              <a:defRPr/>
            </a:pPr>
            <a:endParaRPr lang="ru-RU" sz="1800" dirty="0">
              <a:solidFill>
                <a:prstClr val="black"/>
              </a:solidFill>
              <a:latin typeface="Arial" charset="0"/>
            </a:endParaRPr>
          </a:p>
        </p:txBody>
      </p:sp>
    </p:spTree>
    <p:extLst>
      <p:ext uri="{BB962C8B-B14F-4D97-AF65-F5344CB8AC3E}">
        <p14:creationId xmlns:p14="http://schemas.microsoft.com/office/powerpoint/2010/main" val="33331481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Section Break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s Slide Master">
  <a:themeElements>
    <a:clrScheme name="ALLPPT-COLOR-A11">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2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33901</TotalTime>
  <Words>1751</Words>
  <Application>Microsoft Office PowerPoint</Application>
  <PresentationFormat>Лист A4 (210x297 мм)</PresentationFormat>
  <Paragraphs>579</Paragraphs>
  <Slides>14</Slides>
  <Notes>4</Notes>
  <HiddenSlides>0</HiddenSlides>
  <MMClips>0</MMClips>
  <ScaleCrop>false</ScaleCrop>
  <HeadingPairs>
    <vt:vector size="4" baseType="variant">
      <vt:variant>
        <vt:lpstr>Тема</vt:lpstr>
      </vt:variant>
      <vt:variant>
        <vt:i4>6</vt:i4>
      </vt:variant>
      <vt:variant>
        <vt:lpstr>Заголовки слайдов</vt:lpstr>
      </vt:variant>
      <vt:variant>
        <vt:i4>14</vt:i4>
      </vt:variant>
    </vt:vector>
  </HeadingPairs>
  <TitlesOfParts>
    <vt:vector size="20" baseType="lpstr">
      <vt:lpstr>Section Break Slide Master</vt:lpstr>
      <vt:lpstr>Contents Slide Master</vt:lpstr>
      <vt:lpstr>1_Section Break Slide Master</vt:lpstr>
      <vt:lpstr>1_Contents Slide Master</vt:lpstr>
      <vt:lpstr>Тема Office</vt:lpstr>
      <vt:lpstr>1_Тема Office</vt:lpstr>
      <vt:lpstr>              "National company "Kazakhstan Temir Zholy" Joint Stock Company    RESULTS OF OPERATIONS FOR 2021  AND MAIN TASKS  FOR THE SERVICES OF PROVISION OF ACCESS ROADS AND TRANSMISSION OF ELECTRIC POWER       Nur-Sultan 22/04/2022</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ОТЧЁТ О ДЕЯТЕЛЬНОСТИ  АО «НК «ЌАЗАЌСТАН ТЕМIР ЖОЛЫ»  ЗА 2007 ГОД ПО ПРЕДОСТАВЛЕНИЮ РЕГУЛИРУЕМЫХ УСЛУГ</dc:title>
  <dc:creator>1</dc:creator>
  <cp:lastModifiedBy>Айгуль Мырзалиева</cp:lastModifiedBy>
  <cp:revision>2573</cp:revision>
  <cp:lastPrinted>2021-04-21T10:21:38Z</cp:lastPrinted>
  <dcterms:created xsi:type="dcterms:W3CDTF">2008-04-18T14:55:38Z</dcterms:created>
  <dcterms:modified xsi:type="dcterms:W3CDTF">2022-05-05T10:49:23Z</dcterms:modified>
</cp:coreProperties>
</file>