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0"/>
  </p:notesMasterIdLst>
  <p:handoutMasterIdLst>
    <p:handoutMasterId r:id="rId21"/>
  </p:handoutMasterIdLst>
  <p:sldIdLst>
    <p:sldId id="284" r:id="rId5"/>
    <p:sldId id="328" r:id="rId6"/>
    <p:sldId id="330" r:id="rId7"/>
    <p:sldId id="352" r:id="rId8"/>
    <p:sldId id="331" r:id="rId9"/>
    <p:sldId id="332" r:id="rId10"/>
    <p:sldId id="369" r:id="rId11"/>
    <p:sldId id="371" r:id="rId12"/>
    <p:sldId id="368" r:id="rId13"/>
    <p:sldId id="338" r:id="rId14"/>
    <p:sldId id="339" r:id="rId15"/>
    <p:sldId id="340" r:id="rId16"/>
    <p:sldId id="341" r:id="rId17"/>
    <p:sldId id="342" r:id="rId18"/>
    <p:sldId id="365" r:id="rId19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401B"/>
    <a:srgbClr val="FF1919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91" autoAdjust="0"/>
    <p:restoredTop sz="99072" autoAdjust="0"/>
  </p:normalViewPr>
  <p:slideViewPr>
    <p:cSldViewPr snapToGrid="0">
      <p:cViewPr varScale="1">
        <p:scale>
          <a:sx n="85" d="100"/>
          <a:sy n="85" d="100"/>
        </p:scale>
        <p:origin x="-1147" y="-7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</c:v>
                </c:pt>
                <c:pt idx="1">
                  <c:v>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7</c:v>
                </c:pt>
                <c:pt idx="1">
                  <c:v>7</c:v>
                </c:pt>
                <c:pt idx="2">
                  <c:v>8</c:v>
                </c:pt>
                <c:pt idx="3">
                  <c:v>10</c:v>
                </c:pt>
                <c:pt idx="4">
                  <c:v>10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Лист1!$D$2:$D$6</c:f>
              <c:numCache>
                <c:formatCode>General</c:formatCode>
                <c:ptCount val="5"/>
                <c:pt idx="0">
                  <c:v>117</c:v>
                </c:pt>
                <c:pt idx="1">
                  <c:v>86</c:v>
                </c:pt>
                <c:pt idx="2">
                  <c:v>70</c:v>
                </c:pt>
                <c:pt idx="3">
                  <c:v>63</c:v>
                </c:pt>
                <c:pt idx="4">
                  <c:v>64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3159168"/>
        <c:axId val="263853184"/>
      </c:barChart>
      <c:catAx>
        <c:axId val="2631591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3853184"/>
        <c:crosses val="autoZero"/>
        <c:auto val="1"/>
        <c:lblAlgn val="ctr"/>
        <c:lblOffset val="100"/>
        <c:noMultiLvlLbl val="0"/>
      </c:catAx>
      <c:valAx>
        <c:axId val="26385318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315916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0.79837</cdr:x>
      <cdr:y>0.03968</cdr:y>
    </cdr:from>
    <cdr:to>
      <cdr:x>0.99544</cdr:x>
      <cdr:y>0.2022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97848" y="142787"/>
          <a:ext cx="1677974" cy="58476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2021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74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0.60964</cdr:x>
      <cdr:y>0.03968</cdr:y>
    </cdr:from>
    <cdr:to>
      <cdr:x>0.80671</cdr:x>
      <cdr:y>0.2022</cdr:y>
    </cdr:to>
    <cdr:sp macro="" textlink="">
      <cdr:nvSpPr>
        <cdr:cNvPr id="3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190886" y="142787"/>
          <a:ext cx="1677974" cy="58476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2020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15.04.2022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15.04.2022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ЗА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2022 ГОД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22.04.2022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88"/>
            <a:ext cx="9593966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12,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3 ( в том числе 2 частных перевозчика).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Согласно приказам КРЕМ пассажирским перевозчикам предоставлен временный понижающий коэффициент (ВПК)  на услуги МЖС при перевозке пассажиров железнодорожным транспортом. Общая сумма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ВПК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2021 году составила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17,3 млрд .тенге.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разработанный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утвержденный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 согласованию с заинтересованными сторонами (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государственными органами, частными перевозчиками и отраслевыми ассоциациями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Регламент технологического взаимодействия Национального оператора инфраструктуры и перевозчиков 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грузов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внесены дополнения и изменения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Разработан и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направлен в МИИР РК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проект приказа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новой редакции «Об утверждении Перечня операций, входящих в услуги магистральной железнодорожной сети»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(приказ Министра транспорта и коммуникаций РК от 23 июля 2004 года № 288-I)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92"/>
            <a:ext cx="9593966" cy="5468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2018-2021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на 307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25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кругах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(в т.ч. </a:t>
            </a:r>
            <a:r>
              <a:rPr lang="ru-RU" sz="1600" i="1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2021 году – 143 раздельных пунктах на 11 диспетчерских кругах)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Западного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 Южного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позволило управлять движением поездов из одного места в границах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5 245,5 км;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 позволяющий управлять движением поездов из одного места в границах 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4 450 км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63536"/>
            <a:ext cx="9593966" cy="3200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Проведена модернизация в 9-ти линейно-аппаратных залах.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Для обеспечения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надежности электроснабжения тяги поездов и других потребителей железной дороги, в 2021 году произведена замена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единиц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силовых тяговых трансформаторов класса напряжения 110-220 кВ.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Внедрена 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GPS</a:t>
            </a:r>
            <a:r>
              <a:rPr lang="ru-RU" sz="1600" smtClean="0">
                <a:latin typeface="Times New Roman" pitchFamily="18" charset="0"/>
                <a:cs typeface="Times New Roman" pitchFamily="18" charset="0"/>
              </a:rPr>
              <a:t>-система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которая позволила эффективно управлять расходами, связанными с эксплуатацией автопарка (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в части анализа использования транспортных средств, расходов топлива, маршрутов, наличия </a:t>
            </a:r>
            <a:r>
              <a:rPr lang="ru-RU" sz="1600" i="1" dirty="0" smtClean="0">
                <a:latin typeface="Times New Roman" pitchFamily="18" charset="0"/>
                <a:cs typeface="Times New Roman" pitchFamily="18" charset="0"/>
              </a:rPr>
              <a:t>заявок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и их соответствия реальным маршрутам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0" lvl="1" algn="just">
              <a:lnSpc>
                <a:spcPct val="150000"/>
              </a:lnSpc>
            </a:pP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514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8123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2022 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37056"/>
            <a:ext cx="9593966" cy="5098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Утверждение в МИИР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РК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Перечня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операций, входящих в услуги МЖС,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по итогам рассмотрения рабочей группой по совершенствованию нормативной правовой базы и технологии взаимодействия новых субъектов на рынке железнодорожных услуг.</a:t>
            </a: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Осуществление  модернизации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инфраструктуры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пропускной способности и обеспечения безопасности движения поездов.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производственной безопасностью в рамках стратегии «Нулевого травматизма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Использование передовых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ресурсосберегающих технологий, позволяющих повторно применять материалы верхнего строения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пути (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применение клееболтового стыка для сварки плетей до блок участка и перегона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Выполнение производственной программы по оздоровлению пути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8 352,3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км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том числе с применением комплексов путевых машин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7 300 км,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текущего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70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объектов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 14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единиц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капитального ремонта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искусственных сооружений;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2022 ГОД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40417"/>
            <a:ext cx="9593966" cy="4042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139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раздельных пунктах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(15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Северного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региона,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                г. Нур-Султан,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который позволит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управлять движением поездов из одного места в границах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              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4-х  отделений;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468312" lvl="0" indent="-285750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модернизация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10-ти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линейно-аппаратных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залах.</a:t>
            </a:r>
          </a:p>
          <a:p>
            <a:pPr marL="698500" indent="-3429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sz="1600" b="1" smtClean="0">
                <a:latin typeface="Times New Roman" pitchFamily="18" charset="0"/>
                <a:cs typeface="Times New Roman" pitchFamily="18" charset="0"/>
              </a:rPr>
              <a:t>шт</a:t>
            </a:r>
            <a:r>
              <a:rPr lang="ru-RU" sz="160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160334"/>
            <a:ext cx="9125940" cy="44678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услуг;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деятельности за 2021 год;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регулируемые услуги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934198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2021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191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299</a:t>
                      </a: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193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732</a:t>
                      </a: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95 258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78 011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81 927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105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18 030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21 941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622 948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endParaRPr lang="ru-RU" sz="1800" dirty="0"/>
          </a:p>
          <a:p>
            <a:endParaRPr lang="ru-RU" sz="1800" dirty="0"/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МОНОПОЛЬНОЙ ДЕЯТЕЛЬНОСТИ ПО ИТОГАМ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079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5068039"/>
              </p:ext>
            </p:extLst>
          </p:nvPr>
        </p:nvGraphicFramePr>
        <p:xfrm>
          <a:off x="434781" y="1674143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333 348 793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52 695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1 990 970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335 392 458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370 263 712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61 596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2 608 120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372 933 428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(36 914 919)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(8 901)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(617 150)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(37 </a:t>
                      </a:r>
                      <a:r>
                        <a:rPr lang="ru-RU" sz="1600" b="1" i="0" u="none" strike="noStrike" kern="120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540 970)</a:t>
                      </a: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7830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РЕГУЛИРУЕМЫЕ УСЛУГИ МЖС ЗА 2021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9483" y="577014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12534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0602019"/>
              </p:ext>
            </p:extLst>
          </p:nvPr>
        </p:nvGraphicFramePr>
        <p:xfrm>
          <a:off x="130995" y="746055"/>
          <a:ext cx="9737528" cy="6047968"/>
        </p:xfrm>
        <a:graphic>
          <a:graphicData uri="http://schemas.openxmlformats.org/drawingml/2006/table">
            <a:tbl>
              <a:tblPr/>
              <a:tblGrid>
                <a:gridCol w="592597"/>
                <a:gridCol w="3916572"/>
                <a:gridCol w="782320"/>
                <a:gridCol w="1239520"/>
                <a:gridCol w="1768243"/>
                <a:gridCol w="108585"/>
                <a:gridCol w="1329691"/>
              </a:tblGrid>
              <a:tr h="530663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 smtClean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271 732 116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310 884 932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114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25 846 340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27 150 103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16 652 415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17 616 495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5 089 142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767 778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4 104 783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4 765 830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75 365 437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107 729 442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66 414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93 446 391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645 364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12 447 445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2.3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        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1 305 135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1 835 606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53 849 600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53 967 614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304 359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1 193 441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392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116 366 380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120 844 332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86 691 323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88 922 889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9 871 332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10 710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5.3</a:t>
                      </a:r>
                      <a:endParaRPr lang="en-US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19 803 725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21 210 804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36 748 296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59 378 780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34 769 440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44 560 490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10 670 405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16 878 042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1 039 107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1 694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997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210 976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334 133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17 244 717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17 763 252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5 604 235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7 890 066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1 777 504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1 744 031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1 356 814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2 303 625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1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84 233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83 593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258 169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359 967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331 705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338 239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37 896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73 310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6.5.7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1 757 914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2 987 301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1 978 856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14 818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289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7,5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308 480 412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370 263 712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334 891 492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333 348 793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26 411 080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-36 914 919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-1,4 раза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 smtClean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Объем, грузооборот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191 299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193 732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1398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8</a:t>
            </a:fld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848544" y="62695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031071" y="692850"/>
            <a:ext cx="813593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7" name="Picture 9" descr="Логотип copy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89" y="36184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378822"/>
              </p:ext>
            </p:extLst>
          </p:nvPr>
        </p:nvGraphicFramePr>
        <p:xfrm>
          <a:off x="374120" y="1015991"/>
          <a:ext cx="9176279" cy="47902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946"/>
                <a:gridCol w="2946400"/>
                <a:gridCol w="1100667"/>
                <a:gridCol w="1278467"/>
                <a:gridCol w="838200"/>
                <a:gridCol w="1203702"/>
                <a:gridCol w="1310897"/>
              </a:tblGrid>
              <a:tr h="370840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Отклонение</a:t>
                      </a:r>
                      <a:endParaRPr lang="ru-RU" sz="1600" b="1" i="0" u="none" strike="noStrike" kern="120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R w="12700" cmpd="sng">
                      <a:noFill/>
                    </a:lnR>
                    <a:lnT w="38100" cmpd="sng">
                      <a:noFill/>
                    </a:lnT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АО "НК "КТЖ", в </a:t>
                      </a:r>
                      <a:r>
                        <a:rPr lang="ru-RU" sz="1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т.ч</a:t>
                      </a:r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.:</a:t>
                      </a:r>
                    </a:p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82 043 164</a:t>
                      </a:r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95 228 985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13 185 821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1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на новых материалах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542 км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70 548 495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542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81 977 545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11 429 050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2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8 945 666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10 459 357 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1 513 691</a:t>
                      </a: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3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и капитальный ремонт искусственных сооружений (ПСД)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68 497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110 796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42 299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4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тяговых трансформаторов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2 480 506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2 480 506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5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светодиодных светильников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7 272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200 781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200 781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</a:tbl>
          </a:graphicData>
        </a:graphic>
      </p:graphicFrame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8366886" y="769053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</p:spTree>
    <p:extLst>
      <p:ext uri="{BB962C8B-B14F-4D97-AF65-F5344CB8AC3E}">
        <p14:creationId xmlns:p14="http://schemas.microsoft.com/office/powerpoint/2010/main" val="1683589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3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 В ПЕРИОД С 2017 ПО 2021 ГОДЫ ПО ФИЛИАЛУ АО «НК «КТЖ» – «ДИРЕКЦИЯ МАГИСТРАЛЬНОЙ СЕТИ»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74690"/>
              </p:ext>
            </p:extLst>
          </p:nvPr>
        </p:nvGraphicFramePr>
        <p:xfrm>
          <a:off x="194471" y="4859768"/>
          <a:ext cx="9448293" cy="1753770"/>
        </p:xfrm>
        <a:graphic>
          <a:graphicData uri="http://schemas.openxmlformats.org/drawingml/2006/table">
            <a:tbl>
              <a:tblPr/>
              <a:tblGrid>
                <a:gridCol w="1115655"/>
                <a:gridCol w="1665909"/>
                <a:gridCol w="1851062"/>
                <a:gridCol w="1819159"/>
                <a:gridCol w="1498254"/>
                <a:gridCol w="1498254"/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2017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3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710780"/>
              </p:ext>
            </p:extLst>
          </p:nvPr>
        </p:nvGraphicFramePr>
        <p:xfrm>
          <a:off x="1068779" y="1132663"/>
          <a:ext cx="8514608" cy="35980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242786" y="1283917"/>
            <a:ext cx="18735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en-US" sz="1600" b="1" dirty="0" smtClean="0">
                <a:solidFill>
                  <a:prstClr val="black"/>
                </a:solidFill>
                <a:cs typeface="Times New Roman" pitchFamily="18" charset="0"/>
              </a:rPr>
              <a:t>2017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год </a:t>
            </a:r>
          </a:p>
          <a:p>
            <a:pPr algn="ctr" eaLnBrk="1" hangingPunct="1"/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(всего 125 случаев)</a:t>
            </a:r>
            <a:endParaRPr lang="ru-RU" sz="16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2968826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2018 год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94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4488667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2019 год 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78 </a:t>
            </a:r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случаев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8573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8134D411-2BAC-4514-A8E3-DC1DBFF197A7}"/>
</file>

<file path=customXml/itemProps3.xml><?xml version="1.0" encoding="utf-8"?>
<ds:datastoreItem xmlns:ds="http://schemas.openxmlformats.org/officeDocument/2006/customXml" ds:itemID="{FFAC9193-5648-4AB3-A7A7-3A855C0EF1B3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6631</TotalTime>
  <Words>1577</Words>
  <Application>Microsoft Office PowerPoint</Application>
  <PresentationFormat>Лист A4 (210x297 мм)</PresentationFormat>
  <Paragraphs>434</Paragraphs>
  <Slides>15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16" baseType="lpstr">
      <vt:lpstr>Тема Office</vt:lpstr>
      <vt:lpstr>АО «НК «Қазақстан темір жолы»   ИТОГИ ДЕЯТЕЛЬНОСТИ ЗА 2021 ГОД И ОСНОВНЫЕ ЗАДАЧИ НА 2022 ГОД ПО РЕГУЛИРУЕМЫМ УСЛУГАМ        г.Нур-Султан 22.04.2022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582</cp:revision>
  <cp:lastPrinted>2020-02-14T11:13:25Z</cp:lastPrinted>
  <dcterms:created xsi:type="dcterms:W3CDTF">2020-01-28T07:53:37Z</dcterms:created>
  <dcterms:modified xsi:type="dcterms:W3CDTF">2022-04-15T05:08:43Z</dcterms:modified>
</cp:coreProperties>
</file>