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slideLayouts/slideLayout20.xml" ContentType="application/vnd.openxmlformats-officedocument.presentationml.slideLayout+xml"/>
  <Override PartName="/ppt/theme/theme3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4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4" r:id="rId1"/>
    <p:sldMasterId id="2147483676" r:id="rId2"/>
    <p:sldMasterId id="2147483693" r:id="rId3"/>
    <p:sldMasterId id="2147483695" r:id="rId4"/>
    <p:sldMasterId id="2147483711" r:id="rId5"/>
  </p:sldMasterIdLst>
  <p:notesMasterIdLst>
    <p:notesMasterId r:id="rId20"/>
  </p:notesMasterIdLst>
  <p:sldIdLst>
    <p:sldId id="733" r:id="rId6"/>
    <p:sldId id="706" r:id="rId7"/>
    <p:sldId id="734" r:id="rId8"/>
    <p:sldId id="689" r:id="rId9"/>
    <p:sldId id="640" r:id="rId10"/>
    <p:sldId id="641" r:id="rId11"/>
    <p:sldId id="736" r:id="rId12"/>
    <p:sldId id="696" r:id="rId13"/>
    <p:sldId id="735" r:id="rId14"/>
    <p:sldId id="642" r:id="rId15"/>
    <p:sldId id="646" r:id="rId16"/>
    <p:sldId id="661" r:id="rId17"/>
    <p:sldId id="737" r:id="rId18"/>
    <p:sldId id="710" r:id="rId19"/>
  </p:sldIdLst>
  <p:sldSz cx="9906000" cy="6858000" type="A4"/>
  <p:notesSz cx="6797675" cy="9926638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400"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sz="1400"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sz="1400"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sz="1400"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099FF"/>
    <a:srgbClr val="0070C0"/>
    <a:srgbClr val="B1D5F5"/>
    <a:srgbClr val="99CC00"/>
    <a:srgbClr val="B2B2B2"/>
    <a:srgbClr val="FFCC00"/>
    <a:srgbClr val="CCCC00"/>
    <a:srgbClr val="18B80C"/>
    <a:srgbClr val="33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16D9F66E-5EB9-4882-86FB-DCBF35E3C3E4}" styleName="Средний стиль 4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C4B1156A-380E-4F78-BDF5-A606A8083BF9}" styleName="Средний стиль 4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ED083AE6-46FA-4A59-8FB0-9F97EB10719F}" styleName="Светлый стиль 3 -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Средний стиль 1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FABFCF23-3B69-468F-B69F-88F6DE6A72F2}" styleName="Средний стиль 1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6E25E649-3F16-4E02-A733-19D2CDBF48F0}" styleName="Средний стиль 3 -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Средний стиль 1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68D230F3-CF80-4859-8CE7-A43EE81993B5}" styleName="Светлый стиль 1 -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0E3FDE45-AF77-4B5C-9715-49D594BDF05E}" styleName="Светлый стиль 1 -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18603FDC-E32A-4AB5-989C-0864C3EAD2B8}" styleName="Стиль из темы 2 - акцент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8B1032C-EA38-4F05-BA0D-38AFFFC7BED3}" styleName="Светлый стиль 3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8799B23B-EC83-4686-B30A-512413B5E67A}" styleName="Светлый стиль 3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46F890A9-2807-4EBB-B81D-B2AA78EC7F39}" styleName="Темный стиль 2 — акцент 5/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1EBBBCC-DAD2-459C-BE2E-F6DE35CF9A28}" styleName="Темный стиль 2 — акцент 3/акцент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0660B408-B3CF-4A94-85FC-2B1E0A45F4A2}" styleName="Темный стиль 2 — акцент 1/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5202B0CA-FC54-4496-8BCA-5EF66A818D29}" styleName="Темный стиль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AF606853-7671-496A-8E4F-DF71F8EC918B}" styleName="Темный стиль 1 — акцент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FD4443E-F989-4FC4-A0C8-D5A2AF1F390B}" styleName="Темный стиль 1 — акцент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929F9F4-4A8F-4326-A1B4-22849713DDAB}" styleName="Темный стиль 1 — акцент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7CE84F3-28C3-443E-9E96-99CF82512B78}" styleName="Темный стиль 1 — акцент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Темный стиль 1 — акцент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293" autoAdjust="0"/>
    <p:restoredTop sz="98369" autoAdjust="0"/>
  </p:normalViewPr>
  <p:slideViewPr>
    <p:cSldViewPr>
      <p:cViewPr varScale="1">
        <p:scale>
          <a:sx n="110" d="100"/>
          <a:sy n="110" d="100"/>
        </p:scale>
        <p:origin x="1686" y="96"/>
      </p:cViewPr>
      <p:guideLst>
        <p:guide orient="horz" pos="2160"/>
        <p:guide pos="3840"/>
        <p:guide pos="3120"/>
      </p:guideLst>
    </p:cSldViewPr>
  </p:slideViewPr>
  <p:outlineViewPr>
    <p:cViewPr>
      <p:scale>
        <a:sx n="33" d="100"/>
        <a:sy n="33" d="100"/>
      </p:scale>
      <p:origin x="0" y="5045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45005" cy="450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>
        <c:manualLayout>
          <c:layoutTarget val="inner"/>
          <c:xMode val="edge"/>
          <c:yMode val="edge"/>
          <c:x val="8.6243003416982281E-2"/>
          <c:y val="0.13164912478210747"/>
          <c:w val="0.91375700450529984"/>
          <c:h val="0.62391572192560885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Лист1!$A$2</c:f>
              <c:strCache>
                <c:ptCount val="1"/>
                <c:pt idx="0">
                  <c:v>темірбетонды шпалдарда, км 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C952-4D88-A7C4-2B490557AFC5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 sz="1600" dirty="0">
                        <a:latin typeface="Arial" pitchFamily="34" charset="0"/>
                        <a:cs typeface="Arial" pitchFamily="34" charset="0"/>
                      </a:rPr>
                      <a:t>22,4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C952-4D88-A7C4-2B490557AFC5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sz="1600" dirty="0">
                        <a:latin typeface="Arial" pitchFamily="34" charset="0"/>
                        <a:cs typeface="Arial" pitchFamily="34" charset="0"/>
                      </a:rPr>
                      <a:t>76,7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952-4D88-A7C4-2B490557AFC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темірбетонды шпалдарда, км </c:v>
                </c:pt>
                <c:pt idx="1">
                  <c:v>ағаш шпалдарда, км 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20.7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952-4D88-A7C4-2B490557AFC5}"/>
            </c:ext>
          </c:extLst>
        </c:ser>
        <c:ser>
          <c:idx val="1"/>
          <c:order val="1"/>
          <c:tx>
            <c:strRef>
              <c:f>Лист1!$A$3</c:f>
              <c:strCache>
                <c:ptCount val="1"/>
                <c:pt idx="0">
                  <c:v>ағаш шпалдарда, км </c:v>
                </c:pt>
              </c:strCache>
            </c:strRef>
          </c:tx>
          <c:spPr>
            <a:solidFill>
              <a:srgbClr val="B1D5F5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>
                        <a:solidFill>
                          <a:schemeClr val="bg1"/>
                        </a:solidFill>
                      </a:rPr>
                      <a:t>63,9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29A-4B3E-9321-EB9916DA3F3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Лист1!$B$3</c:f>
              <c:numCache>
                <c:formatCode>General</c:formatCode>
                <c:ptCount val="1"/>
                <c:pt idx="0">
                  <c:v>76.7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952-4D88-A7C4-2B490557AFC5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45498752"/>
        <c:axId val="45500288"/>
      </c:barChart>
      <c:catAx>
        <c:axId val="4549875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45500288"/>
        <c:crosses val="autoZero"/>
        <c:auto val="1"/>
        <c:lblAlgn val="ctr"/>
        <c:lblOffset val="100"/>
        <c:noMultiLvlLbl val="0"/>
      </c:catAx>
      <c:valAx>
        <c:axId val="4550028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45498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2114665644273542"/>
          <c:y val="0.65017022189024243"/>
          <c:w val="0.71004194695341816"/>
          <c:h val="0.2134374748870402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2"/>
              </a:solidFill>
              <a:latin typeface="+mn-lt"/>
              <a:ea typeface="+mn-ea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b="1"/>
      </a:pPr>
      <a:endParaRPr lang="ru-RU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withinLinear" id="19">
  <a:schemeClr val="accent6"/>
</cs:colorStyle>
</file>

<file path=ppt/charts/style1.xml><?xml version="1.0" encoding="utf-8"?>
<cs:chartStyle xmlns:cs="http://schemas.microsoft.com/office/drawing/2012/chartStyle" xmlns:a="http://schemas.openxmlformats.org/drawingml/2006/main" id="302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0.36935</cdr:x>
      <cdr:y>0.45316</cdr:y>
    </cdr:from>
    <cdr:to>
      <cdr:x>0.514</cdr:x>
      <cdr:y>0.50875</cdr:y>
    </cdr:to>
    <cdr:sp macro="" textlink="">
      <cdr:nvSpPr>
        <cdr:cNvPr id="7" name="Прямоугольник 6"/>
        <cdr:cNvSpPr/>
      </cdr:nvSpPr>
      <cdr:spPr>
        <a:xfrm xmlns:a="http://schemas.openxmlformats.org/drawingml/2006/main">
          <a:off x="3869699" y="3116258"/>
          <a:ext cx="1515543" cy="38230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lIns="104287" tIns="52144" rIns="104287" bIns="52144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indent="409183" algn="ctr"/>
          <a:endParaRPr lang="ru-RU" dirty="0">
            <a:solidFill>
              <a:srgbClr val="000000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" y="3"/>
            <a:ext cx="2946247" cy="4967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827" y="3"/>
            <a:ext cx="2946246" cy="4967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78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09613" y="744538"/>
            <a:ext cx="5380037" cy="37242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287" y="4714954"/>
            <a:ext cx="5439102" cy="4467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3" y="9428310"/>
            <a:ext cx="2946247" cy="496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827" y="9428310"/>
            <a:ext cx="2946246" cy="496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3FC28381-0009-4736-8C0C-BCAFB8B7C46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630534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79488" y="1241425"/>
            <a:ext cx="4838700" cy="3349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448EFA-47DC-4E98-965E-B1764BF6721D}" type="slidenum">
              <a:rPr lang="ru-RU" smtClean="0">
                <a:solidFill>
                  <a:prstClr val="black"/>
                </a:solidFill>
              </a:rPr>
              <a:pPr/>
              <a:t>1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16902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709613" y="744538"/>
            <a:ext cx="5380037" cy="37242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FC28381-0009-4736-8C0C-BCAFB8B7C46B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42172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709613" y="744538"/>
            <a:ext cx="5380037" cy="37242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FC28381-0009-4736-8C0C-BCAFB8B7C46B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9946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FC28381-0009-4736-8C0C-BCAFB8B7C46B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06920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709613" y="744538"/>
            <a:ext cx="5380037" cy="37242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094577-418C-4255-A98B-1A1B9CDA61B3}" type="slidenum">
              <a:rPr lang="ru-RU" smtClean="0">
                <a:solidFill>
                  <a:prstClr val="black"/>
                </a:solidFill>
              </a:rPr>
              <a:pPr/>
              <a:t>11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43113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711200" y="744538"/>
            <a:ext cx="5376863" cy="3722687"/>
          </a:xfrm>
          <a:ln/>
        </p:spPr>
      </p:sp>
      <p:sp>
        <p:nvSpPr>
          <p:cNvPr id="39939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>
              <a:latin typeface="Arial" pitchFamily="34" charset="0"/>
            </a:endParaRPr>
          </a:p>
        </p:txBody>
      </p:sp>
      <p:sp>
        <p:nvSpPr>
          <p:cNvPr id="39940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38418" indent="-284007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36028" indent="-227206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590439" indent="-227206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44850" indent="-227206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499261" indent="-227206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53672" indent="-227206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08083" indent="-227206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62494" indent="-227206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863C341B-53A8-441A-9C12-B98EFCBE94F5}" type="slidenum">
              <a:rPr lang="ru-RU" sz="1200"/>
              <a:pPr eaLnBrk="1" hangingPunct="1"/>
              <a:t>12</a:t>
            </a:fld>
            <a:endParaRPr lang="ru-RU" sz="12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Brea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4016896" y="2948952"/>
            <a:ext cx="5889104" cy="76808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SECTION BREAK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4016896" y="3717037"/>
            <a:ext cx="5889104" cy="384043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1983868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852465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Agenda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 flipH="1">
            <a:off x="2" y="0"/>
            <a:ext cx="3470835" cy="6858000"/>
          </a:xfrm>
          <a:prstGeom prst="rect">
            <a:avLst/>
          </a:prstGeom>
          <a:solidFill>
            <a:schemeClr val="accent1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67"/>
          </a:p>
        </p:txBody>
      </p:sp>
    </p:spTree>
    <p:extLst>
      <p:ext uri="{BB962C8B-B14F-4D97-AF65-F5344CB8AC3E}">
        <p14:creationId xmlns:p14="http://schemas.microsoft.com/office/powerpoint/2010/main" val="498499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64638"/>
            <a:ext cx="9906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932726"/>
            <a:ext cx="9906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42557508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64638"/>
            <a:ext cx="9906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932726"/>
            <a:ext cx="9906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6" name="Rectangle 5"/>
          <p:cNvSpPr/>
          <p:nvPr userDrawn="1"/>
        </p:nvSpPr>
        <p:spPr>
          <a:xfrm flipH="1">
            <a:off x="0" y="4965176"/>
            <a:ext cx="9906000" cy="1892829"/>
          </a:xfrm>
          <a:prstGeom prst="rect">
            <a:avLst/>
          </a:prstGeom>
          <a:solidFill>
            <a:schemeClr val="accent1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67"/>
          </a:p>
        </p:txBody>
      </p:sp>
      <p:sp>
        <p:nvSpPr>
          <p:cNvPr id="7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4212229" y="4053453"/>
            <a:ext cx="1481546" cy="1823441"/>
          </a:xfrm>
          <a:prstGeom prst="ellipse">
            <a:avLst/>
          </a:prstGeom>
          <a:solidFill>
            <a:schemeClr val="bg1">
              <a:lumMod val="95000"/>
            </a:schemeClr>
          </a:solidFill>
          <a:ln w="50800">
            <a:noFill/>
          </a:ln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6117085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242179"/>
            <a:ext cx="9906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010263"/>
            <a:ext cx="9906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8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501967" y="1988840"/>
            <a:ext cx="2758747" cy="412845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3572749" y="1988840"/>
            <a:ext cx="2758747" cy="412845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6643531" y="1988840"/>
            <a:ext cx="2758747" cy="412845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1902842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242179"/>
            <a:ext cx="9906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010263"/>
            <a:ext cx="9906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8" name="Rectangle 7"/>
          <p:cNvSpPr/>
          <p:nvPr userDrawn="1"/>
        </p:nvSpPr>
        <p:spPr>
          <a:xfrm flipH="1">
            <a:off x="0" y="3072344"/>
            <a:ext cx="9906000" cy="1892829"/>
          </a:xfrm>
          <a:prstGeom prst="rect">
            <a:avLst/>
          </a:prstGeom>
          <a:solidFill>
            <a:schemeClr val="accent3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67"/>
          </a:p>
        </p:txBody>
      </p:sp>
      <p:pic>
        <p:nvPicPr>
          <p:cNvPr id="10" name="Picture 2" descr="D:\Fullppt\PNG이미지\핸드폰2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6787" y="2030429"/>
            <a:ext cx="3042338" cy="4534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4068490" y="2214627"/>
            <a:ext cx="1754577" cy="333573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309760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9906000" cy="412845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5421055" y="2372882"/>
            <a:ext cx="3467133" cy="321400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398209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242179"/>
            <a:ext cx="9906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010263"/>
            <a:ext cx="9906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7275577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 flipH="1">
            <a:off x="5265037" y="1508788"/>
            <a:ext cx="4640965" cy="3840427"/>
          </a:xfrm>
          <a:prstGeom prst="rect">
            <a:avLst/>
          </a:prstGeom>
          <a:solidFill>
            <a:schemeClr val="accent3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67"/>
          </a:p>
        </p:txBody>
      </p:sp>
      <p:sp>
        <p:nvSpPr>
          <p:cNvPr id="8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5777098" y="0"/>
            <a:ext cx="3616843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843615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242179"/>
            <a:ext cx="9906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010263"/>
            <a:ext cx="9906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8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1796819"/>
            <a:ext cx="3303300" cy="278430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3301350" y="1796819"/>
            <a:ext cx="3303300" cy="278430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0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6602700" y="1796819"/>
            <a:ext cx="3303300" cy="278430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661644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3379636" y="322345"/>
            <a:ext cx="3120000" cy="201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Rectangle 8"/>
          <p:cNvSpPr/>
          <p:nvPr userDrawn="1"/>
        </p:nvSpPr>
        <p:spPr>
          <a:xfrm flipH="1">
            <a:off x="178622" y="303108"/>
            <a:ext cx="3120000" cy="6232549"/>
          </a:xfrm>
          <a:prstGeom prst="rect">
            <a:avLst/>
          </a:prstGeom>
          <a:solidFill>
            <a:schemeClr val="accent1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67"/>
          </a:p>
        </p:txBody>
      </p:sp>
      <p:sp>
        <p:nvSpPr>
          <p:cNvPr id="10" name="Rectangle 9"/>
          <p:cNvSpPr/>
          <p:nvPr userDrawn="1"/>
        </p:nvSpPr>
        <p:spPr>
          <a:xfrm flipH="1">
            <a:off x="6575333" y="303108"/>
            <a:ext cx="3120000" cy="6232549"/>
          </a:xfrm>
          <a:prstGeom prst="rect">
            <a:avLst/>
          </a:prstGeom>
          <a:solidFill>
            <a:schemeClr val="accent1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67"/>
          </a:p>
        </p:txBody>
      </p:sp>
      <p:sp>
        <p:nvSpPr>
          <p:cNvPr id="12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3379636" y="2421000"/>
            <a:ext cx="3120000" cy="201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3379636" y="4519655"/>
            <a:ext cx="3120000" cy="201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2766211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_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 flipH="1">
            <a:off x="0" y="0"/>
            <a:ext cx="9906000" cy="6858000"/>
          </a:xfrm>
          <a:custGeom>
            <a:avLst/>
            <a:gdLst/>
            <a:ahLst/>
            <a:cxnLst/>
            <a:rect l="l" t="t" r="r" b="b"/>
            <a:pathLst>
              <a:path w="9153539" h="5143500">
                <a:moveTo>
                  <a:pt x="8820472" y="267494"/>
                </a:moveTo>
                <a:lnTo>
                  <a:pt x="8820472" y="4948014"/>
                </a:lnTo>
                <a:lnTo>
                  <a:pt x="5553076" y="4948014"/>
                </a:lnTo>
                <a:lnTo>
                  <a:pt x="5553076" y="267494"/>
                </a:lnTo>
                <a:close/>
                <a:moveTo>
                  <a:pt x="9153539" y="0"/>
                </a:moveTo>
                <a:lnTo>
                  <a:pt x="0" y="0"/>
                </a:lnTo>
                <a:lnTo>
                  <a:pt x="0" y="5143500"/>
                </a:lnTo>
                <a:lnTo>
                  <a:pt x="9153539" y="5143500"/>
                </a:lnTo>
                <a:close/>
              </a:path>
            </a:pathLst>
          </a:custGeom>
          <a:solidFill>
            <a:schemeClr val="accent1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67"/>
          </a:p>
        </p:txBody>
      </p:sp>
      <p:sp>
        <p:nvSpPr>
          <p:cNvPr id="9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4290479" y="356659"/>
            <a:ext cx="3568621" cy="201622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0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7917511" y="2468893"/>
            <a:ext cx="1638000" cy="201622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1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6221100" y="4581128"/>
            <a:ext cx="3334413" cy="201622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idx="16" hasCustomPrompt="1"/>
          </p:nvPr>
        </p:nvSpPr>
        <p:spPr>
          <a:xfrm>
            <a:off x="4290477" y="2468895"/>
            <a:ext cx="1872208" cy="412845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idx="17" hasCustomPrompt="1"/>
          </p:nvPr>
        </p:nvSpPr>
        <p:spPr>
          <a:xfrm>
            <a:off x="6221098" y="2468132"/>
            <a:ext cx="1638000" cy="201622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4" name="Picture Placeholder 2"/>
          <p:cNvSpPr>
            <a:spLocks noGrp="1"/>
          </p:cNvSpPr>
          <p:nvPr>
            <p:ph type="pic" idx="18" hasCustomPrompt="1"/>
          </p:nvPr>
        </p:nvSpPr>
        <p:spPr>
          <a:xfrm>
            <a:off x="7917511" y="356659"/>
            <a:ext cx="1638000" cy="201622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6455094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hapes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62868" y="123479"/>
            <a:ext cx="9403223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en-US" altLang="ko-KR" dirty="0"/>
              <a:t>Fully Editable Shapes</a:t>
            </a:r>
          </a:p>
        </p:txBody>
      </p:sp>
    </p:spTree>
    <p:extLst>
      <p:ext uri="{BB962C8B-B14F-4D97-AF65-F5344CB8AC3E}">
        <p14:creationId xmlns:p14="http://schemas.microsoft.com/office/powerpoint/2010/main" val="26819782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64638"/>
            <a:ext cx="9906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11" name="Rounded Rectangle 10"/>
          <p:cNvSpPr/>
          <p:nvPr userDrawn="1"/>
        </p:nvSpPr>
        <p:spPr>
          <a:xfrm>
            <a:off x="383511" y="1508786"/>
            <a:ext cx="3087327" cy="4865561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67"/>
          </a:p>
        </p:txBody>
      </p:sp>
      <p:sp>
        <p:nvSpPr>
          <p:cNvPr id="17" name="Rounded Rectangle 16"/>
          <p:cNvSpPr/>
          <p:nvPr userDrawn="1"/>
        </p:nvSpPr>
        <p:spPr>
          <a:xfrm>
            <a:off x="576262" y="1796670"/>
            <a:ext cx="117563" cy="4320631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67">
              <a:solidFill>
                <a:schemeClr val="bg1"/>
              </a:solidFill>
            </a:endParaRPr>
          </a:p>
        </p:txBody>
      </p:sp>
      <p:sp>
        <p:nvSpPr>
          <p:cNvPr id="18" name="Half Frame 17"/>
          <p:cNvSpPr/>
          <p:nvPr userDrawn="1"/>
        </p:nvSpPr>
        <p:spPr>
          <a:xfrm rot="5400000">
            <a:off x="2745907" y="1713728"/>
            <a:ext cx="669775" cy="544192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67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19223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End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 userDrawn="1"/>
        </p:nvSpPr>
        <p:spPr>
          <a:xfrm>
            <a:off x="2729753" y="692696"/>
            <a:ext cx="4446494" cy="5472608"/>
          </a:xfrm>
          <a:prstGeom prst="ellipse">
            <a:avLst/>
          </a:prstGeom>
          <a:solidFill>
            <a:schemeClr val="accent1">
              <a:alpha val="7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67"/>
          </a:p>
        </p:txBody>
      </p:sp>
      <p:sp>
        <p:nvSpPr>
          <p:cNvPr id="6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729753" y="2822457"/>
            <a:ext cx="4446494" cy="7680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Thank you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2729593" y="3621024"/>
            <a:ext cx="4446494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35344517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1046" y="365129"/>
            <a:ext cx="8543925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81038" y="6356405"/>
            <a:ext cx="2228850" cy="365125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281371" y="6356405"/>
            <a:ext cx="3343275" cy="365125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996113" y="6356405"/>
            <a:ext cx="2228850" cy="365125"/>
          </a:xfrm>
          <a:prstGeom prst="rect">
            <a:avLst/>
          </a:prstGeom>
        </p:spPr>
        <p:txBody>
          <a:bodyPr/>
          <a:lstStyle/>
          <a:p>
            <a:fld id="{C9B229C6-4CB7-4715-9D33-C1CA5325DEB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5230341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81038" y="6356405"/>
            <a:ext cx="2228850" cy="365125"/>
          </a:xfrm>
          <a:prstGeom prst="rect">
            <a:avLst/>
          </a:prstGeom>
        </p:spPr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281371" y="6356405"/>
            <a:ext cx="3343275" cy="365125"/>
          </a:xfrm>
          <a:prstGeom prst="rect">
            <a:avLst/>
          </a:prstGeom>
        </p:spPr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96113" y="6356405"/>
            <a:ext cx="2228850" cy="365125"/>
          </a:xfrm>
          <a:prstGeom prst="rect">
            <a:avLst/>
          </a:prstGeom>
        </p:spPr>
        <p:txBody>
          <a:bodyPr/>
          <a:lstStyle/>
          <a:p>
            <a:fld id="{C9B229C6-4CB7-4715-9D33-C1CA5325DEB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281582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229C6-4CB7-4715-9D33-C1CA5325DEB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481976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4016896" y="2948952"/>
            <a:ext cx="5889104" cy="76808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SECTION BREAK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4016896" y="3717037"/>
            <a:ext cx="5889104" cy="384043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83826913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7272514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genda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 flipH="1">
            <a:off x="2" y="0"/>
            <a:ext cx="3470835" cy="6858000"/>
          </a:xfrm>
          <a:prstGeom prst="rect">
            <a:avLst/>
          </a:prstGeom>
          <a:solidFill>
            <a:schemeClr val="accent1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67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06121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64638"/>
            <a:ext cx="9906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932726"/>
            <a:ext cx="9906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173742193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64638"/>
            <a:ext cx="9906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932726"/>
            <a:ext cx="9906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6" name="Rectangle 5"/>
          <p:cNvSpPr/>
          <p:nvPr userDrawn="1"/>
        </p:nvSpPr>
        <p:spPr>
          <a:xfrm flipH="1">
            <a:off x="0" y="4965176"/>
            <a:ext cx="9906000" cy="1892829"/>
          </a:xfrm>
          <a:prstGeom prst="rect">
            <a:avLst/>
          </a:prstGeom>
          <a:solidFill>
            <a:schemeClr val="accent1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67">
              <a:solidFill>
                <a:prstClr val="white"/>
              </a:solidFill>
            </a:endParaRPr>
          </a:p>
        </p:txBody>
      </p:sp>
      <p:sp>
        <p:nvSpPr>
          <p:cNvPr id="7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4212229" y="4053453"/>
            <a:ext cx="1481546" cy="1823441"/>
          </a:xfrm>
          <a:prstGeom prst="ellipse">
            <a:avLst/>
          </a:prstGeom>
          <a:solidFill>
            <a:schemeClr val="bg1">
              <a:lumMod val="95000"/>
            </a:schemeClr>
          </a:solidFill>
          <a:ln w="50800">
            <a:noFill/>
          </a:ln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29355758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242179"/>
            <a:ext cx="9906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010263"/>
            <a:ext cx="9906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8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501967" y="1988840"/>
            <a:ext cx="2758747" cy="412845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3572749" y="1988840"/>
            <a:ext cx="2758747" cy="412845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6643531" y="1988840"/>
            <a:ext cx="2758747" cy="412845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246651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242179"/>
            <a:ext cx="9906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010263"/>
            <a:ext cx="9906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8" name="Rectangle 7"/>
          <p:cNvSpPr/>
          <p:nvPr userDrawn="1"/>
        </p:nvSpPr>
        <p:spPr>
          <a:xfrm flipH="1">
            <a:off x="0" y="3072344"/>
            <a:ext cx="9906000" cy="1892829"/>
          </a:xfrm>
          <a:prstGeom prst="rect">
            <a:avLst/>
          </a:prstGeom>
          <a:solidFill>
            <a:schemeClr val="accent3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67">
              <a:solidFill>
                <a:prstClr val="white"/>
              </a:solidFill>
            </a:endParaRPr>
          </a:p>
        </p:txBody>
      </p:sp>
      <p:pic>
        <p:nvPicPr>
          <p:cNvPr id="10" name="Picture 2" descr="D:\Fullppt\PNG이미지\핸드폰2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6787" y="2030429"/>
            <a:ext cx="3042338" cy="4534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4068490" y="2214627"/>
            <a:ext cx="1754577" cy="333573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5512671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9906000" cy="412845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5421055" y="2372882"/>
            <a:ext cx="3467133" cy="321400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9312544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Basic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242179"/>
            <a:ext cx="9906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010263"/>
            <a:ext cx="9906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355632132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 flipH="1">
            <a:off x="5265037" y="1508788"/>
            <a:ext cx="4640965" cy="3840427"/>
          </a:xfrm>
          <a:prstGeom prst="rect">
            <a:avLst/>
          </a:prstGeom>
          <a:solidFill>
            <a:schemeClr val="accent3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67">
              <a:solidFill>
                <a:prstClr val="white"/>
              </a:solidFill>
            </a:endParaRPr>
          </a:p>
        </p:txBody>
      </p:sp>
      <p:sp>
        <p:nvSpPr>
          <p:cNvPr id="8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5777098" y="0"/>
            <a:ext cx="3616843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00585080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242179"/>
            <a:ext cx="9906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010263"/>
            <a:ext cx="9906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8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1796819"/>
            <a:ext cx="3303300" cy="278430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3301350" y="1796819"/>
            <a:ext cx="3303300" cy="278430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0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6602700" y="1796819"/>
            <a:ext cx="3303300" cy="278430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75848131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3379636" y="322345"/>
            <a:ext cx="3120000" cy="201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Rectangle 8"/>
          <p:cNvSpPr/>
          <p:nvPr userDrawn="1"/>
        </p:nvSpPr>
        <p:spPr>
          <a:xfrm flipH="1">
            <a:off x="178622" y="303108"/>
            <a:ext cx="3120000" cy="6232549"/>
          </a:xfrm>
          <a:prstGeom prst="rect">
            <a:avLst/>
          </a:prstGeom>
          <a:solidFill>
            <a:schemeClr val="accent1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67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 userDrawn="1"/>
        </p:nvSpPr>
        <p:spPr>
          <a:xfrm flipH="1">
            <a:off x="6575333" y="303108"/>
            <a:ext cx="3120000" cy="6232549"/>
          </a:xfrm>
          <a:prstGeom prst="rect">
            <a:avLst/>
          </a:prstGeom>
          <a:solidFill>
            <a:schemeClr val="accent1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67">
              <a:solidFill>
                <a:prstClr val="white"/>
              </a:solidFill>
            </a:endParaRPr>
          </a:p>
        </p:txBody>
      </p:sp>
      <p:sp>
        <p:nvSpPr>
          <p:cNvPr id="12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3379636" y="2421000"/>
            <a:ext cx="3120000" cy="201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3379636" y="4519655"/>
            <a:ext cx="3120000" cy="201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9875069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 flipH="1">
            <a:off x="0" y="0"/>
            <a:ext cx="9906000" cy="6858000"/>
          </a:xfrm>
          <a:custGeom>
            <a:avLst/>
            <a:gdLst/>
            <a:ahLst/>
            <a:cxnLst/>
            <a:rect l="l" t="t" r="r" b="b"/>
            <a:pathLst>
              <a:path w="9153539" h="5143500">
                <a:moveTo>
                  <a:pt x="8820472" y="267494"/>
                </a:moveTo>
                <a:lnTo>
                  <a:pt x="8820472" y="4948014"/>
                </a:lnTo>
                <a:lnTo>
                  <a:pt x="5553076" y="4948014"/>
                </a:lnTo>
                <a:lnTo>
                  <a:pt x="5553076" y="267494"/>
                </a:lnTo>
                <a:close/>
                <a:moveTo>
                  <a:pt x="9153539" y="0"/>
                </a:moveTo>
                <a:lnTo>
                  <a:pt x="0" y="0"/>
                </a:lnTo>
                <a:lnTo>
                  <a:pt x="0" y="5143500"/>
                </a:lnTo>
                <a:lnTo>
                  <a:pt x="9153539" y="5143500"/>
                </a:lnTo>
                <a:close/>
              </a:path>
            </a:pathLst>
          </a:custGeom>
          <a:solidFill>
            <a:schemeClr val="accent1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67">
              <a:solidFill>
                <a:prstClr val="white"/>
              </a:solidFill>
            </a:endParaRPr>
          </a:p>
        </p:txBody>
      </p:sp>
      <p:sp>
        <p:nvSpPr>
          <p:cNvPr id="9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4290479" y="356659"/>
            <a:ext cx="3568621" cy="201622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0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7917511" y="2468893"/>
            <a:ext cx="1638000" cy="201622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1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6221100" y="4581128"/>
            <a:ext cx="3334413" cy="201622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idx="16" hasCustomPrompt="1"/>
          </p:nvPr>
        </p:nvSpPr>
        <p:spPr>
          <a:xfrm>
            <a:off x="4290477" y="2468895"/>
            <a:ext cx="1872208" cy="412845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idx="17" hasCustomPrompt="1"/>
          </p:nvPr>
        </p:nvSpPr>
        <p:spPr>
          <a:xfrm>
            <a:off x="6221098" y="2468132"/>
            <a:ext cx="1638000" cy="201622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4" name="Picture Placeholder 2"/>
          <p:cNvSpPr>
            <a:spLocks noGrp="1"/>
          </p:cNvSpPr>
          <p:nvPr>
            <p:ph type="pic" idx="18" hasCustomPrompt="1"/>
          </p:nvPr>
        </p:nvSpPr>
        <p:spPr>
          <a:xfrm>
            <a:off x="7917511" y="356659"/>
            <a:ext cx="1638000" cy="201622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15915551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apes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62868" y="123479"/>
            <a:ext cx="9403223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en-US" altLang="ko-KR" dirty="0"/>
              <a:t>Fully Editable Shapes</a:t>
            </a:r>
          </a:p>
        </p:txBody>
      </p:sp>
    </p:spTree>
    <p:extLst>
      <p:ext uri="{BB962C8B-B14F-4D97-AF65-F5344CB8AC3E}">
        <p14:creationId xmlns:p14="http://schemas.microsoft.com/office/powerpoint/2010/main" val="201045123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64638"/>
            <a:ext cx="9906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11" name="Rounded Rectangle 10"/>
          <p:cNvSpPr/>
          <p:nvPr userDrawn="1"/>
        </p:nvSpPr>
        <p:spPr>
          <a:xfrm>
            <a:off x="383511" y="1508786"/>
            <a:ext cx="3087327" cy="4865561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67">
              <a:solidFill>
                <a:prstClr val="white"/>
              </a:solidFill>
            </a:endParaRPr>
          </a:p>
        </p:txBody>
      </p:sp>
      <p:sp>
        <p:nvSpPr>
          <p:cNvPr id="17" name="Rounded Rectangle 16"/>
          <p:cNvSpPr/>
          <p:nvPr userDrawn="1"/>
        </p:nvSpPr>
        <p:spPr>
          <a:xfrm>
            <a:off x="576262" y="1796670"/>
            <a:ext cx="117563" cy="4320631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67">
              <a:solidFill>
                <a:prstClr val="white"/>
              </a:solidFill>
            </a:endParaRPr>
          </a:p>
        </p:txBody>
      </p:sp>
      <p:sp>
        <p:nvSpPr>
          <p:cNvPr id="18" name="Half Frame 17"/>
          <p:cNvSpPr/>
          <p:nvPr userDrawn="1"/>
        </p:nvSpPr>
        <p:spPr>
          <a:xfrm rot="5400000">
            <a:off x="2745907" y="1713728"/>
            <a:ext cx="669775" cy="544192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67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799239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229C6-4CB7-4715-9D33-C1CA5325DEB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752677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229C6-4CB7-4715-9D33-C1CA5325DEB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196704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5885" y="1709767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75885" y="4589522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229C6-4CB7-4715-9D33-C1CA5325DEB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259527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229C6-4CB7-4715-9D33-C1CA5325DEB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000972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2333" y="365129"/>
            <a:ext cx="8543925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2328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82328" y="2505075"/>
            <a:ext cx="4190702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229C6-4CB7-4715-9D33-C1CA5325DEB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312215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229C6-4CB7-4715-9D33-C1CA5325DEB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912678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229C6-4CB7-4715-9D33-C1CA5325DEB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096647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2334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11344" y="987451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82334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229C6-4CB7-4715-9D33-C1CA5325DEB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436734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2334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1344" y="987451"/>
            <a:ext cx="5014913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82334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229C6-4CB7-4715-9D33-C1CA5325DEB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060657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229C6-4CB7-4715-9D33-C1CA5325DEB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962624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089008" y="365125"/>
            <a:ext cx="2135981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1064" y="365125"/>
            <a:ext cx="6284119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229C6-4CB7-4715-9D33-C1CA5325DEB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489257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95300" y="274658"/>
            <a:ext cx="8915400" cy="58515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D1F56F-C712-4B28-9A2C-A96C353C48BC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90358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4.xml"/><Relationship Id="rId1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slideLayout" Target="../slideLayouts/slideLayout13.xml"/><Relationship Id="rId1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3.xml"/><Relationship Id="rId16" Type="http://schemas.openxmlformats.org/officeDocument/2006/relationships/slideLayout" Target="../slideLayouts/slideLayout17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11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5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20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slideLayout" Target="../slideLayouts/slideLayout33.xml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32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5" Type="http://schemas.openxmlformats.org/officeDocument/2006/relationships/theme" Target="../theme/theme4.xml"/><Relationship Id="rId10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Relationship Id="rId14" Type="http://schemas.openxmlformats.org/officeDocument/2006/relationships/slideLayout" Target="../slideLayouts/slideLayout3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47497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</p:sldLayoutIdLst>
  <p:txStyles>
    <p:titleStyle>
      <a:lvl1pPr algn="ctr" defTabSz="1219170" rtl="0" eaLnBrk="1" latinLnBrk="1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1" hangingPunct="1">
        <a:spcBef>
          <a:spcPct val="20000"/>
        </a:spcBef>
        <a:buFont typeface="Arial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1" hangingPunct="1">
        <a:spcBef>
          <a:spcPct val="20000"/>
        </a:spcBef>
        <a:buFont typeface="Arial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1" hangingPunct="1">
        <a:spcBef>
          <a:spcPct val="20000"/>
        </a:spcBef>
        <a:buFont typeface="Arial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1" hangingPunct="1">
        <a:spcBef>
          <a:spcPct val="20000"/>
        </a:spcBef>
        <a:buFont typeface="Arial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78370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  <p:sldLayoutId id="2147483689" r:id="rId13"/>
    <p:sldLayoutId id="2147483690" r:id="rId14"/>
    <p:sldLayoutId id="2147483691" r:id="rId15"/>
    <p:sldLayoutId id="2147483737" r:id="rId16"/>
    <p:sldLayoutId id="2147483738" r:id="rId17"/>
    <p:sldLayoutId id="2147483739" r:id="rId18"/>
  </p:sldLayoutIdLst>
  <p:txStyles>
    <p:titleStyle>
      <a:lvl1pPr algn="ctr" defTabSz="1219170" rtl="0" eaLnBrk="1" latinLnBrk="1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1" hangingPunct="1">
        <a:spcBef>
          <a:spcPct val="20000"/>
        </a:spcBef>
        <a:buFont typeface="Arial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1" hangingPunct="1">
        <a:spcBef>
          <a:spcPct val="20000"/>
        </a:spcBef>
        <a:buFont typeface="Arial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1" hangingPunct="1">
        <a:spcBef>
          <a:spcPct val="20000"/>
        </a:spcBef>
        <a:buFont typeface="Arial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1" hangingPunct="1">
        <a:spcBef>
          <a:spcPct val="20000"/>
        </a:spcBef>
        <a:buFont typeface="Arial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895294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</p:sldLayoutIdLst>
  <p:txStyles>
    <p:titleStyle>
      <a:lvl1pPr algn="ctr" defTabSz="1219170" rtl="0" eaLnBrk="1" latinLnBrk="1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1" hangingPunct="1">
        <a:spcBef>
          <a:spcPct val="20000"/>
        </a:spcBef>
        <a:buFont typeface="Arial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1" hangingPunct="1">
        <a:spcBef>
          <a:spcPct val="20000"/>
        </a:spcBef>
        <a:buFont typeface="Arial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1" hangingPunct="1">
        <a:spcBef>
          <a:spcPct val="20000"/>
        </a:spcBef>
        <a:buFont typeface="Arial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1" hangingPunct="1">
        <a:spcBef>
          <a:spcPct val="20000"/>
        </a:spcBef>
        <a:buFont typeface="Arial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920712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</p:sldLayoutIdLst>
  <p:txStyles>
    <p:titleStyle>
      <a:lvl1pPr algn="ctr" defTabSz="1219170" rtl="0" eaLnBrk="1" latinLnBrk="1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1" hangingPunct="1">
        <a:spcBef>
          <a:spcPct val="20000"/>
        </a:spcBef>
        <a:buFont typeface="Arial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1" hangingPunct="1">
        <a:spcBef>
          <a:spcPct val="20000"/>
        </a:spcBef>
        <a:buFont typeface="Arial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1" hangingPunct="1">
        <a:spcBef>
          <a:spcPct val="20000"/>
        </a:spcBef>
        <a:buFont typeface="Arial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1" hangingPunct="1">
        <a:spcBef>
          <a:spcPct val="20000"/>
        </a:spcBef>
        <a:buFont typeface="Arial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1046" y="365129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1046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81038" y="6356409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281371" y="6356409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996113" y="6356409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C9B229C6-4CB7-4715-9D33-C1CA5325DEB0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75754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  <p:sldLayoutId id="2147483723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7465" y="233645"/>
            <a:ext cx="9586065" cy="6331630"/>
          </a:xfrm>
        </p:spPr>
        <p:txBody>
          <a:bodyPr anchor="ctr">
            <a:normAutofit fontScale="90000"/>
          </a:bodyPr>
          <a:lstStyle/>
          <a:p>
            <a:pPr defTabSz="914400" latinLnBrk="0">
              <a:lnSpc>
                <a:spcPct val="90000"/>
              </a:lnSpc>
            </a:pPr>
            <a:br>
              <a:rPr lang="ru-RU" sz="32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32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kk-KZ" sz="32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Қазақстан темір жолы</a:t>
            </a:r>
            <a:r>
              <a:rPr lang="ru-RU" sz="32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»ҰҚ» АҚ</a:t>
            </a:r>
            <a:br>
              <a:rPr lang="ru-RU" sz="27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2023 </a:t>
            </a:r>
            <a:r>
              <a:rPr lang="ru-RU" sz="36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жылғы</a:t>
            </a:r>
            <a:r>
              <a:rPr lang="ru-RU" sz="36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кірме</a:t>
            </a:r>
            <a:r>
              <a:rPr lang="ru-RU" sz="36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жолдарды</a:t>
            </a:r>
            <a:r>
              <a:rPr lang="ru-RU" sz="36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ұсыну</a:t>
            </a:r>
            <a:r>
              <a:rPr lang="ru-RU" sz="36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36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электр</a:t>
            </a:r>
            <a:r>
              <a:rPr lang="ru-RU" sz="36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энергиясын</a:t>
            </a:r>
            <a:r>
              <a:rPr lang="ru-RU" sz="36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беру </a:t>
            </a:r>
            <a:r>
              <a:rPr lang="ru-RU" sz="36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қызметтері</a:t>
            </a:r>
            <a:r>
              <a:rPr lang="ru-RU" sz="36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36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қорытындылары</a:t>
            </a:r>
            <a:r>
              <a:rPr lang="ru-RU" sz="36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36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негізгі</a:t>
            </a:r>
            <a:r>
              <a:rPr lang="ru-RU" sz="36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міндеттері</a:t>
            </a:r>
            <a:br>
              <a:rPr lang="ru-RU" sz="36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36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36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Астана </a:t>
            </a:r>
            <a:r>
              <a:rPr lang="ru-RU" sz="18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қаласы</a:t>
            </a:r>
            <a:r>
              <a:rPr lang="ru-RU" sz="1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1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24.04.2024</a:t>
            </a:r>
          </a:p>
        </p:txBody>
      </p:sp>
      <p:sp>
        <p:nvSpPr>
          <p:cNvPr id="4" name="Номер слайда 2"/>
          <p:cNvSpPr txBox="1">
            <a:spLocks/>
          </p:cNvSpPr>
          <p:nvPr/>
        </p:nvSpPr>
        <p:spPr>
          <a:xfrm>
            <a:off x="9271003" y="6483412"/>
            <a:ext cx="631323" cy="3651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fontAlgn="auto">
              <a:spcBef>
                <a:spcPts val="0"/>
              </a:spcBef>
              <a:spcAft>
                <a:spcPts val="0"/>
              </a:spcAft>
            </a:pPr>
            <a:endParaRPr lang="ru-RU" sz="14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algn="r" fontAlgn="auto">
              <a:spcBef>
                <a:spcPts val="0"/>
              </a:spcBef>
              <a:spcAft>
                <a:spcPts val="0"/>
              </a:spcAft>
            </a:pPr>
            <a:endParaRPr lang="ru-RU" sz="14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3" descr="D:\For prezentations\kz_icons\Map1 copy.png"/>
          <p:cNvPicPr>
            <a:picLocks noChangeAspect="1" noChangeArrowheads="1"/>
          </p:cNvPicPr>
          <p:nvPr/>
        </p:nvPicPr>
        <p:blipFill rotWithShape="1">
          <a:blip r:embed="rId3" cstate="print">
            <a:duotone>
              <a:srgbClr val="4F81BD">
                <a:shade val="45000"/>
                <a:satMod val="135000"/>
              </a:srgb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colorTemperature colorTemp="8800"/>
                    </a14:imgEffect>
                  </a14:imgLayer>
                </a14:imgProps>
              </a:ext>
            </a:extLst>
          </a:blip>
          <a:srcRect l="2679" r="3432"/>
          <a:stretch/>
        </p:blipFill>
        <p:spPr bwMode="auto">
          <a:xfrm>
            <a:off x="5492448" y="4753393"/>
            <a:ext cx="4320480" cy="2111027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43210" y="3293985"/>
            <a:ext cx="2327517" cy="2790506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EEECE1"/>
            </a:outerShdw>
            <a:softEdge rad="635000"/>
          </a:effectLst>
          <a:scene3d>
            <a:camera prst="obliqueTopRight"/>
            <a:lightRig rig="threePt" dir="t"/>
          </a:scene3d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C891FC0-2AE3-474A-AF3D-441565B61342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0198" y="9503"/>
            <a:ext cx="1152128" cy="1080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92135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24"/>
          <p:cNvSpPr>
            <a:spLocks noChangeArrowheads="1"/>
          </p:cNvSpPr>
          <p:nvPr/>
        </p:nvSpPr>
        <p:spPr bwMode="auto">
          <a:xfrm>
            <a:off x="39555" y="238922"/>
            <a:ext cx="9906000" cy="620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ru-RU" sz="18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8455" name="Rectangle 759"/>
          <p:cNvSpPr>
            <a:spLocks noChangeArrowheads="1"/>
          </p:cNvSpPr>
          <p:nvPr/>
        </p:nvSpPr>
        <p:spPr bwMode="auto">
          <a:xfrm>
            <a:off x="54173" y="238918"/>
            <a:ext cx="9906000" cy="48750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91434" tIns="45717" rIns="91434" bIns="45717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ЕСЕП МАЗМҰНЫ</a:t>
            </a:r>
          </a:p>
        </p:txBody>
      </p:sp>
      <p:sp>
        <p:nvSpPr>
          <p:cNvPr id="6" name="Line 809"/>
          <p:cNvSpPr>
            <a:spLocks noChangeShapeType="1"/>
          </p:cNvSpPr>
          <p:nvPr/>
        </p:nvSpPr>
        <p:spPr bwMode="auto">
          <a:xfrm>
            <a:off x="585591" y="837951"/>
            <a:ext cx="9002924" cy="28187"/>
          </a:xfrm>
          <a:prstGeom prst="line">
            <a:avLst/>
          </a:prstGeom>
          <a:noFill/>
          <a:ln w="57150" cmpd="thinThick">
            <a:solidFill>
              <a:schemeClr val="bg1">
                <a:lumMod val="50000"/>
              </a:schemeClr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80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6632" name="Text Box 1193"/>
          <p:cNvSpPr txBox="1">
            <a:spLocks noChangeArrowheads="1"/>
          </p:cNvSpPr>
          <p:nvPr/>
        </p:nvSpPr>
        <p:spPr bwMode="auto">
          <a:xfrm>
            <a:off x="8014233" y="442912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33" name="Text Box 864"/>
          <p:cNvSpPr txBox="1">
            <a:spLocks noChangeArrowheads="1"/>
          </p:cNvSpPr>
          <p:nvPr/>
        </p:nvSpPr>
        <p:spPr bwMode="auto">
          <a:xfrm>
            <a:off x="8014234" y="4702190"/>
            <a:ext cx="54689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34" name="Text Box 873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35" name="Text Box 874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36" name="Text Box 876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37" name="Text Box 877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38" name="Text Box 879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39" name="Text Box 880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40" name="Text Box 882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41" name="Text Box 883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42" name="Text Box 885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43" name="Text Box 886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44" name="Text Box 888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45" name="Text Box 889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46" name="Text Box 891"/>
          <p:cNvSpPr txBox="1">
            <a:spLocks noChangeArrowheads="1"/>
          </p:cNvSpPr>
          <p:nvPr/>
        </p:nvSpPr>
        <p:spPr bwMode="auto">
          <a:xfrm>
            <a:off x="8014234" y="442912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47" name="Text Box 894"/>
          <p:cNvSpPr txBox="1">
            <a:spLocks noChangeArrowheads="1"/>
          </p:cNvSpPr>
          <p:nvPr/>
        </p:nvSpPr>
        <p:spPr bwMode="auto">
          <a:xfrm>
            <a:off x="8014234" y="442912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48" name="Text Box 897"/>
          <p:cNvSpPr txBox="1">
            <a:spLocks noChangeArrowheads="1"/>
          </p:cNvSpPr>
          <p:nvPr/>
        </p:nvSpPr>
        <p:spPr bwMode="auto">
          <a:xfrm>
            <a:off x="8014234" y="442912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49" name="Text Box 900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50" name="Text Box 901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51" name="Text Box 903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52" name="Text Box 904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53" name="Text Box 906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54" name="Text Box 907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55" name="Text Box 909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56" name="Text Box 910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57" name="Text Box 912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58" name="Text Box 913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59" name="Text Box 915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60" name="Text Box 916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61" name="Text Box 918"/>
          <p:cNvSpPr txBox="1">
            <a:spLocks noChangeArrowheads="1"/>
          </p:cNvSpPr>
          <p:nvPr/>
        </p:nvSpPr>
        <p:spPr bwMode="auto">
          <a:xfrm>
            <a:off x="8014234" y="442912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62" name="Text Box 921"/>
          <p:cNvSpPr txBox="1">
            <a:spLocks noChangeArrowheads="1"/>
          </p:cNvSpPr>
          <p:nvPr/>
        </p:nvSpPr>
        <p:spPr bwMode="auto">
          <a:xfrm>
            <a:off x="8014234" y="442912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63" name="Text Box 924"/>
          <p:cNvSpPr txBox="1">
            <a:spLocks noChangeArrowheads="1"/>
          </p:cNvSpPr>
          <p:nvPr/>
        </p:nvSpPr>
        <p:spPr bwMode="auto">
          <a:xfrm>
            <a:off x="8014234" y="442912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64" name="Text Box 927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65" name="Text Box 928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66" name="Text Box 930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67" name="Text Box 931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68" name="Text Box 933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69" name="Text Box 934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70" name="Text Box 936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71" name="Text Box 937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72" name="Text Box 939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73" name="Text Box 940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74" name="Text Box 942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75" name="Text Box 943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76" name="Text Box 945"/>
          <p:cNvSpPr txBox="1">
            <a:spLocks noChangeArrowheads="1"/>
          </p:cNvSpPr>
          <p:nvPr/>
        </p:nvSpPr>
        <p:spPr bwMode="auto">
          <a:xfrm>
            <a:off x="8014234" y="442912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77" name="Text Box 948"/>
          <p:cNvSpPr txBox="1">
            <a:spLocks noChangeArrowheads="1"/>
          </p:cNvSpPr>
          <p:nvPr/>
        </p:nvSpPr>
        <p:spPr bwMode="auto">
          <a:xfrm>
            <a:off x="8014234" y="442912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78" name="Text Box 951"/>
          <p:cNvSpPr txBox="1">
            <a:spLocks noChangeArrowheads="1"/>
          </p:cNvSpPr>
          <p:nvPr/>
        </p:nvSpPr>
        <p:spPr bwMode="auto">
          <a:xfrm>
            <a:off x="8014234" y="442912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79" name="Text Box 968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80" name="Text Box 969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81" name="Text Box 971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82" name="Text Box 972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83" name="Text Box 974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84" name="Text Box 975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85" name="Text Box 977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86" name="Text Box 978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87" name="Text Box 981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88" name="Text Box 984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89" name="Text Box 1053"/>
          <p:cNvSpPr txBox="1">
            <a:spLocks noChangeArrowheads="1"/>
          </p:cNvSpPr>
          <p:nvPr/>
        </p:nvSpPr>
        <p:spPr bwMode="auto">
          <a:xfrm>
            <a:off x="8014234" y="3865563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90" name="Text Box 1054"/>
          <p:cNvSpPr txBox="1">
            <a:spLocks noChangeArrowheads="1"/>
          </p:cNvSpPr>
          <p:nvPr/>
        </p:nvSpPr>
        <p:spPr bwMode="auto">
          <a:xfrm>
            <a:off x="8014234" y="3865563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91" name="Text Box 1055"/>
          <p:cNvSpPr txBox="1">
            <a:spLocks noChangeArrowheads="1"/>
          </p:cNvSpPr>
          <p:nvPr/>
        </p:nvSpPr>
        <p:spPr bwMode="auto">
          <a:xfrm>
            <a:off x="8014234" y="3865563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92" name="Text Box 1056"/>
          <p:cNvSpPr txBox="1">
            <a:spLocks noChangeArrowheads="1"/>
          </p:cNvSpPr>
          <p:nvPr/>
        </p:nvSpPr>
        <p:spPr bwMode="auto">
          <a:xfrm>
            <a:off x="8014234" y="3865563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93" name="Text Box 1065"/>
          <p:cNvSpPr txBox="1">
            <a:spLocks noChangeArrowheads="1"/>
          </p:cNvSpPr>
          <p:nvPr/>
        </p:nvSpPr>
        <p:spPr bwMode="auto">
          <a:xfrm>
            <a:off x="8014233" y="4702190"/>
            <a:ext cx="608806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94" name="Text Box 1068"/>
          <p:cNvSpPr txBox="1">
            <a:spLocks noChangeArrowheads="1"/>
          </p:cNvSpPr>
          <p:nvPr/>
        </p:nvSpPr>
        <p:spPr bwMode="auto">
          <a:xfrm>
            <a:off x="8014233" y="4702190"/>
            <a:ext cx="608806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95" name="Text Box 1071"/>
          <p:cNvSpPr txBox="1">
            <a:spLocks noChangeArrowheads="1"/>
          </p:cNvSpPr>
          <p:nvPr/>
        </p:nvSpPr>
        <p:spPr bwMode="auto">
          <a:xfrm>
            <a:off x="8014233" y="4702190"/>
            <a:ext cx="608806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96" name="Text Box 1074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97" name="Text Box 1075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98" name="Text Box 1077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99" name="Text Box 1078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00" name="Text Box 1080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01" name="Text Box 1081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02" name="Text Box 1083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03" name="Text Box 1084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04" name="Text Box 1086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05" name="Text Box 1087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06" name="Text Box 1089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07" name="Text Box 1090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08" name="Text Box 1092"/>
          <p:cNvSpPr txBox="1">
            <a:spLocks noChangeArrowheads="1"/>
          </p:cNvSpPr>
          <p:nvPr/>
        </p:nvSpPr>
        <p:spPr bwMode="auto">
          <a:xfrm>
            <a:off x="8014233" y="442912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09" name="Text Box 1095"/>
          <p:cNvSpPr txBox="1">
            <a:spLocks noChangeArrowheads="1"/>
          </p:cNvSpPr>
          <p:nvPr/>
        </p:nvSpPr>
        <p:spPr bwMode="auto">
          <a:xfrm>
            <a:off x="8014233" y="442912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10" name="Text Box 1098"/>
          <p:cNvSpPr txBox="1">
            <a:spLocks noChangeArrowheads="1"/>
          </p:cNvSpPr>
          <p:nvPr/>
        </p:nvSpPr>
        <p:spPr bwMode="auto">
          <a:xfrm>
            <a:off x="8014233" y="442912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11" name="Text Box 1101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12" name="Text Box 1102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13" name="Text Box 1104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14" name="Text Box 1105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15" name="Text Box 1107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16" name="Text Box 1108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17" name="Text Box 1110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18" name="Text Box 1111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19" name="Text Box 1113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20" name="Text Box 1114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21" name="Text Box 1116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22" name="Text Box 1117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23" name="Text Box 1119"/>
          <p:cNvSpPr txBox="1">
            <a:spLocks noChangeArrowheads="1"/>
          </p:cNvSpPr>
          <p:nvPr/>
        </p:nvSpPr>
        <p:spPr bwMode="auto">
          <a:xfrm>
            <a:off x="8014233" y="442912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24" name="Text Box 1122"/>
          <p:cNvSpPr txBox="1">
            <a:spLocks noChangeArrowheads="1"/>
          </p:cNvSpPr>
          <p:nvPr/>
        </p:nvSpPr>
        <p:spPr bwMode="auto">
          <a:xfrm>
            <a:off x="8014233" y="442912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25" name="Text Box 1125"/>
          <p:cNvSpPr txBox="1">
            <a:spLocks noChangeArrowheads="1"/>
          </p:cNvSpPr>
          <p:nvPr/>
        </p:nvSpPr>
        <p:spPr bwMode="auto">
          <a:xfrm>
            <a:off x="8014233" y="442912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26" name="Text Box 1128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27" name="Text Box 1129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28" name="Text Box 1131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29" name="Text Box 1132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30" name="Text Box 1134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31" name="Text Box 1135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32" name="Text Box 1137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33" name="Text Box 1138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34" name="Text Box 1140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35" name="Text Box 1141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36" name="Text Box 1143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37" name="Text Box 1144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38" name="Text Box 1146"/>
          <p:cNvSpPr txBox="1">
            <a:spLocks noChangeArrowheads="1"/>
          </p:cNvSpPr>
          <p:nvPr/>
        </p:nvSpPr>
        <p:spPr bwMode="auto">
          <a:xfrm>
            <a:off x="8014233" y="442912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39" name="Text Box 1149"/>
          <p:cNvSpPr txBox="1">
            <a:spLocks noChangeArrowheads="1"/>
          </p:cNvSpPr>
          <p:nvPr/>
        </p:nvSpPr>
        <p:spPr bwMode="auto">
          <a:xfrm>
            <a:off x="8014233" y="442912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40" name="Text Box 1152"/>
          <p:cNvSpPr txBox="1">
            <a:spLocks noChangeArrowheads="1"/>
          </p:cNvSpPr>
          <p:nvPr/>
        </p:nvSpPr>
        <p:spPr bwMode="auto">
          <a:xfrm>
            <a:off x="8014233" y="442912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41" name="Text Box 1169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42" name="Text Box 1170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43" name="Text Box 1172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44" name="Text Box 1173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45" name="Text Box 1175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46" name="Text Box 1176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47" name="Text Box 1178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48" name="Text Box 1179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49" name="Text Box 1181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50" name="Text Box 1182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51" name="Text Box 1184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52" name="Text Box 1185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53" name="Text Box 1187"/>
          <p:cNvSpPr txBox="1">
            <a:spLocks noChangeArrowheads="1"/>
          </p:cNvSpPr>
          <p:nvPr/>
        </p:nvSpPr>
        <p:spPr bwMode="auto">
          <a:xfrm>
            <a:off x="8014233" y="442912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54" name="Text Box 1190"/>
          <p:cNvSpPr txBox="1">
            <a:spLocks noChangeArrowheads="1"/>
          </p:cNvSpPr>
          <p:nvPr/>
        </p:nvSpPr>
        <p:spPr bwMode="auto">
          <a:xfrm>
            <a:off x="8014233" y="442912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55" name="Text Box 579"/>
          <p:cNvSpPr txBox="1">
            <a:spLocks noChangeArrowheads="1"/>
          </p:cNvSpPr>
          <p:nvPr/>
        </p:nvSpPr>
        <p:spPr bwMode="auto">
          <a:xfrm>
            <a:off x="8014237" y="4702190"/>
            <a:ext cx="62944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56" name="Text Box 582"/>
          <p:cNvSpPr txBox="1">
            <a:spLocks noChangeArrowheads="1"/>
          </p:cNvSpPr>
          <p:nvPr/>
        </p:nvSpPr>
        <p:spPr bwMode="auto">
          <a:xfrm>
            <a:off x="8014237" y="4702190"/>
            <a:ext cx="62944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57" name="Text Box 585"/>
          <p:cNvSpPr txBox="1">
            <a:spLocks noChangeArrowheads="1"/>
          </p:cNvSpPr>
          <p:nvPr/>
        </p:nvSpPr>
        <p:spPr bwMode="auto">
          <a:xfrm>
            <a:off x="8014237" y="4702190"/>
            <a:ext cx="62944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58" name="Text Box 588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59" name="Text Box 589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60" name="Text Box 591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61" name="Text Box 592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62" name="Text Box 594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63" name="Text Box 595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64" name="Text Box 597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65" name="Text Box 598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66" name="Text Box 600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67" name="Text Box 601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68" name="Text Box 603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69" name="Text Box 604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70" name="Text Box 606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71" name="Text Box 609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72" name="Text Box 612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73" name="Text Box 615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74" name="Text Box 616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75" name="Text Box 618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76" name="Text Box 619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77" name="Text Box 621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78" name="Text Box 622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79" name="Text Box 624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80" name="Text Box 625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81" name="Text Box 627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82" name="Text Box 628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83" name="Text Box 630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84" name="Text Box 631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85" name="Text Box 633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86" name="Text Box 636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87" name="Text Box 639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88" name="Text Box 642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89" name="Text Box 643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90" name="Text Box 645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91" name="Text Box 646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92" name="Text Box 648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93" name="Text Box 649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94" name="Text Box 651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95" name="Text Box 652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96" name="Text Box 654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97" name="Text Box 655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98" name="Text Box 657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99" name="Text Box 658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00" name="Text Box 660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01" name="Text Box 663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02" name="Text Box 666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03" name="Text Box 683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04" name="Text Box 684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05" name="Text Box 686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06" name="Text Box 687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07" name="Text Box 689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08" name="Text Box 690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09" name="Text Box 692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10" name="Text Box 693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11" name="Text Box 695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12" name="Text Box 696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13" name="Text Box 698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14" name="Text Box 699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15" name="Text Box 701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16" name="Text Box 704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17" name="Text Box 707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18" name="Text Box 766"/>
          <p:cNvSpPr txBox="1">
            <a:spLocks noChangeArrowheads="1"/>
          </p:cNvSpPr>
          <p:nvPr/>
        </p:nvSpPr>
        <p:spPr bwMode="auto">
          <a:xfrm>
            <a:off x="8014237" y="4702190"/>
            <a:ext cx="62944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19" name="Text Box 769"/>
          <p:cNvSpPr txBox="1">
            <a:spLocks noChangeArrowheads="1"/>
          </p:cNvSpPr>
          <p:nvPr/>
        </p:nvSpPr>
        <p:spPr bwMode="auto">
          <a:xfrm>
            <a:off x="8014237" y="4702190"/>
            <a:ext cx="62944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20" name="Text Box 772"/>
          <p:cNvSpPr txBox="1">
            <a:spLocks noChangeArrowheads="1"/>
          </p:cNvSpPr>
          <p:nvPr/>
        </p:nvSpPr>
        <p:spPr bwMode="auto">
          <a:xfrm>
            <a:off x="8014237" y="4702190"/>
            <a:ext cx="62944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21" name="Text Box 775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22" name="Text Box 776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23" name="Text Box 778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24" name="Text Box 779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25" name="Text Box 781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26" name="Text Box 782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27" name="Text Box 784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28" name="Text Box 785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29" name="Text Box 787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30" name="Text Box 788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31" name="Text Box 790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32" name="Text Box 791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33" name="Text Box 793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34" name="Text Box 796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35" name="Text Box 799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36" name="Text Box 802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37" name="Text Box 803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38" name="Text Box 805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39" name="Text Box 806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40" name="Text Box 808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41" name="Text Box 809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42" name="Text Box 811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43" name="Text Box 812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44" name="Text Box 814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45" name="Text Box 815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46" name="Text Box 817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47" name="Text Box 818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48" name="Text Box 820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49" name="Text Box 823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50" name="Text Box 826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51" name="Text Box 829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52" name="Text Box 830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53" name="Text Box 832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54" name="Text Box 833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55" name="Text Box 835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56" name="Text Box 836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57" name="Text Box 838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58" name="Text Box 839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59" name="Text Box 841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60" name="Text Box 842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61" name="Text Box 844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62" name="Text Box 845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63" name="Text Box 847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64" name="Text Box 850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65" name="Text Box 853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66" name="Text Box 870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67" name="Text Box 871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68" name="Text Box 873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69" name="Text Box 874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70" name="Text Box 876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71" name="Text Box 877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72" name="Text Box 879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73" name="Text Box 880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74" name="Text Box 882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75" name="Text Box 883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76" name="Text Box 885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77" name="Text Box 886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78" name="Text Box 888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79" name="Text Box 891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80" name="Text Box 894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81" name="Text Box 562"/>
          <p:cNvSpPr txBox="1">
            <a:spLocks noChangeArrowheads="1"/>
          </p:cNvSpPr>
          <p:nvPr/>
        </p:nvSpPr>
        <p:spPr bwMode="auto">
          <a:xfrm>
            <a:off x="8014247" y="4702190"/>
            <a:ext cx="65008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82" name="Text Box 565"/>
          <p:cNvSpPr txBox="1">
            <a:spLocks noChangeArrowheads="1"/>
          </p:cNvSpPr>
          <p:nvPr/>
        </p:nvSpPr>
        <p:spPr bwMode="auto">
          <a:xfrm>
            <a:off x="8014247" y="4702190"/>
            <a:ext cx="65008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83" name="Text Box 568"/>
          <p:cNvSpPr txBox="1">
            <a:spLocks noChangeArrowheads="1"/>
          </p:cNvSpPr>
          <p:nvPr/>
        </p:nvSpPr>
        <p:spPr bwMode="auto">
          <a:xfrm>
            <a:off x="8014247" y="4702190"/>
            <a:ext cx="65008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84" name="Text Box 571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85" name="Text Box 572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86" name="Text Box 574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87" name="Text Box 575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88" name="Text Box 577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89" name="Text Box 578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90" name="Text Box 580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91" name="Text Box 581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92" name="Text Box 583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93" name="Text Box 584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94" name="Text Box 586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95" name="Text Box 587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96" name="Text Box 589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97" name="Text Box 592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98" name="Text Box 595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99" name="Text Box 598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00" name="Text Box 599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01" name="Text Box 601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02" name="Text Box 602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03" name="Text Box 604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04" name="Text Box 605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05" name="Text Box 607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06" name="Text Box 608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07" name="Text Box 610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08" name="Text Box 611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09" name="Text Box 613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10" name="Text Box 614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11" name="Text Box 616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12" name="Text Box 619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13" name="Text Box 622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14" name="Text Box 625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15" name="Text Box 626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16" name="Text Box 628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17" name="Text Box 629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18" name="Text Box 631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19" name="Text Box 632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20" name="Text Box 634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21" name="Text Box 635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22" name="Text Box 637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23" name="Text Box 638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24" name="Text Box 640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25" name="Text Box 641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26" name="Text Box 643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27" name="Text Box 646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28" name="Text Box 649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29" name="Text Box 666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30" name="Text Box 667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31" name="Text Box 669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32" name="Text Box 670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33" name="Text Box 672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34" name="Text Box 673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35" name="Text Box 675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36" name="Text Box 676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37" name="Text Box 678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38" name="Text Box 679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39" name="Text Box 681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40" name="Text Box 682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41" name="Text Box 684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42" name="Text Box 687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43" name="Text Box 690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44" name="Text Box 749"/>
          <p:cNvSpPr txBox="1">
            <a:spLocks noChangeArrowheads="1"/>
          </p:cNvSpPr>
          <p:nvPr/>
        </p:nvSpPr>
        <p:spPr bwMode="auto">
          <a:xfrm>
            <a:off x="8014247" y="4702190"/>
            <a:ext cx="65008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45" name="Text Box 752"/>
          <p:cNvSpPr txBox="1">
            <a:spLocks noChangeArrowheads="1"/>
          </p:cNvSpPr>
          <p:nvPr/>
        </p:nvSpPr>
        <p:spPr bwMode="auto">
          <a:xfrm>
            <a:off x="8014247" y="4702190"/>
            <a:ext cx="65008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46" name="Text Box 755"/>
          <p:cNvSpPr txBox="1">
            <a:spLocks noChangeArrowheads="1"/>
          </p:cNvSpPr>
          <p:nvPr/>
        </p:nvSpPr>
        <p:spPr bwMode="auto">
          <a:xfrm>
            <a:off x="8014247" y="4702190"/>
            <a:ext cx="65008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47" name="Text Box 758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48" name="Text Box 759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49" name="Text Box 761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50" name="Text Box 762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51" name="Text Box 764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52" name="Text Box 765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53" name="Text Box 767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54" name="Text Box 768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55" name="Text Box 770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56" name="Text Box 771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57" name="Text Box 773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58" name="Text Box 774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59" name="Text Box 776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60" name="Text Box 779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61" name="Text Box 782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62" name="Text Box 785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63" name="Text Box 786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64" name="Text Box 788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65" name="Text Box 789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66" name="Text Box 791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67" name="Text Box 792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68" name="Text Box 794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69" name="Text Box 795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70" name="Text Box 797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71" name="Text Box 798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72" name="Text Box 800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73" name="Text Box 801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74" name="Text Box 803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75" name="Text Box 806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76" name="Text Box 809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77" name="Text Box 812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78" name="Text Box 813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79" name="Text Box 815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80" name="Text Box 816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81" name="Text Box 818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82" name="Text Box 819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83" name="Text Box 821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84" name="Text Box 822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85" name="Text Box 824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86" name="Text Box 825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87" name="Text Box 827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88" name="Text Box 828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89" name="Text Box 830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90" name="Text Box 833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91" name="Text Box 836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92" name="Text Box 853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93" name="Text Box 854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94" name="Text Box 856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95" name="Text Box 857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96" name="Text Box 859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97" name="Text Box 860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98" name="Text Box 862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99" name="Text Box 863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00" name="Text Box 865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01" name="Text Box 866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02" name="Text Box 868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03" name="Text Box 869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04" name="Text Box 871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05" name="Text Box 874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06" name="Text Box 877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07" name="Text Box 562"/>
          <p:cNvSpPr txBox="1">
            <a:spLocks noChangeArrowheads="1"/>
          </p:cNvSpPr>
          <p:nvPr/>
        </p:nvSpPr>
        <p:spPr bwMode="auto">
          <a:xfrm>
            <a:off x="8024568" y="4702190"/>
            <a:ext cx="79454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08" name="Text Box 565"/>
          <p:cNvSpPr txBox="1">
            <a:spLocks noChangeArrowheads="1"/>
          </p:cNvSpPr>
          <p:nvPr/>
        </p:nvSpPr>
        <p:spPr bwMode="auto">
          <a:xfrm>
            <a:off x="8024568" y="4702190"/>
            <a:ext cx="79454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09" name="Text Box 568"/>
          <p:cNvSpPr txBox="1">
            <a:spLocks noChangeArrowheads="1"/>
          </p:cNvSpPr>
          <p:nvPr/>
        </p:nvSpPr>
        <p:spPr bwMode="auto">
          <a:xfrm>
            <a:off x="8024568" y="4702190"/>
            <a:ext cx="79454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10" name="Text Box 571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11" name="Text Box 572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12" name="Text Box 574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13" name="Text Box 575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14" name="Text Box 577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15" name="Text Box 578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16" name="Text Box 580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17" name="Text Box 581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18" name="Text Box 583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19" name="Text Box 584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20" name="Text Box 586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21" name="Text Box 587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22" name="Text Box 589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23" name="Text Box 592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24" name="Text Box 595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25" name="Text Box 598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26" name="Text Box 599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27" name="Text Box 601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28" name="Text Box 602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29" name="Text Box 604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30" name="Text Box 605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31" name="Text Box 607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32" name="Text Box 608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33" name="Text Box 610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34" name="Text Box 611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35" name="Text Box 613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36" name="Text Box 614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37" name="Text Box 616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38" name="Text Box 619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39" name="Text Box 622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40" name="Text Box 625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41" name="Text Box 626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42" name="Text Box 628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43" name="Text Box 629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44" name="Text Box 631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45" name="Text Box 632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46" name="Text Box 634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47" name="Text Box 635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48" name="Text Box 637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49" name="Text Box 638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50" name="Text Box 640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51" name="Text Box 641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52" name="Text Box 643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53" name="Text Box 646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54" name="Text Box 649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55" name="Text Box 666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56" name="Text Box 667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57" name="Text Box 669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58" name="Text Box 670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59" name="Text Box 672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60" name="Text Box 673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61" name="Text Box 675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62" name="Text Box 676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63" name="Text Box 678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64" name="Text Box 679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65" name="Text Box 681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66" name="Text Box 682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67" name="Text Box 684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68" name="Text Box 687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69" name="Text Box 690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70" name="Text Box 749"/>
          <p:cNvSpPr txBox="1">
            <a:spLocks noChangeArrowheads="1"/>
          </p:cNvSpPr>
          <p:nvPr/>
        </p:nvSpPr>
        <p:spPr bwMode="auto">
          <a:xfrm>
            <a:off x="8024568" y="4702190"/>
            <a:ext cx="79454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71" name="Text Box 752"/>
          <p:cNvSpPr txBox="1">
            <a:spLocks noChangeArrowheads="1"/>
          </p:cNvSpPr>
          <p:nvPr/>
        </p:nvSpPr>
        <p:spPr bwMode="auto">
          <a:xfrm>
            <a:off x="8024568" y="4702190"/>
            <a:ext cx="79454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72" name="Text Box 755"/>
          <p:cNvSpPr txBox="1">
            <a:spLocks noChangeArrowheads="1"/>
          </p:cNvSpPr>
          <p:nvPr/>
        </p:nvSpPr>
        <p:spPr bwMode="auto">
          <a:xfrm>
            <a:off x="8024568" y="4702190"/>
            <a:ext cx="79454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73" name="Text Box 758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74" name="Text Box 759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75" name="Text Box 761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76" name="Text Box 762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77" name="Text Box 764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78" name="Text Box 765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79" name="Text Box 767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80" name="Text Box 768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81" name="Text Box 770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82" name="Text Box 771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83" name="Text Box 773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84" name="Text Box 774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85" name="Text Box 776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86" name="Text Box 779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87" name="Text Box 782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88" name="Text Box 785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89" name="Text Box 786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90" name="Text Box 788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91" name="Text Box 789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92" name="Text Box 791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93" name="Text Box 792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94" name="Text Box 794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95" name="Text Box 795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96" name="Text Box 797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97" name="Text Box 798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98" name="Text Box 800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99" name="Text Box 801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00" name="Text Box 803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01" name="Text Box 806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02" name="Text Box 809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03" name="Text Box 812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04" name="Text Box 813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05" name="Text Box 815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06" name="Text Box 816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07" name="Text Box 818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08" name="Text Box 819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09" name="Text Box 821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10" name="Text Box 822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11" name="Text Box 824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12" name="Text Box 825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13" name="Text Box 827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14" name="Text Box 828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15" name="Text Box 830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16" name="Text Box 833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17" name="Text Box 836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18" name="Text Box 853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19" name="Text Box 854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20" name="Text Box 856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21" name="Text Box 857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22" name="Text Box 859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23" name="Text Box 860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24" name="Text Box 862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25" name="Text Box 863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26" name="Text Box 865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27" name="Text Box 866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28" name="Text Box 869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29" name="Text Box 871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30" name="Text Box 874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31" name="Text Box 544"/>
          <p:cNvSpPr txBox="1">
            <a:spLocks noChangeArrowheads="1"/>
          </p:cNvSpPr>
          <p:nvPr/>
        </p:nvSpPr>
        <p:spPr bwMode="auto">
          <a:xfrm>
            <a:off x="8014258" y="4702190"/>
            <a:ext cx="691356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32" name="Text Box 547"/>
          <p:cNvSpPr txBox="1">
            <a:spLocks noChangeArrowheads="1"/>
          </p:cNvSpPr>
          <p:nvPr/>
        </p:nvSpPr>
        <p:spPr bwMode="auto">
          <a:xfrm>
            <a:off x="8014258" y="4702190"/>
            <a:ext cx="691356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33" name="Text Box 550"/>
          <p:cNvSpPr txBox="1">
            <a:spLocks noChangeArrowheads="1"/>
          </p:cNvSpPr>
          <p:nvPr/>
        </p:nvSpPr>
        <p:spPr bwMode="auto">
          <a:xfrm>
            <a:off x="8014258" y="4702190"/>
            <a:ext cx="691356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34" name="Text Box 553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35" name="Text Box 55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36" name="Text Box 556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37" name="Text Box 557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38" name="Text Box 559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39" name="Text Box 560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40" name="Text Box 562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41" name="Text Box 563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42" name="Text Box 565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43" name="Text Box 566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44" name="Text Box 568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45" name="Text Box 569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46" name="Text Box 571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47" name="Text Box 574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48" name="Text Box 577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49" name="Text Box 580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50" name="Text Box 58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51" name="Text Box 583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52" name="Text Box 58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53" name="Text Box 586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54" name="Text Box 587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55" name="Text Box 589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56" name="Text Box 590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57" name="Text Box 592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58" name="Text Box 593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59" name="Text Box 595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60" name="Text Box 596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61" name="Text Box 598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62" name="Text Box 601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63" name="Text Box 604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64" name="Text Box 607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65" name="Text Box 608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66" name="Text Box 610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67" name="Text Box 61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68" name="Text Box 613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69" name="Text Box 61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70" name="Text Box 616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71" name="Text Box 617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72" name="Text Box 619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73" name="Text Box 620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74" name="Text Box 622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75" name="Text Box 623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76" name="Text Box 625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77" name="Text Box 628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78" name="Text Box 631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79" name="Text Box 648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80" name="Text Box 649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81" name="Text Box 651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82" name="Text Box 652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83" name="Text Box 654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84" name="Text Box 655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85" name="Text Box 657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86" name="Text Box 658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87" name="Text Box 660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88" name="Text Box 66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89" name="Text Box 663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90" name="Text Box 66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91" name="Text Box 666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92" name="Text Box 669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93" name="Text Box 672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94" name="Text Box 740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95" name="Text Box 74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96" name="Text Box 743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97" name="Text Box 74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98" name="Text Box 746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99" name="Text Box 747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00" name="Text Box 749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01" name="Text Box 750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02" name="Text Box 752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03" name="Text Box 753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04" name="Text Box 755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05" name="Text Box 756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06" name="Text Box 758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07" name="Text Box 761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08" name="Text Box 764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09" name="Text Box 767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10" name="Text Box 768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11" name="Text Box 770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12" name="Text Box 77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13" name="Text Box 773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14" name="Text Box 77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15" name="Text Box 776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16" name="Text Box 777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17" name="Text Box 779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18" name="Text Box 780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19" name="Text Box 782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20" name="Text Box 783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21" name="Text Box 785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22" name="Text Box 788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23" name="Text Box 791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24" name="Text Box 794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25" name="Text Box 795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26" name="Text Box 797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27" name="Text Box 798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28" name="Text Box 800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29" name="Text Box 80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30" name="Text Box 803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31" name="Text Box 80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32" name="Text Box 806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33" name="Text Box 807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34" name="Text Box 809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35" name="Text Box 810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36" name="Text Box 812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37" name="Text Box 815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38" name="Text Box 818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39" name="Text Box 835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40" name="Text Box 836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41" name="Text Box 838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42" name="Text Box 839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43" name="Text Box 841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44" name="Text Box 842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45" name="Text Box 844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46" name="Text Box 845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47" name="Text Box 847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48" name="Text Box 848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49" name="Text Box 850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50" name="Text Box 85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51" name="Text Box 853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52" name="Text Box 856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53" name="Text Box 859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54" name="Text Box 553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55" name="Text Box 55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56" name="Text Box 556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57" name="Text Box 557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58" name="Text Box 559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59" name="Text Box 560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60" name="Text Box 562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61" name="Text Box 563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62" name="Text Box 565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63" name="Text Box 566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64" name="Text Box 568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65" name="Text Box 569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66" name="Text Box 571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67" name="Text Box 574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68" name="Text Box 577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69" name="Text Box 580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70" name="Text Box 58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71" name="Text Box 583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72" name="Text Box 58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73" name="Text Box 586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74" name="Text Box 587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75" name="Text Box 589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76" name="Text Box 590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77" name="Text Box 592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78" name="Text Box 593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79" name="Text Box 595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80" name="Text Box 596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81" name="Text Box 598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82" name="Text Box 601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83" name="Text Box 604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84" name="Text Box 607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85" name="Text Box 608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86" name="Text Box 610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87" name="Text Box 61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88" name="Text Box 613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89" name="Text Box 61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90" name="Text Box 616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91" name="Text Box 617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92" name="Text Box 619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93" name="Text Box 620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94" name="Text Box 622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95" name="Text Box 623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96" name="Text Box 625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97" name="Text Box 628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98" name="Text Box 631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99" name="Text Box 648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00" name="Text Box 649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01" name="Text Box 651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02" name="Text Box 652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03" name="Text Box 654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04" name="Text Box 655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05" name="Text Box 657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06" name="Text Box 658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07" name="Text Box 660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08" name="Text Box 66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09" name="Text Box 663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10" name="Text Box 66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11" name="Text Box 666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12" name="Text Box 740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13" name="Text Box 74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14" name="Text Box 743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15" name="Text Box 74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16" name="Text Box 746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17" name="Text Box 747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18" name="Text Box 749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19" name="Text Box 750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20" name="Text Box 752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21" name="Text Box 753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22" name="Text Box 756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23" name="Text Box 768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24" name="Text Box 77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25" name="Text Box 77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26" name="Text Box 777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27" name="Text Box 780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28" name="Text Box 783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29" name="Text Box 795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30" name="Text Box 798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31" name="Text Box 80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32" name="Text Box 80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33" name="Text Box 807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34" name="Text Box 810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35" name="Text Box 836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36" name="Text Box 839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37" name="Text Box 842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38" name="Text Box 845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39" name="Text Box 848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40" name="Text Box 85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96507" y="859635"/>
            <a:ext cx="9125940" cy="46063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350"/>
              </a:spcAft>
            </a:pPr>
            <a:endParaRPr lang="ru-RU" sz="1800" dirty="0">
              <a:solidFill>
                <a:prstClr val="black"/>
              </a:solidFill>
              <a:latin typeface="Calibri"/>
            </a:endParaRPr>
          </a:p>
          <a:p>
            <a:pPr marL="457200" indent="-457200" fontAlgn="auto">
              <a:lnSpc>
                <a:spcPct val="200000"/>
              </a:lnSpc>
              <a:spcBef>
                <a:spcPts val="0"/>
              </a:spcBef>
              <a:spcAft>
                <a:spcPts val="350"/>
              </a:spcAft>
              <a:buFontTx/>
              <a:buAutoNum type="arabicPeriod"/>
            </a:pP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Жалпы</a:t>
            </a: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ақпарат</a:t>
            </a:r>
            <a:endParaRPr lang="ru-RU" sz="18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 fontAlgn="auto">
              <a:lnSpc>
                <a:spcPct val="200000"/>
              </a:lnSpc>
              <a:spcBef>
                <a:spcPts val="0"/>
              </a:spcBef>
              <a:spcAft>
                <a:spcPts val="350"/>
              </a:spcAft>
              <a:buFontTx/>
              <a:buAutoNum type="arabicPeriod"/>
            </a:pP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Реттеліп</a:t>
            </a: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көрсетілетін</a:t>
            </a: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қызметтердің</a:t>
            </a: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көлемі</a:t>
            </a: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457200" indent="-457200" fontAlgn="auto">
              <a:lnSpc>
                <a:spcPct val="200000"/>
              </a:lnSpc>
              <a:spcBef>
                <a:spcPts val="0"/>
              </a:spcBef>
              <a:spcAft>
                <a:spcPts val="350"/>
              </a:spcAft>
              <a:buFontTx/>
              <a:buAutoNum type="arabicPeriod"/>
            </a:pP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Негізгі</a:t>
            </a: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қаржы-экономикалық</a:t>
            </a: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көрсеткіштері</a:t>
            </a: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457200" indent="-457200" fontAlgn="auto">
              <a:lnSpc>
                <a:spcPct val="200000"/>
              </a:lnSpc>
              <a:spcBef>
                <a:spcPts val="0"/>
              </a:spcBef>
              <a:spcAft>
                <a:spcPts val="350"/>
              </a:spcAft>
              <a:buFontTx/>
              <a:buAutoNum type="arabicPeriod"/>
            </a:pP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2023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жылға</a:t>
            </a: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бекітілген</a:t>
            </a: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тарифтік</a:t>
            </a: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сметалардың</a:t>
            </a: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баппен</a:t>
            </a: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орындалуы</a:t>
            </a: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туралы</a:t>
            </a:r>
            <a:endParaRPr lang="ru-RU" sz="18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 fontAlgn="auto">
              <a:lnSpc>
                <a:spcPct val="200000"/>
              </a:lnSpc>
              <a:spcBef>
                <a:spcPts val="0"/>
              </a:spcBef>
              <a:spcAft>
                <a:spcPts val="350"/>
              </a:spcAft>
              <a:buFontTx/>
              <a:buAutoNum type="arabicPeriod"/>
            </a:pP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2023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жылғы</a:t>
            </a: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инвестициялық</a:t>
            </a: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бағдарламаның</a:t>
            </a: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орындалуы</a:t>
            </a: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туралы</a:t>
            </a:r>
            <a:endParaRPr lang="ru-RU" sz="18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 fontAlgn="auto">
              <a:lnSpc>
                <a:spcPct val="200000"/>
              </a:lnSpc>
              <a:spcBef>
                <a:spcPts val="0"/>
              </a:spcBef>
              <a:spcAft>
                <a:spcPts val="350"/>
              </a:spcAft>
              <a:buFontTx/>
              <a:buAutoNum type="arabicPeriod"/>
            </a:pP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Реттеліп</a:t>
            </a: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көрсетілетін</a:t>
            </a: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қызметтерді</a:t>
            </a: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тұтынушылармен</a:t>
            </a: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жүргізілетін</a:t>
            </a: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жұмыс</a:t>
            </a: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туралы</a:t>
            </a:r>
            <a:endParaRPr lang="ru-RU" sz="18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 fontAlgn="auto">
              <a:lnSpc>
                <a:spcPct val="200000"/>
              </a:lnSpc>
              <a:spcBef>
                <a:spcPts val="0"/>
              </a:spcBef>
              <a:spcAft>
                <a:spcPts val="350"/>
              </a:spcAft>
              <a:buFontTx/>
              <a:buAutoNum type="arabicPeriod"/>
            </a:pP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2024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жылға</a:t>
            </a: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арналған</a:t>
            </a: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қызмет</a:t>
            </a: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перспективалары</a:t>
            </a: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туралы</a:t>
            </a:r>
            <a:endParaRPr lang="ru-RU" sz="18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17" name="Номер слайда 2"/>
          <p:cNvSpPr txBox="1">
            <a:spLocks/>
          </p:cNvSpPr>
          <p:nvPr/>
        </p:nvSpPr>
        <p:spPr>
          <a:xfrm>
            <a:off x="9398503" y="6259058"/>
            <a:ext cx="472943" cy="620713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2</a:t>
            </a:r>
          </a:p>
        </p:txBody>
      </p:sp>
      <p:pic>
        <p:nvPicPr>
          <p:cNvPr id="718" name="Рисунок 717">
            <a:extLst>
              <a:ext uri="{FF2B5EF4-FFF2-40B4-BE49-F238E27FC236}">
                <a16:creationId xmlns:a16="http://schemas.microsoft.com/office/drawing/2014/main" id="{111447D9-949D-4AF1-AA4A-EBFECB9E50CA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3429" y="9218"/>
            <a:ext cx="1152128" cy="1080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09279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24"/>
          <p:cNvSpPr>
            <a:spLocks noChangeArrowheads="1"/>
          </p:cNvSpPr>
          <p:nvPr/>
        </p:nvSpPr>
        <p:spPr bwMode="auto">
          <a:xfrm>
            <a:off x="39555" y="238922"/>
            <a:ext cx="9906000" cy="620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ru-RU" sz="18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8455" name="Rectangle 759"/>
          <p:cNvSpPr>
            <a:spLocks noChangeArrowheads="1"/>
          </p:cNvSpPr>
          <p:nvPr/>
        </p:nvSpPr>
        <p:spPr bwMode="auto">
          <a:xfrm>
            <a:off x="1937665" y="2647653"/>
            <a:ext cx="6255696" cy="9474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91434" tIns="45717" rIns="91434" bIns="45717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Кірме</a:t>
            </a:r>
            <a:r>
              <a:rPr lang="ru-RU" sz="40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жолдар</a:t>
            </a:r>
            <a:r>
              <a:rPr lang="ru-RU" sz="40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қызметі</a:t>
            </a:r>
            <a:endParaRPr lang="ru-RU" sz="4000" b="1" dirty="0">
              <a:solidFill>
                <a:srgbClr val="0070C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632" name="Text Box 1193"/>
          <p:cNvSpPr txBox="1">
            <a:spLocks noChangeArrowheads="1"/>
          </p:cNvSpPr>
          <p:nvPr/>
        </p:nvSpPr>
        <p:spPr bwMode="auto">
          <a:xfrm>
            <a:off x="8014233" y="442912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33" name="Text Box 864"/>
          <p:cNvSpPr txBox="1">
            <a:spLocks noChangeArrowheads="1"/>
          </p:cNvSpPr>
          <p:nvPr/>
        </p:nvSpPr>
        <p:spPr bwMode="auto">
          <a:xfrm>
            <a:off x="8014234" y="4702190"/>
            <a:ext cx="54689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34" name="Text Box 873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35" name="Text Box 874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36" name="Text Box 876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37" name="Text Box 877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38" name="Text Box 879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39" name="Text Box 880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40" name="Text Box 882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41" name="Text Box 883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42" name="Text Box 885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43" name="Text Box 886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44" name="Text Box 888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45" name="Text Box 889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46" name="Text Box 891"/>
          <p:cNvSpPr txBox="1">
            <a:spLocks noChangeArrowheads="1"/>
          </p:cNvSpPr>
          <p:nvPr/>
        </p:nvSpPr>
        <p:spPr bwMode="auto">
          <a:xfrm>
            <a:off x="8014234" y="442912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47" name="Text Box 894"/>
          <p:cNvSpPr txBox="1">
            <a:spLocks noChangeArrowheads="1"/>
          </p:cNvSpPr>
          <p:nvPr/>
        </p:nvSpPr>
        <p:spPr bwMode="auto">
          <a:xfrm>
            <a:off x="8014234" y="442912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48" name="Text Box 897"/>
          <p:cNvSpPr txBox="1">
            <a:spLocks noChangeArrowheads="1"/>
          </p:cNvSpPr>
          <p:nvPr/>
        </p:nvSpPr>
        <p:spPr bwMode="auto">
          <a:xfrm>
            <a:off x="8014234" y="442912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49" name="Text Box 900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50" name="Text Box 901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51" name="Text Box 903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52" name="Text Box 904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53" name="Text Box 906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54" name="Text Box 907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55" name="Text Box 909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56" name="Text Box 910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57" name="Text Box 912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58" name="Text Box 913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59" name="Text Box 915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60" name="Text Box 916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61" name="Text Box 918"/>
          <p:cNvSpPr txBox="1">
            <a:spLocks noChangeArrowheads="1"/>
          </p:cNvSpPr>
          <p:nvPr/>
        </p:nvSpPr>
        <p:spPr bwMode="auto">
          <a:xfrm>
            <a:off x="8014234" y="442912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62" name="Text Box 921"/>
          <p:cNvSpPr txBox="1">
            <a:spLocks noChangeArrowheads="1"/>
          </p:cNvSpPr>
          <p:nvPr/>
        </p:nvSpPr>
        <p:spPr bwMode="auto">
          <a:xfrm>
            <a:off x="8014234" y="442912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63" name="Text Box 924"/>
          <p:cNvSpPr txBox="1">
            <a:spLocks noChangeArrowheads="1"/>
          </p:cNvSpPr>
          <p:nvPr/>
        </p:nvSpPr>
        <p:spPr bwMode="auto">
          <a:xfrm>
            <a:off x="8014234" y="442912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64" name="Text Box 927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65" name="Text Box 928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66" name="Text Box 930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67" name="Text Box 931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68" name="Text Box 933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69" name="Text Box 934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70" name="Text Box 936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71" name="Text Box 937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72" name="Text Box 939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73" name="Text Box 940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74" name="Text Box 942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75" name="Text Box 943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76" name="Text Box 945"/>
          <p:cNvSpPr txBox="1">
            <a:spLocks noChangeArrowheads="1"/>
          </p:cNvSpPr>
          <p:nvPr/>
        </p:nvSpPr>
        <p:spPr bwMode="auto">
          <a:xfrm>
            <a:off x="8014234" y="442912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77" name="Text Box 948"/>
          <p:cNvSpPr txBox="1">
            <a:spLocks noChangeArrowheads="1"/>
          </p:cNvSpPr>
          <p:nvPr/>
        </p:nvSpPr>
        <p:spPr bwMode="auto">
          <a:xfrm>
            <a:off x="8014234" y="442912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78" name="Text Box 951"/>
          <p:cNvSpPr txBox="1">
            <a:spLocks noChangeArrowheads="1"/>
          </p:cNvSpPr>
          <p:nvPr/>
        </p:nvSpPr>
        <p:spPr bwMode="auto">
          <a:xfrm>
            <a:off x="8014234" y="442912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79" name="Text Box 968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80" name="Text Box 969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81" name="Text Box 971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82" name="Text Box 972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83" name="Text Box 974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84" name="Text Box 975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85" name="Text Box 977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86" name="Text Box 978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87" name="Text Box 981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88" name="Text Box 984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89" name="Text Box 1053"/>
          <p:cNvSpPr txBox="1">
            <a:spLocks noChangeArrowheads="1"/>
          </p:cNvSpPr>
          <p:nvPr/>
        </p:nvSpPr>
        <p:spPr bwMode="auto">
          <a:xfrm>
            <a:off x="8014234" y="3865563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90" name="Text Box 1054"/>
          <p:cNvSpPr txBox="1">
            <a:spLocks noChangeArrowheads="1"/>
          </p:cNvSpPr>
          <p:nvPr/>
        </p:nvSpPr>
        <p:spPr bwMode="auto">
          <a:xfrm>
            <a:off x="8014234" y="3865563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91" name="Text Box 1055"/>
          <p:cNvSpPr txBox="1">
            <a:spLocks noChangeArrowheads="1"/>
          </p:cNvSpPr>
          <p:nvPr/>
        </p:nvSpPr>
        <p:spPr bwMode="auto">
          <a:xfrm>
            <a:off x="8014234" y="3865563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92" name="Text Box 1056"/>
          <p:cNvSpPr txBox="1">
            <a:spLocks noChangeArrowheads="1"/>
          </p:cNvSpPr>
          <p:nvPr/>
        </p:nvSpPr>
        <p:spPr bwMode="auto">
          <a:xfrm>
            <a:off x="8014234" y="3865563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93" name="Text Box 1065"/>
          <p:cNvSpPr txBox="1">
            <a:spLocks noChangeArrowheads="1"/>
          </p:cNvSpPr>
          <p:nvPr/>
        </p:nvSpPr>
        <p:spPr bwMode="auto">
          <a:xfrm>
            <a:off x="8014233" y="4702190"/>
            <a:ext cx="608806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94" name="Text Box 1068"/>
          <p:cNvSpPr txBox="1">
            <a:spLocks noChangeArrowheads="1"/>
          </p:cNvSpPr>
          <p:nvPr/>
        </p:nvSpPr>
        <p:spPr bwMode="auto">
          <a:xfrm>
            <a:off x="8014233" y="4702190"/>
            <a:ext cx="608806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95" name="Text Box 1071"/>
          <p:cNvSpPr txBox="1">
            <a:spLocks noChangeArrowheads="1"/>
          </p:cNvSpPr>
          <p:nvPr/>
        </p:nvSpPr>
        <p:spPr bwMode="auto">
          <a:xfrm>
            <a:off x="8014233" y="4702190"/>
            <a:ext cx="608806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96" name="Text Box 1074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97" name="Text Box 1075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98" name="Text Box 1077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99" name="Text Box 1078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00" name="Text Box 1080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01" name="Text Box 1081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02" name="Text Box 1083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03" name="Text Box 1084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04" name="Text Box 1086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05" name="Text Box 1087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06" name="Text Box 1089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07" name="Text Box 1090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08" name="Text Box 1092"/>
          <p:cNvSpPr txBox="1">
            <a:spLocks noChangeArrowheads="1"/>
          </p:cNvSpPr>
          <p:nvPr/>
        </p:nvSpPr>
        <p:spPr bwMode="auto">
          <a:xfrm>
            <a:off x="8014233" y="442912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09" name="Text Box 1095"/>
          <p:cNvSpPr txBox="1">
            <a:spLocks noChangeArrowheads="1"/>
          </p:cNvSpPr>
          <p:nvPr/>
        </p:nvSpPr>
        <p:spPr bwMode="auto">
          <a:xfrm>
            <a:off x="8014233" y="442912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10" name="Text Box 1098"/>
          <p:cNvSpPr txBox="1">
            <a:spLocks noChangeArrowheads="1"/>
          </p:cNvSpPr>
          <p:nvPr/>
        </p:nvSpPr>
        <p:spPr bwMode="auto">
          <a:xfrm>
            <a:off x="8014233" y="442912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11" name="Text Box 1101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12" name="Text Box 1102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13" name="Text Box 1104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14" name="Text Box 1105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15" name="Text Box 1107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16" name="Text Box 1108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17" name="Text Box 1110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18" name="Text Box 1111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19" name="Text Box 1113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20" name="Text Box 1114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21" name="Text Box 1116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22" name="Text Box 1117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23" name="Text Box 1119"/>
          <p:cNvSpPr txBox="1">
            <a:spLocks noChangeArrowheads="1"/>
          </p:cNvSpPr>
          <p:nvPr/>
        </p:nvSpPr>
        <p:spPr bwMode="auto">
          <a:xfrm>
            <a:off x="8014233" y="442912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24" name="Text Box 1122"/>
          <p:cNvSpPr txBox="1">
            <a:spLocks noChangeArrowheads="1"/>
          </p:cNvSpPr>
          <p:nvPr/>
        </p:nvSpPr>
        <p:spPr bwMode="auto">
          <a:xfrm>
            <a:off x="8014233" y="442912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25" name="Text Box 1125"/>
          <p:cNvSpPr txBox="1">
            <a:spLocks noChangeArrowheads="1"/>
          </p:cNvSpPr>
          <p:nvPr/>
        </p:nvSpPr>
        <p:spPr bwMode="auto">
          <a:xfrm>
            <a:off x="8014233" y="442912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26" name="Text Box 1128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27" name="Text Box 1129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28" name="Text Box 1131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29" name="Text Box 1132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30" name="Text Box 1134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31" name="Text Box 1135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32" name="Text Box 1137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33" name="Text Box 1138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34" name="Text Box 1140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35" name="Text Box 1141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36" name="Text Box 1143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37" name="Text Box 1144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38" name="Text Box 1146"/>
          <p:cNvSpPr txBox="1">
            <a:spLocks noChangeArrowheads="1"/>
          </p:cNvSpPr>
          <p:nvPr/>
        </p:nvSpPr>
        <p:spPr bwMode="auto">
          <a:xfrm>
            <a:off x="8014233" y="442912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39" name="Text Box 1149"/>
          <p:cNvSpPr txBox="1">
            <a:spLocks noChangeArrowheads="1"/>
          </p:cNvSpPr>
          <p:nvPr/>
        </p:nvSpPr>
        <p:spPr bwMode="auto">
          <a:xfrm>
            <a:off x="8014233" y="442912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40" name="Text Box 1152"/>
          <p:cNvSpPr txBox="1">
            <a:spLocks noChangeArrowheads="1"/>
          </p:cNvSpPr>
          <p:nvPr/>
        </p:nvSpPr>
        <p:spPr bwMode="auto">
          <a:xfrm>
            <a:off x="8014233" y="442912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41" name="Text Box 1169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42" name="Text Box 1170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43" name="Text Box 1172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44" name="Text Box 1173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45" name="Text Box 1175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46" name="Text Box 1176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47" name="Text Box 1178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48" name="Text Box 1179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49" name="Text Box 1181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50" name="Text Box 1182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51" name="Text Box 1184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52" name="Text Box 1185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53" name="Text Box 1187"/>
          <p:cNvSpPr txBox="1">
            <a:spLocks noChangeArrowheads="1"/>
          </p:cNvSpPr>
          <p:nvPr/>
        </p:nvSpPr>
        <p:spPr bwMode="auto">
          <a:xfrm>
            <a:off x="8014233" y="442912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54" name="Text Box 1190"/>
          <p:cNvSpPr txBox="1">
            <a:spLocks noChangeArrowheads="1"/>
          </p:cNvSpPr>
          <p:nvPr/>
        </p:nvSpPr>
        <p:spPr bwMode="auto">
          <a:xfrm>
            <a:off x="8014233" y="442912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55" name="Text Box 579"/>
          <p:cNvSpPr txBox="1">
            <a:spLocks noChangeArrowheads="1"/>
          </p:cNvSpPr>
          <p:nvPr/>
        </p:nvSpPr>
        <p:spPr bwMode="auto">
          <a:xfrm>
            <a:off x="8014237" y="4702190"/>
            <a:ext cx="62944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56" name="Text Box 582"/>
          <p:cNvSpPr txBox="1">
            <a:spLocks noChangeArrowheads="1"/>
          </p:cNvSpPr>
          <p:nvPr/>
        </p:nvSpPr>
        <p:spPr bwMode="auto">
          <a:xfrm>
            <a:off x="8014237" y="4702190"/>
            <a:ext cx="62944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57" name="Text Box 585"/>
          <p:cNvSpPr txBox="1">
            <a:spLocks noChangeArrowheads="1"/>
          </p:cNvSpPr>
          <p:nvPr/>
        </p:nvSpPr>
        <p:spPr bwMode="auto">
          <a:xfrm>
            <a:off x="8014237" y="4702190"/>
            <a:ext cx="62944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58" name="Text Box 588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59" name="Text Box 589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60" name="Text Box 591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61" name="Text Box 592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62" name="Text Box 594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63" name="Text Box 595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64" name="Text Box 597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65" name="Text Box 598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66" name="Text Box 600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67" name="Text Box 601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68" name="Text Box 603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69" name="Text Box 604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70" name="Text Box 606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71" name="Text Box 609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72" name="Text Box 612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73" name="Text Box 615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74" name="Text Box 616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75" name="Text Box 618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76" name="Text Box 619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77" name="Text Box 621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78" name="Text Box 622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79" name="Text Box 624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80" name="Text Box 625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81" name="Text Box 627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82" name="Text Box 628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83" name="Text Box 630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84" name="Text Box 631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85" name="Text Box 633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86" name="Text Box 636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87" name="Text Box 639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88" name="Text Box 642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89" name="Text Box 643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90" name="Text Box 645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91" name="Text Box 646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92" name="Text Box 648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93" name="Text Box 649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94" name="Text Box 651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95" name="Text Box 652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96" name="Text Box 654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97" name="Text Box 655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98" name="Text Box 657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99" name="Text Box 658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00" name="Text Box 660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01" name="Text Box 663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02" name="Text Box 666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03" name="Text Box 683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04" name="Text Box 684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05" name="Text Box 686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06" name="Text Box 687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07" name="Text Box 689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08" name="Text Box 690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09" name="Text Box 692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10" name="Text Box 693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11" name="Text Box 695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12" name="Text Box 696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13" name="Text Box 698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14" name="Text Box 699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15" name="Text Box 701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16" name="Text Box 704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17" name="Text Box 707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18" name="Text Box 766"/>
          <p:cNvSpPr txBox="1">
            <a:spLocks noChangeArrowheads="1"/>
          </p:cNvSpPr>
          <p:nvPr/>
        </p:nvSpPr>
        <p:spPr bwMode="auto">
          <a:xfrm>
            <a:off x="8014237" y="4702190"/>
            <a:ext cx="62944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19" name="Text Box 769"/>
          <p:cNvSpPr txBox="1">
            <a:spLocks noChangeArrowheads="1"/>
          </p:cNvSpPr>
          <p:nvPr/>
        </p:nvSpPr>
        <p:spPr bwMode="auto">
          <a:xfrm>
            <a:off x="8014237" y="4702190"/>
            <a:ext cx="62944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20" name="Text Box 772"/>
          <p:cNvSpPr txBox="1">
            <a:spLocks noChangeArrowheads="1"/>
          </p:cNvSpPr>
          <p:nvPr/>
        </p:nvSpPr>
        <p:spPr bwMode="auto">
          <a:xfrm>
            <a:off x="8014237" y="4702190"/>
            <a:ext cx="62944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21" name="Text Box 775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22" name="Text Box 776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23" name="Text Box 778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24" name="Text Box 779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25" name="Text Box 781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26" name="Text Box 782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27" name="Text Box 784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28" name="Text Box 785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29" name="Text Box 787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30" name="Text Box 788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31" name="Text Box 790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32" name="Text Box 791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33" name="Text Box 793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34" name="Text Box 796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35" name="Text Box 799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36" name="Text Box 802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37" name="Text Box 803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38" name="Text Box 805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39" name="Text Box 806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40" name="Text Box 808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41" name="Text Box 809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42" name="Text Box 811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43" name="Text Box 812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44" name="Text Box 814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45" name="Text Box 815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46" name="Text Box 817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47" name="Text Box 818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48" name="Text Box 820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49" name="Text Box 823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50" name="Text Box 826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51" name="Text Box 829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52" name="Text Box 830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53" name="Text Box 832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54" name="Text Box 833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55" name="Text Box 835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56" name="Text Box 836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57" name="Text Box 838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58" name="Text Box 839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59" name="Text Box 841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60" name="Text Box 842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61" name="Text Box 844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62" name="Text Box 845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63" name="Text Box 847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64" name="Text Box 850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65" name="Text Box 853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66" name="Text Box 870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67" name="Text Box 871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68" name="Text Box 873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69" name="Text Box 874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70" name="Text Box 876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71" name="Text Box 877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72" name="Text Box 879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73" name="Text Box 880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74" name="Text Box 882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75" name="Text Box 883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76" name="Text Box 885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77" name="Text Box 886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78" name="Text Box 888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79" name="Text Box 891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80" name="Text Box 894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81" name="Text Box 562"/>
          <p:cNvSpPr txBox="1">
            <a:spLocks noChangeArrowheads="1"/>
          </p:cNvSpPr>
          <p:nvPr/>
        </p:nvSpPr>
        <p:spPr bwMode="auto">
          <a:xfrm>
            <a:off x="8014247" y="4702190"/>
            <a:ext cx="65008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82" name="Text Box 565"/>
          <p:cNvSpPr txBox="1">
            <a:spLocks noChangeArrowheads="1"/>
          </p:cNvSpPr>
          <p:nvPr/>
        </p:nvSpPr>
        <p:spPr bwMode="auto">
          <a:xfrm>
            <a:off x="8014247" y="4702190"/>
            <a:ext cx="65008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83" name="Text Box 568"/>
          <p:cNvSpPr txBox="1">
            <a:spLocks noChangeArrowheads="1"/>
          </p:cNvSpPr>
          <p:nvPr/>
        </p:nvSpPr>
        <p:spPr bwMode="auto">
          <a:xfrm>
            <a:off x="8014247" y="4702190"/>
            <a:ext cx="65008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84" name="Text Box 571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85" name="Text Box 572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86" name="Text Box 574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87" name="Text Box 575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88" name="Text Box 577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89" name="Text Box 578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90" name="Text Box 580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91" name="Text Box 581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92" name="Text Box 583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93" name="Text Box 584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94" name="Text Box 586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95" name="Text Box 587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96" name="Text Box 589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97" name="Text Box 592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98" name="Text Box 595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99" name="Text Box 598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00" name="Text Box 599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01" name="Text Box 601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02" name="Text Box 602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03" name="Text Box 604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04" name="Text Box 605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05" name="Text Box 607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06" name="Text Box 608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07" name="Text Box 610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08" name="Text Box 611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09" name="Text Box 613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10" name="Text Box 614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11" name="Text Box 616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12" name="Text Box 619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13" name="Text Box 622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14" name="Text Box 625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15" name="Text Box 626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16" name="Text Box 628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17" name="Text Box 629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18" name="Text Box 631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19" name="Text Box 632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20" name="Text Box 634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21" name="Text Box 635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22" name="Text Box 637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23" name="Text Box 638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24" name="Text Box 640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25" name="Text Box 641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26" name="Text Box 643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27" name="Text Box 646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28" name="Text Box 649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29" name="Text Box 666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30" name="Text Box 667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31" name="Text Box 669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32" name="Text Box 670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33" name="Text Box 672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34" name="Text Box 673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35" name="Text Box 675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36" name="Text Box 676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37" name="Text Box 678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38" name="Text Box 679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39" name="Text Box 681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40" name="Text Box 682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41" name="Text Box 684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42" name="Text Box 687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43" name="Text Box 690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44" name="Text Box 749"/>
          <p:cNvSpPr txBox="1">
            <a:spLocks noChangeArrowheads="1"/>
          </p:cNvSpPr>
          <p:nvPr/>
        </p:nvSpPr>
        <p:spPr bwMode="auto">
          <a:xfrm>
            <a:off x="8014247" y="4702190"/>
            <a:ext cx="65008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45" name="Text Box 752"/>
          <p:cNvSpPr txBox="1">
            <a:spLocks noChangeArrowheads="1"/>
          </p:cNvSpPr>
          <p:nvPr/>
        </p:nvSpPr>
        <p:spPr bwMode="auto">
          <a:xfrm>
            <a:off x="8014247" y="4702190"/>
            <a:ext cx="65008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46" name="Text Box 755"/>
          <p:cNvSpPr txBox="1">
            <a:spLocks noChangeArrowheads="1"/>
          </p:cNvSpPr>
          <p:nvPr/>
        </p:nvSpPr>
        <p:spPr bwMode="auto">
          <a:xfrm>
            <a:off x="8014247" y="4702190"/>
            <a:ext cx="65008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47" name="Text Box 758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48" name="Text Box 759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49" name="Text Box 761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50" name="Text Box 762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51" name="Text Box 764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52" name="Text Box 765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53" name="Text Box 767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54" name="Text Box 768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55" name="Text Box 770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56" name="Text Box 771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57" name="Text Box 773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58" name="Text Box 774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59" name="Text Box 776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60" name="Text Box 779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61" name="Text Box 782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62" name="Text Box 785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63" name="Text Box 786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64" name="Text Box 788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65" name="Text Box 789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66" name="Text Box 791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67" name="Text Box 792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68" name="Text Box 794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69" name="Text Box 795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70" name="Text Box 797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71" name="Text Box 798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72" name="Text Box 800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73" name="Text Box 801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74" name="Text Box 803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75" name="Text Box 806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76" name="Text Box 809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77" name="Text Box 812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78" name="Text Box 813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79" name="Text Box 815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80" name="Text Box 816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81" name="Text Box 818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82" name="Text Box 819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83" name="Text Box 821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84" name="Text Box 822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85" name="Text Box 824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86" name="Text Box 825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87" name="Text Box 827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88" name="Text Box 828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89" name="Text Box 830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90" name="Text Box 833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91" name="Text Box 836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92" name="Text Box 853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93" name="Text Box 854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94" name="Text Box 856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95" name="Text Box 857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96" name="Text Box 859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97" name="Text Box 860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98" name="Text Box 862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99" name="Text Box 863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00" name="Text Box 865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01" name="Text Box 866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02" name="Text Box 868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03" name="Text Box 869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04" name="Text Box 871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05" name="Text Box 874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06" name="Text Box 877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07" name="Text Box 562"/>
          <p:cNvSpPr txBox="1">
            <a:spLocks noChangeArrowheads="1"/>
          </p:cNvSpPr>
          <p:nvPr/>
        </p:nvSpPr>
        <p:spPr bwMode="auto">
          <a:xfrm>
            <a:off x="8024568" y="4702190"/>
            <a:ext cx="79454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08" name="Text Box 565"/>
          <p:cNvSpPr txBox="1">
            <a:spLocks noChangeArrowheads="1"/>
          </p:cNvSpPr>
          <p:nvPr/>
        </p:nvSpPr>
        <p:spPr bwMode="auto">
          <a:xfrm>
            <a:off x="8024568" y="4702190"/>
            <a:ext cx="79454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09" name="Text Box 568"/>
          <p:cNvSpPr txBox="1">
            <a:spLocks noChangeArrowheads="1"/>
          </p:cNvSpPr>
          <p:nvPr/>
        </p:nvSpPr>
        <p:spPr bwMode="auto">
          <a:xfrm>
            <a:off x="8024568" y="4702190"/>
            <a:ext cx="79454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10" name="Text Box 571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11" name="Text Box 572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12" name="Text Box 574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13" name="Text Box 575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14" name="Text Box 577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15" name="Text Box 578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16" name="Text Box 580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17" name="Text Box 581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18" name="Text Box 583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19" name="Text Box 584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20" name="Text Box 586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21" name="Text Box 587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22" name="Text Box 589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23" name="Text Box 592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24" name="Text Box 595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25" name="Text Box 598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26" name="Text Box 599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27" name="Text Box 601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28" name="Text Box 602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29" name="Text Box 604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30" name="Text Box 605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31" name="Text Box 607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32" name="Text Box 608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33" name="Text Box 610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34" name="Text Box 611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35" name="Text Box 613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36" name="Text Box 614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37" name="Text Box 616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38" name="Text Box 619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39" name="Text Box 622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40" name="Text Box 625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41" name="Text Box 626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42" name="Text Box 628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43" name="Text Box 629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44" name="Text Box 631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45" name="Text Box 632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46" name="Text Box 634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47" name="Text Box 635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48" name="Text Box 637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49" name="Text Box 638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50" name="Text Box 640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51" name="Text Box 641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52" name="Text Box 643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53" name="Text Box 646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54" name="Text Box 649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55" name="Text Box 666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56" name="Text Box 667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57" name="Text Box 669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58" name="Text Box 670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59" name="Text Box 672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60" name="Text Box 673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61" name="Text Box 675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62" name="Text Box 676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63" name="Text Box 678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64" name="Text Box 679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65" name="Text Box 681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66" name="Text Box 682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67" name="Text Box 684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68" name="Text Box 687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69" name="Text Box 690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70" name="Text Box 749"/>
          <p:cNvSpPr txBox="1">
            <a:spLocks noChangeArrowheads="1"/>
          </p:cNvSpPr>
          <p:nvPr/>
        </p:nvSpPr>
        <p:spPr bwMode="auto">
          <a:xfrm>
            <a:off x="8024568" y="4702190"/>
            <a:ext cx="79454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71" name="Text Box 752"/>
          <p:cNvSpPr txBox="1">
            <a:spLocks noChangeArrowheads="1"/>
          </p:cNvSpPr>
          <p:nvPr/>
        </p:nvSpPr>
        <p:spPr bwMode="auto">
          <a:xfrm>
            <a:off x="8024568" y="4702190"/>
            <a:ext cx="79454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72" name="Text Box 755"/>
          <p:cNvSpPr txBox="1">
            <a:spLocks noChangeArrowheads="1"/>
          </p:cNvSpPr>
          <p:nvPr/>
        </p:nvSpPr>
        <p:spPr bwMode="auto">
          <a:xfrm>
            <a:off x="8024568" y="4702190"/>
            <a:ext cx="79454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73" name="Text Box 758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74" name="Text Box 759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75" name="Text Box 761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76" name="Text Box 762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77" name="Text Box 764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78" name="Text Box 765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79" name="Text Box 767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80" name="Text Box 768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81" name="Text Box 770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82" name="Text Box 771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83" name="Text Box 773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84" name="Text Box 774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85" name="Text Box 776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86" name="Text Box 779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87" name="Text Box 782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88" name="Text Box 785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89" name="Text Box 786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90" name="Text Box 788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91" name="Text Box 789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92" name="Text Box 791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93" name="Text Box 792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94" name="Text Box 794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95" name="Text Box 795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96" name="Text Box 797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97" name="Text Box 798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98" name="Text Box 800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99" name="Text Box 801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00" name="Text Box 803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01" name="Text Box 806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02" name="Text Box 809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03" name="Text Box 812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04" name="Text Box 813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05" name="Text Box 815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06" name="Text Box 816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07" name="Text Box 818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08" name="Text Box 819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09" name="Text Box 821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10" name="Text Box 822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11" name="Text Box 824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12" name="Text Box 825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13" name="Text Box 827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14" name="Text Box 828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15" name="Text Box 830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16" name="Text Box 833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17" name="Text Box 836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18" name="Text Box 853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19" name="Text Box 854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20" name="Text Box 856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21" name="Text Box 857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22" name="Text Box 859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23" name="Text Box 860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24" name="Text Box 862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25" name="Text Box 863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26" name="Text Box 865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27" name="Text Box 866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28" name="Text Box 869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29" name="Text Box 871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30" name="Text Box 874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31" name="Text Box 544"/>
          <p:cNvSpPr txBox="1">
            <a:spLocks noChangeArrowheads="1"/>
          </p:cNvSpPr>
          <p:nvPr/>
        </p:nvSpPr>
        <p:spPr bwMode="auto">
          <a:xfrm>
            <a:off x="8014258" y="4702190"/>
            <a:ext cx="691356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32" name="Text Box 547"/>
          <p:cNvSpPr txBox="1">
            <a:spLocks noChangeArrowheads="1"/>
          </p:cNvSpPr>
          <p:nvPr/>
        </p:nvSpPr>
        <p:spPr bwMode="auto">
          <a:xfrm>
            <a:off x="8014258" y="4702190"/>
            <a:ext cx="691356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33" name="Text Box 550"/>
          <p:cNvSpPr txBox="1">
            <a:spLocks noChangeArrowheads="1"/>
          </p:cNvSpPr>
          <p:nvPr/>
        </p:nvSpPr>
        <p:spPr bwMode="auto">
          <a:xfrm>
            <a:off x="8014258" y="4702190"/>
            <a:ext cx="691356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34" name="Text Box 553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35" name="Text Box 55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36" name="Text Box 556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37" name="Text Box 557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38" name="Text Box 559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39" name="Text Box 560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40" name="Text Box 562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41" name="Text Box 563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42" name="Text Box 565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43" name="Text Box 566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44" name="Text Box 568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45" name="Text Box 569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46" name="Text Box 571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47" name="Text Box 574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48" name="Text Box 577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49" name="Text Box 580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50" name="Text Box 58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51" name="Text Box 583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52" name="Text Box 58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53" name="Text Box 586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54" name="Text Box 587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55" name="Text Box 589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56" name="Text Box 590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57" name="Text Box 592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58" name="Text Box 593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59" name="Text Box 595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60" name="Text Box 596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61" name="Text Box 598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62" name="Text Box 601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63" name="Text Box 604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64" name="Text Box 607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65" name="Text Box 608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66" name="Text Box 610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67" name="Text Box 61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68" name="Text Box 613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69" name="Text Box 61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70" name="Text Box 616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71" name="Text Box 617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72" name="Text Box 619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73" name="Text Box 620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74" name="Text Box 622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75" name="Text Box 623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76" name="Text Box 625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77" name="Text Box 628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78" name="Text Box 631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79" name="Text Box 648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80" name="Text Box 649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81" name="Text Box 651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82" name="Text Box 652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83" name="Text Box 654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84" name="Text Box 655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85" name="Text Box 657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86" name="Text Box 658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87" name="Text Box 660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88" name="Text Box 66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89" name="Text Box 663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90" name="Text Box 66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91" name="Text Box 666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92" name="Text Box 669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93" name="Text Box 672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94" name="Text Box 740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95" name="Text Box 74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96" name="Text Box 743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97" name="Text Box 74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98" name="Text Box 746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99" name="Text Box 747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00" name="Text Box 749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01" name="Text Box 750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02" name="Text Box 752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03" name="Text Box 753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04" name="Text Box 755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05" name="Text Box 756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06" name="Text Box 758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07" name="Text Box 761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08" name="Text Box 764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09" name="Text Box 767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10" name="Text Box 768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11" name="Text Box 770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12" name="Text Box 77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13" name="Text Box 773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14" name="Text Box 77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15" name="Text Box 776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16" name="Text Box 777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17" name="Text Box 779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18" name="Text Box 780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19" name="Text Box 782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20" name="Text Box 783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21" name="Text Box 785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22" name="Text Box 788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23" name="Text Box 791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24" name="Text Box 794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25" name="Text Box 795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26" name="Text Box 797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27" name="Text Box 798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28" name="Text Box 800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29" name="Text Box 80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30" name="Text Box 803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31" name="Text Box 80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32" name="Text Box 806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33" name="Text Box 807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34" name="Text Box 809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35" name="Text Box 810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36" name="Text Box 812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37" name="Text Box 815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38" name="Text Box 818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39" name="Text Box 835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40" name="Text Box 836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41" name="Text Box 838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42" name="Text Box 839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43" name="Text Box 841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44" name="Text Box 842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45" name="Text Box 844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46" name="Text Box 845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47" name="Text Box 847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48" name="Text Box 848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49" name="Text Box 850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50" name="Text Box 85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51" name="Text Box 853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52" name="Text Box 856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53" name="Text Box 859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54" name="Text Box 553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55" name="Text Box 55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56" name="Text Box 556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57" name="Text Box 557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58" name="Text Box 559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59" name="Text Box 560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60" name="Text Box 562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61" name="Text Box 563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62" name="Text Box 565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63" name="Text Box 566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64" name="Text Box 568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65" name="Text Box 569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66" name="Text Box 571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67" name="Text Box 574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68" name="Text Box 577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69" name="Text Box 580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70" name="Text Box 58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71" name="Text Box 583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72" name="Text Box 58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73" name="Text Box 586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74" name="Text Box 587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75" name="Text Box 589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76" name="Text Box 590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77" name="Text Box 592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78" name="Text Box 593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79" name="Text Box 595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80" name="Text Box 596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81" name="Text Box 598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82" name="Text Box 601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83" name="Text Box 604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84" name="Text Box 607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85" name="Text Box 608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86" name="Text Box 610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87" name="Text Box 61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88" name="Text Box 613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89" name="Text Box 61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90" name="Text Box 616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91" name="Text Box 617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92" name="Text Box 619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93" name="Text Box 620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94" name="Text Box 622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95" name="Text Box 623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96" name="Text Box 625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97" name="Text Box 628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98" name="Text Box 631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99" name="Text Box 648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00" name="Text Box 649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01" name="Text Box 651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02" name="Text Box 652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03" name="Text Box 654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04" name="Text Box 655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05" name="Text Box 657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06" name="Text Box 658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07" name="Text Box 660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08" name="Text Box 66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09" name="Text Box 663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10" name="Text Box 66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11" name="Text Box 666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12" name="Text Box 740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13" name="Text Box 74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14" name="Text Box 743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15" name="Text Box 74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16" name="Text Box 746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17" name="Text Box 747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18" name="Text Box 749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19" name="Text Box 750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20" name="Text Box 752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21" name="Text Box 753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22" name="Text Box 756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23" name="Text Box 768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24" name="Text Box 77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25" name="Text Box 77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26" name="Text Box 777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27" name="Text Box 780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28" name="Text Box 783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29" name="Text Box 795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30" name="Text Box 798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31" name="Text Box 80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32" name="Text Box 80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33" name="Text Box 807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34" name="Text Box 810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35" name="Text Box 836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36" name="Text Box 839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37" name="Text Box 842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38" name="Text Box 845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39" name="Text Box 848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40" name="Text Box 85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717" name="Номер слайда 2"/>
          <p:cNvSpPr txBox="1">
            <a:spLocks/>
          </p:cNvSpPr>
          <p:nvPr/>
        </p:nvSpPr>
        <p:spPr>
          <a:xfrm>
            <a:off x="9472612" y="6174308"/>
            <a:ext cx="433388" cy="691391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5" name="Рисунок 714">
            <a:extLst>
              <a:ext uri="{FF2B5EF4-FFF2-40B4-BE49-F238E27FC236}">
                <a16:creationId xmlns:a16="http://schemas.microsoft.com/office/drawing/2014/main" id="{9879C3C6-559A-4E32-8088-905E312A572A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3872" y="-7280"/>
            <a:ext cx="1152128" cy="1080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55868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0" y="0"/>
            <a:ext cx="9906000" cy="953725"/>
          </a:xfrm>
        </p:spPr>
        <p:txBody>
          <a:bodyPr/>
          <a:lstStyle/>
          <a:p>
            <a:pPr defTabSz="914400" latinLnBrk="0">
              <a:defRPr/>
            </a:pPr>
            <a:endParaRPr lang="ru-RU" altLang="ko-KR" sz="1800" b="1" dirty="0">
              <a:solidFill>
                <a:srgbClr val="0070C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defTabSz="914400" latinLnBrk="0">
              <a:defRPr/>
            </a:pPr>
            <a:r>
              <a:rPr lang="ru-RU" altLang="ko-KR" sz="20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КІРМЕ ЖОЛДАР ҚЫЗМЕТІ </a:t>
            </a:r>
            <a:endParaRPr lang="ko-KR" altLang="en-US" sz="2000" b="1" dirty="0">
              <a:solidFill>
                <a:srgbClr val="0070C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defTabSz="914400" latinLnBrk="0">
              <a:defRPr/>
            </a:pPr>
            <a:endParaRPr lang="ko-KR" altLang="en-US" sz="1800" b="1" dirty="0">
              <a:solidFill>
                <a:srgbClr val="0070C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52228" y="1718812"/>
            <a:ext cx="39382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1219170" fontAlgn="auto" latinLnBrk="1">
              <a:spcBef>
                <a:spcPts val="0"/>
              </a:spcBef>
              <a:spcAft>
                <a:spcPts val="0"/>
              </a:spcAft>
            </a:pP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1-қызмет-жылжымалы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құрамның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жүруі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52228" y="2373112"/>
            <a:ext cx="3953550" cy="26334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1219170" fontAlgn="auto"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2 -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қызмет-маневрлік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жұмыстар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тиеу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түсіру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сондай-ақ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тасымалдау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процесінің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технологиялық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операцияларында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көзделмеген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жылжымалы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құрамның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тұрағы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 defTabSz="1219170" fontAlgn="auto"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ru-RU" altLang="ko-KR" sz="1600" b="1" dirty="0">
              <a:solidFill>
                <a:prstClr val="black">
                  <a:lumMod val="75000"/>
                  <a:lumOff val="25000"/>
                </a:prst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defTabSz="1219170" fontAlgn="auto"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ru-RU" altLang="ko-KR" sz="1600" b="1" dirty="0">
              <a:solidFill>
                <a:prstClr val="black">
                  <a:lumMod val="75000"/>
                  <a:lumOff val="25000"/>
                </a:prst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32520" y="4689140"/>
            <a:ext cx="4132832" cy="1156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1219170" fontAlgn="auto"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жылдың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бірінші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жартыжылдығында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кірме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жолдар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қызметін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470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тұтынушы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пайдаланды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101762" y="1628801"/>
            <a:ext cx="4132832" cy="1156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1219170" fontAlgn="auto"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Компания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филиалдарының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балансында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жалпы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ұзындығы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86,3 км 53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станцияда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170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кірме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жол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бар.</a:t>
            </a:r>
          </a:p>
        </p:txBody>
      </p:sp>
      <p:graphicFrame>
        <p:nvGraphicFramePr>
          <p:cNvPr id="29" name="Объект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2296965"/>
              </p:ext>
            </p:extLst>
          </p:nvPr>
        </p:nvGraphicFramePr>
        <p:xfrm>
          <a:off x="4892440" y="2483895"/>
          <a:ext cx="4762682" cy="27002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0" name="Номер слайда 2"/>
          <p:cNvSpPr txBox="1">
            <a:spLocks/>
          </p:cNvSpPr>
          <p:nvPr/>
        </p:nvSpPr>
        <p:spPr>
          <a:xfrm>
            <a:off x="9408495" y="6309320"/>
            <a:ext cx="493254" cy="548679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4</a:t>
            </a:r>
          </a:p>
        </p:txBody>
      </p:sp>
      <p:sp>
        <p:nvSpPr>
          <p:cNvPr id="10" name="Line 809"/>
          <p:cNvSpPr>
            <a:spLocks noChangeShapeType="1"/>
          </p:cNvSpPr>
          <p:nvPr/>
        </p:nvSpPr>
        <p:spPr bwMode="auto">
          <a:xfrm>
            <a:off x="596060" y="914032"/>
            <a:ext cx="8992456" cy="39693"/>
          </a:xfrm>
          <a:prstGeom prst="line">
            <a:avLst/>
          </a:prstGeom>
          <a:noFill/>
          <a:ln w="57150" cmpd="thinThick">
            <a:solidFill>
              <a:schemeClr val="bg1">
                <a:lumMod val="50000"/>
              </a:schemeClr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800" dirty="0">
              <a:solidFill>
                <a:prstClr val="black"/>
              </a:solidFill>
              <a:latin typeface="Arial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FB0D34A7-61B3-4BA4-9B8D-1D656818431A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3872" y="0"/>
            <a:ext cx="1152128" cy="1080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7105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24"/>
          <p:cNvSpPr>
            <a:spLocks noChangeArrowheads="1"/>
          </p:cNvSpPr>
          <p:nvPr/>
        </p:nvSpPr>
        <p:spPr bwMode="auto">
          <a:xfrm>
            <a:off x="1267916" y="238922"/>
            <a:ext cx="7429500" cy="620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endParaRPr lang="ru-RU" sz="1800"/>
          </a:p>
        </p:txBody>
      </p:sp>
      <p:sp>
        <p:nvSpPr>
          <p:cNvPr id="26632" name="Text Box 1193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33" name="Text Box 864"/>
          <p:cNvSpPr txBox="1">
            <a:spLocks noChangeArrowheads="1"/>
          </p:cNvSpPr>
          <p:nvPr/>
        </p:nvSpPr>
        <p:spPr bwMode="auto">
          <a:xfrm>
            <a:off x="7248927" y="4702181"/>
            <a:ext cx="410170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34" name="Text Box 873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35" name="Text Box 874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36" name="Text Box 876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37" name="Text Box 877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38" name="Text Box 879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39" name="Text Box 880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40" name="Text Box 882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41" name="Text Box 883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42" name="Text Box 885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43" name="Text Box 886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44" name="Text Box 888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45" name="Text Box 889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46" name="Text Box 891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47" name="Text Box 894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48" name="Text Box 897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49" name="Text Box 900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50" name="Text Box 901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51" name="Text Box 903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52" name="Text Box 904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53" name="Text Box 906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54" name="Text Box 907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55" name="Text Box 909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56" name="Text Box 910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57" name="Text Box 912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58" name="Text Box 913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59" name="Text Box 915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60" name="Text Box 916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61" name="Text Box 918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62" name="Text Box 921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63" name="Text Box 924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64" name="Text Box 927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65" name="Text Box 928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66" name="Text Box 930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67" name="Text Box 931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68" name="Text Box 933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69" name="Text Box 934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70" name="Text Box 936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71" name="Text Box 937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72" name="Text Box 939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73" name="Text Box 940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74" name="Text Box 942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75" name="Text Box 943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76" name="Text Box 945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77" name="Text Box 948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78" name="Text Box 951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79" name="Text Box 968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80" name="Text Box 969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81" name="Text Box 971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82" name="Text Box 972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83" name="Text Box 974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84" name="Text Box 975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85" name="Text Box 977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86" name="Text Box 978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87" name="Text Box 981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88" name="Text Box 984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89" name="Text Box 1053"/>
          <p:cNvSpPr txBox="1">
            <a:spLocks noChangeArrowheads="1"/>
          </p:cNvSpPr>
          <p:nvPr/>
        </p:nvSpPr>
        <p:spPr bwMode="auto">
          <a:xfrm>
            <a:off x="7248927" y="3865563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90" name="Text Box 1054"/>
          <p:cNvSpPr txBox="1">
            <a:spLocks noChangeArrowheads="1"/>
          </p:cNvSpPr>
          <p:nvPr/>
        </p:nvSpPr>
        <p:spPr bwMode="auto">
          <a:xfrm>
            <a:off x="7248927" y="3865563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91" name="Text Box 1055"/>
          <p:cNvSpPr txBox="1">
            <a:spLocks noChangeArrowheads="1"/>
          </p:cNvSpPr>
          <p:nvPr/>
        </p:nvSpPr>
        <p:spPr bwMode="auto">
          <a:xfrm>
            <a:off x="7248927" y="3865563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92" name="Text Box 1056"/>
          <p:cNvSpPr txBox="1">
            <a:spLocks noChangeArrowheads="1"/>
          </p:cNvSpPr>
          <p:nvPr/>
        </p:nvSpPr>
        <p:spPr bwMode="auto">
          <a:xfrm>
            <a:off x="7248927" y="3865563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93" name="Text Box 1065"/>
          <p:cNvSpPr txBox="1">
            <a:spLocks noChangeArrowheads="1"/>
          </p:cNvSpPr>
          <p:nvPr/>
        </p:nvSpPr>
        <p:spPr bwMode="auto">
          <a:xfrm>
            <a:off x="7248926" y="4702181"/>
            <a:ext cx="456605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94" name="Text Box 1068"/>
          <p:cNvSpPr txBox="1">
            <a:spLocks noChangeArrowheads="1"/>
          </p:cNvSpPr>
          <p:nvPr/>
        </p:nvSpPr>
        <p:spPr bwMode="auto">
          <a:xfrm>
            <a:off x="7248926" y="4702181"/>
            <a:ext cx="456605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95" name="Text Box 1071"/>
          <p:cNvSpPr txBox="1">
            <a:spLocks noChangeArrowheads="1"/>
          </p:cNvSpPr>
          <p:nvPr/>
        </p:nvSpPr>
        <p:spPr bwMode="auto">
          <a:xfrm>
            <a:off x="7248926" y="4702181"/>
            <a:ext cx="456605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96" name="Text Box 1074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97" name="Text Box 1075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98" name="Text Box 1077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99" name="Text Box 1078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00" name="Text Box 1080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01" name="Text Box 1081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02" name="Text Box 1083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03" name="Text Box 1084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04" name="Text Box 1086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05" name="Text Box 1087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06" name="Text Box 1089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07" name="Text Box 1090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08" name="Text Box 1092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09" name="Text Box 1095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10" name="Text Box 1098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11" name="Text Box 1101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12" name="Text Box 1102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13" name="Text Box 1104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14" name="Text Box 1105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15" name="Text Box 1107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16" name="Text Box 1108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17" name="Text Box 1110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18" name="Text Box 1111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19" name="Text Box 1113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20" name="Text Box 1114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21" name="Text Box 1116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22" name="Text Box 1117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23" name="Text Box 1119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24" name="Text Box 1122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25" name="Text Box 1125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26" name="Text Box 1128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27" name="Text Box 1129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28" name="Text Box 1131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29" name="Text Box 1132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30" name="Text Box 1134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31" name="Text Box 1135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32" name="Text Box 1137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33" name="Text Box 1138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34" name="Text Box 1140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35" name="Text Box 1141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36" name="Text Box 1143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37" name="Text Box 1144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38" name="Text Box 1146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39" name="Text Box 1149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40" name="Text Box 1152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41" name="Text Box 1169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42" name="Text Box 1170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43" name="Text Box 1172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44" name="Text Box 1173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45" name="Text Box 1175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46" name="Text Box 1176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47" name="Text Box 1178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48" name="Text Box 1179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49" name="Text Box 1181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50" name="Text Box 1182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51" name="Text Box 1184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52" name="Text Box 1185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53" name="Text Box 1187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54" name="Text Box 1190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55" name="Text Box 579"/>
          <p:cNvSpPr txBox="1">
            <a:spLocks noChangeArrowheads="1"/>
          </p:cNvSpPr>
          <p:nvPr/>
        </p:nvSpPr>
        <p:spPr bwMode="auto">
          <a:xfrm>
            <a:off x="7248931" y="4702181"/>
            <a:ext cx="472083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56" name="Text Box 582"/>
          <p:cNvSpPr txBox="1">
            <a:spLocks noChangeArrowheads="1"/>
          </p:cNvSpPr>
          <p:nvPr/>
        </p:nvSpPr>
        <p:spPr bwMode="auto">
          <a:xfrm>
            <a:off x="7248931" y="4702181"/>
            <a:ext cx="472083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57" name="Text Box 585"/>
          <p:cNvSpPr txBox="1">
            <a:spLocks noChangeArrowheads="1"/>
          </p:cNvSpPr>
          <p:nvPr/>
        </p:nvSpPr>
        <p:spPr bwMode="auto">
          <a:xfrm>
            <a:off x="7248931" y="4702181"/>
            <a:ext cx="472083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58" name="Text Box 588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59" name="Text Box 589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60" name="Text Box 591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61" name="Text Box 592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62" name="Text Box 594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63" name="Text Box 595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64" name="Text Box 597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65" name="Text Box 598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66" name="Text Box 600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67" name="Text Box 601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68" name="Text Box 603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69" name="Text Box 604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70" name="Text Box 606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71" name="Text Box 609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72" name="Text Box 612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73" name="Text Box 615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74" name="Text Box 616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75" name="Text Box 618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76" name="Text Box 619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77" name="Text Box 621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78" name="Text Box 622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79" name="Text Box 624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80" name="Text Box 625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81" name="Text Box 627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82" name="Text Box 628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83" name="Text Box 630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84" name="Text Box 631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85" name="Text Box 633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86" name="Text Box 636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87" name="Text Box 639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88" name="Text Box 642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89" name="Text Box 643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90" name="Text Box 645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91" name="Text Box 646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92" name="Text Box 648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93" name="Text Box 649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94" name="Text Box 651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95" name="Text Box 652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96" name="Text Box 654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97" name="Text Box 655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98" name="Text Box 657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99" name="Text Box 658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00" name="Text Box 660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01" name="Text Box 663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02" name="Text Box 666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03" name="Text Box 683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04" name="Text Box 684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05" name="Text Box 686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06" name="Text Box 687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07" name="Text Box 689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08" name="Text Box 690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09" name="Text Box 692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10" name="Text Box 693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11" name="Text Box 695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12" name="Text Box 696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13" name="Text Box 698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14" name="Text Box 699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15" name="Text Box 701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16" name="Text Box 704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17" name="Text Box 707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18" name="Text Box 766"/>
          <p:cNvSpPr txBox="1">
            <a:spLocks noChangeArrowheads="1"/>
          </p:cNvSpPr>
          <p:nvPr/>
        </p:nvSpPr>
        <p:spPr bwMode="auto">
          <a:xfrm>
            <a:off x="7248931" y="4702181"/>
            <a:ext cx="472083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19" name="Text Box 769"/>
          <p:cNvSpPr txBox="1">
            <a:spLocks noChangeArrowheads="1"/>
          </p:cNvSpPr>
          <p:nvPr/>
        </p:nvSpPr>
        <p:spPr bwMode="auto">
          <a:xfrm>
            <a:off x="7248931" y="4702181"/>
            <a:ext cx="472083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20" name="Text Box 772"/>
          <p:cNvSpPr txBox="1">
            <a:spLocks noChangeArrowheads="1"/>
          </p:cNvSpPr>
          <p:nvPr/>
        </p:nvSpPr>
        <p:spPr bwMode="auto">
          <a:xfrm>
            <a:off x="7248931" y="4702181"/>
            <a:ext cx="472083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21" name="Text Box 775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22" name="Text Box 776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23" name="Text Box 778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24" name="Text Box 779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25" name="Text Box 781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26" name="Text Box 782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27" name="Text Box 784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28" name="Text Box 785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29" name="Text Box 787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30" name="Text Box 788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31" name="Text Box 790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32" name="Text Box 791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33" name="Text Box 793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34" name="Text Box 796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35" name="Text Box 799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36" name="Text Box 802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37" name="Text Box 803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38" name="Text Box 805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39" name="Text Box 806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40" name="Text Box 808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41" name="Text Box 809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42" name="Text Box 811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43" name="Text Box 812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44" name="Text Box 814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45" name="Text Box 815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46" name="Text Box 817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47" name="Text Box 818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48" name="Text Box 820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49" name="Text Box 823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50" name="Text Box 826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51" name="Text Box 829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52" name="Text Box 830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53" name="Text Box 832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54" name="Text Box 833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55" name="Text Box 835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56" name="Text Box 836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57" name="Text Box 838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58" name="Text Box 839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59" name="Text Box 841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60" name="Text Box 842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61" name="Text Box 844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62" name="Text Box 845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63" name="Text Box 847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64" name="Text Box 850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65" name="Text Box 853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66" name="Text Box 870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67" name="Text Box 871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68" name="Text Box 873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69" name="Text Box 874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70" name="Text Box 876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71" name="Text Box 877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72" name="Text Box 879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73" name="Text Box 880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74" name="Text Box 882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75" name="Text Box 883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76" name="Text Box 885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77" name="Text Box 886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78" name="Text Box 888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79" name="Text Box 891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80" name="Text Box 894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81" name="Text Box 562"/>
          <p:cNvSpPr txBox="1">
            <a:spLocks noChangeArrowheads="1"/>
          </p:cNvSpPr>
          <p:nvPr/>
        </p:nvSpPr>
        <p:spPr bwMode="auto">
          <a:xfrm>
            <a:off x="7248936" y="4702181"/>
            <a:ext cx="48756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82" name="Text Box 565"/>
          <p:cNvSpPr txBox="1">
            <a:spLocks noChangeArrowheads="1"/>
          </p:cNvSpPr>
          <p:nvPr/>
        </p:nvSpPr>
        <p:spPr bwMode="auto">
          <a:xfrm>
            <a:off x="7248936" y="4702181"/>
            <a:ext cx="48756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83" name="Text Box 568"/>
          <p:cNvSpPr txBox="1">
            <a:spLocks noChangeArrowheads="1"/>
          </p:cNvSpPr>
          <p:nvPr/>
        </p:nvSpPr>
        <p:spPr bwMode="auto">
          <a:xfrm>
            <a:off x="7248936" y="4702181"/>
            <a:ext cx="48756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84" name="Text Box 571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85" name="Text Box 572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86" name="Text Box 574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87" name="Text Box 575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88" name="Text Box 577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89" name="Text Box 578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90" name="Text Box 580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91" name="Text Box 581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92" name="Text Box 583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93" name="Text Box 584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94" name="Text Box 586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95" name="Text Box 587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96" name="Text Box 589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97" name="Text Box 592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98" name="Text Box 595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99" name="Text Box 598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00" name="Text Box 599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01" name="Text Box 601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02" name="Text Box 602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03" name="Text Box 604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04" name="Text Box 605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05" name="Text Box 607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06" name="Text Box 608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07" name="Text Box 610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08" name="Text Box 611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09" name="Text Box 613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10" name="Text Box 614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11" name="Text Box 616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12" name="Text Box 619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13" name="Text Box 622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14" name="Text Box 625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15" name="Text Box 626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16" name="Text Box 628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17" name="Text Box 629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18" name="Text Box 631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19" name="Text Box 632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20" name="Text Box 634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21" name="Text Box 635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22" name="Text Box 637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23" name="Text Box 638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24" name="Text Box 640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25" name="Text Box 641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26" name="Text Box 643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27" name="Text Box 646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28" name="Text Box 649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29" name="Text Box 666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30" name="Text Box 667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31" name="Text Box 669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32" name="Text Box 670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33" name="Text Box 672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34" name="Text Box 673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35" name="Text Box 675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36" name="Text Box 676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37" name="Text Box 678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38" name="Text Box 679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39" name="Text Box 681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40" name="Text Box 682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41" name="Text Box 684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42" name="Text Box 687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43" name="Text Box 690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44" name="Text Box 749"/>
          <p:cNvSpPr txBox="1">
            <a:spLocks noChangeArrowheads="1"/>
          </p:cNvSpPr>
          <p:nvPr/>
        </p:nvSpPr>
        <p:spPr bwMode="auto">
          <a:xfrm>
            <a:off x="7248936" y="4702181"/>
            <a:ext cx="48756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45" name="Text Box 752"/>
          <p:cNvSpPr txBox="1">
            <a:spLocks noChangeArrowheads="1"/>
          </p:cNvSpPr>
          <p:nvPr/>
        </p:nvSpPr>
        <p:spPr bwMode="auto">
          <a:xfrm>
            <a:off x="7248936" y="4702181"/>
            <a:ext cx="48756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46" name="Text Box 755"/>
          <p:cNvSpPr txBox="1">
            <a:spLocks noChangeArrowheads="1"/>
          </p:cNvSpPr>
          <p:nvPr/>
        </p:nvSpPr>
        <p:spPr bwMode="auto">
          <a:xfrm>
            <a:off x="7248936" y="4702181"/>
            <a:ext cx="48756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47" name="Text Box 758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48" name="Text Box 759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49" name="Text Box 761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50" name="Text Box 762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51" name="Text Box 764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52" name="Text Box 765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53" name="Text Box 767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54" name="Text Box 768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55" name="Text Box 770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56" name="Text Box 771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57" name="Text Box 773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58" name="Text Box 774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59" name="Text Box 776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60" name="Text Box 779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61" name="Text Box 782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62" name="Text Box 785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63" name="Text Box 786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64" name="Text Box 788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65" name="Text Box 789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66" name="Text Box 791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67" name="Text Box 792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68" name="Text Box 794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69" name="Text Box 795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70" name="Text Box 797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71" name="Text Box 798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72" name="Text Box 800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73" name="Text Box 801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74" name="Text Box 803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75" name="Text Box 806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76" name="Text Box 809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77" name="Text Box 812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78" name="Text Box 813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79" name="Text Box 815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80" name="Text Box 816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81" name="Text Box 818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82" name="Text Box 819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83" name="Text Box 821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84" name="Text Box 822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85" name="Text Box 824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86" name="Text Box 825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87" name="Text Box 827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88" name="Text Box 828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89" name="Text Box 830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90" name="Text Box 833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91" name="Text Box 836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92" name="Text Box 853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93" name="Text Box 854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94" name="Text Box 856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95" name="Text Box 857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96" name="Text Box 859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97" name="Text Box 860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98" name="Text Box 862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99" name="Text Box 863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00" name="Text Box 865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01" name="Text Box 866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02" name="Text Box 868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03" name="Text Box 869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04" name="Text Box 871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05" name="Text Box 874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06" name="Text Box 877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07" name="Text Box 562"/>
          <p:cNvSpPr txBox="1">
            <a:spLocks noChangeArrowheads="1"/>
          </p:cNvSpPr>
          <p:nvPr/>
        </p:nvSpPr>
        <p:spPr bwMode="auto">
          <a:xfrm>
            <a:off x="7256675" y="4702181"/>
            <a:ext cx="595908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08" name="Text Box 565"/>
          <p:cNvSpPr txBox="1">
            <a:spLocks noChangeArrowheads="1"/>
          </p:cNvSpPr>
          <p:nvPr/>
        </p:nvSpPr>
        <p:spPr bwMode="auto">
          <a:xfrm>
            <a:off x="7256675" y="4702181"/>
            <a:ext cx="595908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09" name="Text Box 568"/>
          <p:cNvSpPr txBox="1">
            <a:spLocks noChangeArrowheads="1"/>
          </p:cNvSpPr>
          <p:nvPr/>
        </p:nvSpPr>
        <p:spPr bwMode="auto">
          <a:xfrm>
            <a:off x="7256675" y="4702181"/>
            <a:ext cx="595908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10" name="Text Box 571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11" name="Text Box 572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12" name="Text Box 574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13" name="Text Box 575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14" name="Text Box 577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15" name="Text Box 578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16" name="Text Box 580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17" name="Text Box 581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18" name="Text Box 583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19" name="Text Box 584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20" name="Text Box 586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21" name="Text Box 587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22" name="Text Box 589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23" name="Text Box 592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24" name="Text Box 595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25" name="Text Box 598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26" name="Text Box 599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27" name="Text Box 601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28" name="Text Box 602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29" name="Text Box 604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30" name="Text Box 605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31" name="Text Box 607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32" name="Text Box 608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33" name="Text Box 610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34" name="Text Box 611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35" name="Text Box 613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36" name="Text Box 614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37" name="Text Box 616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38" name="Text Box 619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39" name="Text Box 622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40" name="Text Box 625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41" name="Text Box 626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42" name="Text Box 628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43" name="Text Box 629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44" name="Text Box 631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45" name="Text Box 632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46" name="Text Box 634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47" name="Text Box 635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48" name="Text Box 637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49" name="Text Box 638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50" name="Text Box 640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51" name="Text Box 641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52" name="Text Box 643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53" name="Text Box 646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54" name="Text Box 649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55" name="Text Box 666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56" name="Text Box 667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57" name="Text Box 669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58" name="Text Box 670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59" name="Text Box 672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60" name="Text Box 673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61" name="Text Box 675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62" name="Text Box 676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63" name="Text Box 678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64" name="Text Box 679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65" name="Text Box 681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66" name="Text Box 682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67" name="Text Box 684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68" name="Text Box 687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69" name="Text Box 690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70" name="Text Box 749"/>
          <p:cNvSpPr txBox="1">
            <a:spLocks noChangeArrowheads="1"/>
          </p:cNvSpPr>
          <p:nvPr/>
        </p:nvSpPr>
        <p:spPr bwMode="auto">
          <a:xfrm>
            <a:off x="7256675" y="4702181"/>
            <a:ext cx="595908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71" name="Text Box 752"/>
          <p:cNvSpPr txBox="1">
            <a:spLocks noChangeArrowheads="1"/>
          </p:cNvSpPr>
          <p:nvPr/>
        </p:nvSpPr>
        <p:spPr bwMode="auto">
          <a:xfrm>
            <a:off x="7256675" y="4702181"/>
            <a:ext cx="595908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72" name="Text Box 755"/>
          <p:cNvSpPr txBox="1">
            <a:spLocks noChangeArrowheads="1"/>
          </p:cNvSpPr>
          <p:nvPr/>
        </p:nvSpPr>
        <p:spPr bwMode="auto">
          <a:xfrm>
            <a:off x="7256675" y="4702181"/>
            <a:ext cx="595908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73" name="Text Box 758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74" name="Text Box 759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75" name="Text Box 761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76" name="Text Box 762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77" name="Text Box 764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78" name="Text Box 765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79" name="Text Box 767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80" name="Text Box 768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81" name="Text Box 770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82" name="Text Box 771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83" name="Text Box 773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84" name="Text Box 774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85" name="Text Box 776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86" name="Text Box 779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87" name="Text Box 782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88" name="Text Box 785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89" name="Text Box 786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90" name="Text Box 788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91" name="Text Box 789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92" name="Text Box 791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93" name="Text Box 792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94" name="Text Box 794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95" name="Text Box 795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96" name="Text Box 797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97" name="Text Box 798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98" name="Text Box 800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99" name="Text Box 801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00" name="Text Box 803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01" name="Text Box 806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02" name="Text Box 809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03" name="Text Box 812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04" name="Text Box 813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05" name="Text Box 815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06" name="Text Box 816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07" name="Text Box 818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08" name="Text Box 819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09" name="Text Box 821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10" name="Text Box 822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11" name="Text Box 824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12" name="Text Box 825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13" name="Text Box 827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14" name="Text Box 828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15" name="Text Box 830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16" name="Text Box 833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17" name="Text Box 836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18" name="Text Box 853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19" name="Text Box 854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20" name="Text Box 856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21" name="Text Box 857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22" name="Text Box 859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23" name="Text Box 860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24" name="Text Box 862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25" name="Text Box 863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26" name="Text Box 865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27" name="Text Box 866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28" name="Text Box 869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29" name="Text Box 871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30" name="Text Box 874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31" name="Text Box 544"/>
          <p:cNvSpPr txBox="1">
            <a:spLocks noChangeArrowheads="1"/>
          </p:cNvSpPr>
          <p:nvPr/>
        </p:nvSpPr>
        <p:spPr bwMode="auto">
          <a:xfrm>
            <a:off x="7248945" y="4702181"/>
            <a:ext cx="518517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32" name="Text Box 547"/>
          <p:cNvSpPr txBox="1">
            <a:spLocks noChangeArrowheads="1"/>
          </p:cNvSpPr>
          <p:nvPr/>
        </p:nvSpPr>
        <p:spPr bwMode="auto">
          <a:xfrm>
            <a:off x="7248945" y="4702181"/>
            <a:ext cx="518517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33" name="Text Box 550"/>
          <p:cNvSpPr txBox="1">
            <a:spLocks noChangeArrowheads="1"/>
          </p:cNvSpPr>
          <p:nvPr/>
        </p:nvSpPr>
        <p:spPr bwMode="auto">
          <a:xfrm>
            <a:off x="7248945" y="4702181"/>
            <a:ext cx="518517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34" name="Text Box 55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35" name="Text Box 55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36" name="Text Box 55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37" name="Text Box 55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38" name="Text Box 55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39" name="Text Box 56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40" name="Text Box 56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41" name="Text Box 56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42" name="Text Box 565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43" name="Text Box 566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44" name="Text Box 568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45" name="Text Box 569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46" name="Text Box 571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47" name="Text Box 574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48" name="Text Box 577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49" name="Text Box 58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50" name="Text Box 58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51" name="Text Box 58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52" name="Text Box 58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53" name="Text Box 58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54" name="Text Box 58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55" name="Text Box 58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56" name="Text Box 59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57" name="Text Box 59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58" name="Text Box 59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59" name="Text Box 595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60" name="Text Box 596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61" name="Text Box 598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62" name="Text Box 601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63" name="Text Box 604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64" name="Text Box 607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65" name="Text Box 60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66" name="Text Box 61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67" name="Text Box 61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68" name="Text Box 61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69" name="Text Box 61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70" name="Text Box 61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71" name="Text Box 61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72" name="Text Box 61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73" name="Text Box 62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74" name="Text Box 62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75" name="Text Box 62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76" name="Text Box 625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77" name="Text Box 628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78" name="Text Box 631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79" name="Text Box 648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80" name="Text Box 649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81" name="Text Box 651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82" name="Text Box 652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83" name="Text Box 654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84" name="Text Box 655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85" name="Text Box 657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86" name="Text Box 65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87" name="Text Box 66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88" name="Text Box 66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89" name="Text Box 66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90" name="Text Box 66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91" name="Text Box 666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92" name="Text Box 669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93" name="Text Box 672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94" name="Text Box 74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95" name="Text Box 74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96" name="Text Box 74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97" name="Text Box 74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98" name="Text Box 74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99" name="Text Box 74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00" name="Text Box 74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01" name="Text Box 75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02" name="Text Box 75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03" name="Text Box 75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04" name="Text Box 755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05" name="Text Box 756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06" name="Text Box 758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07" name="Text Box 761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08" name="Text Box 764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09" name="Text Box 767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10" name="Text Box 76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11" name="Text Box 77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12" name="Text Box 77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13" name="Text Box 77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14" name="Text Box 77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15" name="Text Box 77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16" name="Text Box 77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17" name="Text Box 77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18" name="Text Box 78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19" name="Text Box 78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20" name="Text Box 78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21" name="Text Box 785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22" name="Text Box 788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23" name="Text Box 791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24" name="Text Box 794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25" name="Text Box 795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26" name="Text Box 797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27" name="Text Box 79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28" name="Text Box 80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29" name="Text Box 80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30" name="Text Box 80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31" name="Text Box 80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32" name="Text Box 80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33" name="Text Box 80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34" name="Text Box 80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35" name="Text Box 81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36" name="Text Box 812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37" name="Text Box 815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38" name="Text Box 818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39" name="Text Box 835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40" name="Text Box 836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41" name="Text Box 838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42" name="Text Box 839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43" name="Text Box 841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44" name="Text Box 842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45" name="Text Box 844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46" name="Text Box 845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47" name="Text Box 847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48" name="Text Box 84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49" name="Text Box 85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50" name="Text Box 85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51" name="Text Box 853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52" name="Text Box 856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53" name="Text Box 859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54" name="Text Box 55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55" name="Text Box 55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56" name="Text Box 55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57" name="Text Box 55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58" name="Text Box 55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59" name="Text Box 56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60" name="Text Box 56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61" name="Text Box 56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62" name="Text Box 565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63" name="Text Box 566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64" name="Text Box 568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65" name="Text Box 569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66" name="Text Box 571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67" name="Text Box 574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68" name="Text Box 577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69" name="Text Box 58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70" name="Text Box 58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71" name="Text Box 58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72" name="Text Box 58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73" name="Text Box 58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74" name="Text Box 58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75" name="Text Box 58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76" name="Text Box 59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77" name="Text Box 59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78" name="Text Box 59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79" name="Text Box 595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80" name="Text Box 596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81" name="Text Box 598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82" name="Text Box 601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83" name="Text Box 604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84" name="Text Box 607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85" name="Text Box 60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86" name="Text Box 61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87" name="Text Box 61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88" name="Text Box 61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89" name="Text Box 61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90" name="Text Box 61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91" name="Text Box 61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92" name="Text Box 61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93" name="Text Box 62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94" name="Text Box 62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95" name="Text Box 62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96" name="Text Box 625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97" name="Text Box 628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98" name="Text Box 631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99" name="Text Box 648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00" name="Text Box 649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01" name="Text Box 651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02" name="Text Box 652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03" name="Text Box 654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04" name="Text Box 655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05" name="Text Box 657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06" name="Text Box 65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07" name="Text Box 66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08" name="Text Box 66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09" name="Text Box 66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10" name="Text Box 66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11" name="Text Box 666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12" name="Text Box 74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13" name="Text Box 74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14" name="Text Box 74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15" name="Text Box 74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16" name="Text Box 74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17" name="Text Box 74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18" name="Text Box 74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19" name="Text Box 75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20" name="Text Box 75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21" name="Text Box 75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22" name="Text Box 756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23" name="Text Box 76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24" name="Text Box 77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25" name="Text Box 77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26" name="Text Box 77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27" name="Text Box 78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28" name="Text Box 78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29" name="Text Box 795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30" name="Text Box 79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31" name="Text Box 80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32" name="Text Box 80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33" name="Text Box 80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34" name="Text Box 81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35" name="Text Box 836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36" name="Text Box 839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37" name="Text Box 842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38" name="Text Box 845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39" name="Text Box 84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40" name="Text Box 85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719" name="Text Placeholder 1"/>
          <p:cNvSpPr txBox="1">
            <a:spLocks/>
          </p:cNvSpPr>
          <p:nvPr/>
        </p:nvSpPr>
        <p:spPr>
          <a:xfrm>
            <a:off x="-1" y="29546"/>
            <a:ext cx="8957919" cy="742719"/>
          </a:xfrm>
          <a:prstGeom prst="rect">
            <a:avLst/>
          </a:prstGeom>
        </p:spPr>
        <p:txBody>
          <a:bodyPr anchor="ctr"/>
          <a:lstStyle>
            <a:lvl1pPr marL="0" indent="0" algn="ctr" defTabSz="1219170" rtl="0" eaLnBrk="1" latinLnBrk="1" hangingPunct="1">
              <a:spcBef>
                <a:spcPct val="20000"/>
              </a:spcBef>
              <a:buFont typeface="Arial" pitchFamily="34" charset="0"/>
              <a:buNone/>
              <a:defRPr sz="4800" b="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1pPr>
            <a:lvl2pPr marL="990575" indent="-380990" algn="l" defTabSz="121917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914400" fontAlgn="auto" latinLnBrk="0">
              <a:spcAft>
                <a:spcPts val="0"/>
              </a:spcAft>
              <a:defRPr/>
            </a:pPr>
            <a:r>
              <a:rPr lang="ru-RU" altLang="ko-KR" sz="2400" dirty="0">
                <a:solidFill>
                  <a:srgbClr val="0070C0"/>
                </a:solidFill>
              </a:rPr>
              <a:t>     </a:t>
            </a:r>
            <a:r>
              <a:rPr lang="ru-RU" altLang="ko-KR" sz="18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КІРМЕ ЖОЛДАРДЫҢ ҚЫЗМЕТТЕРІНЕ ТАРИФТІК СМЕТАНЫҢ ОРЫНДАЛУЫ ТУРАЛЫ 2023 ЖЫЛДЫҢ ҚОРЫТЫНДЫСЫ БОЙЫНША (ҚЫЗМЕТ 1) </a:t>
            </a:r>
            <a:endParaRPr lang="ko-KR" altLang="en-US" sz="1800" b="1" dirty="0">
              <a:solidFill>
                <a:srgbClr val="0070C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21" name="Номер слайда 2"/>
          <p:cNvSpPr txBox="1">
            <a:spLocks/>
          </p:cNvSpPr>
          <p:nvPr/>
        </p:nvSpPr>
        <p:spPr>
          <a:xfrm>
            <a:off x="9408495" y="6309320"/>
            <a:ext cx="493254" cy="548679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5</a:t>
            </a:r>
          </a:p>
        </p:txBody>
      </p:sp>
      <p:sp>
        <p:nvSpPr>
          <p:cNvPr id="716" name="Line 809"/>
          <p:cNvSpPr>
            <a:spLocks noChangeShapeType="1"/>
          </p:cNvSpPr>
          <p:nvPr/>
        </p:nvSpPr>
        <p:spPr bwMode="auto">
          <a:xfrm>
            <a:off x="585590" y="837951"/>
            <a:ext cx="9047930" cy="21683"/>
          </a:xfrm>
          <a:prstGeom prst="line">
            <a:avLst/>
          </a:prstGeom>
          <a:noFill/>
          <a:ln w="57150" cmpd="thinThick">
            <a:solidFill>
              <a:schemeClr val="bg1">
                <a:lumMod val="50000"/>
              </a:schemeClr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800" dirty="0">
              <a:solidFill>
                <a:prstClr val="black"/>
              </a:solidFill>
              <a:latin typeface="Arial" charset="0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6A1D298B-592D-4E35-8DBA-20DB01DED9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7145992"/>
              </p:ext>
            </p:extLst>
          </p:nvPr>
        </p:nvGraphicFramePr>
        <p:xfrm>
          <a:off x="182470" y="1002646"/>
          <a:ext cx="9472652" cy="5824346"/>
        </p:xfrm>
        <a:graphic>
          <a:graphicData uri="http://schemas.openxmlformats.org/drawingml/2006/table">
            <a:tbl>
              <a:tblPr/>
              <a:tblGrid>
                <a:gridCol w="487172">
                  <a:extLst>
                    <a:ext uri="{9D8B030D-6E8A-4147-A177-3AD203B41FA5}">
                      <a16:colId xmlns:a16="http://schemas.microsoft.com/office/drawing/2014/main" val="503324340"/>
                    </a:ext>
                  </a:extLst>
                </a:gridCol>
                <a:gridCol w="4083603">
                  <a:extLst>
                    <a:ext uri="{9D8B030D-6E8A-4147-A177-3AD203B41FA5}">
                      <a16:colId xmlns:a16="http://schemas.microsoft.com/office/drawing/2014/main" val="4222460890"/>
                    </a:ext>
                  </a:extLst>
                </a:gridCol>
                <a:gridCol w="1047003">
                  <a:extLst>
                    <a:ext uri="{9D8B030D-6E8A-4147-A177-3AD203B41FA5}">
                      <a16:colId xmlns:a16="http://schemas.microsoft.com/office/drawing/2014/main" val="1667365154"/>
                    </a:ext>
                  </a:extLst>
                </a:gridCol>
                <a:gridCol w="1427731">
                  <a:extLst>
                    <a:ext uri="{9D8B030D-6E8A-4147-A177-3AD203B41FA5}">
                      <a16:colId xmlns:a16="http://schemas.microsoft.com/office/drawing/2014/main" val="3959946663"/>
                    </a:ext>
                  </a:extLst>
                </a:gridCol>
                <a:gridCol w="1475323">
                  <a:extLst>
                    <a:ext uri="{9D8B030D-6E8A-4147-A177-3AD203B41FA5}">
                      <a16:colId xmlns:a16="http://schemas.microsoft.com/office/drawing/2014/main" val="1744957056"/>
                    </a:ext>
                  </a:extLst>
                </a:gridCol>
                <a:gridCol w="951820">
                  <a:extLst>
                    <a:ext uri="{9D8B030D-6E8A-4147-A177-3AD203B41FA5}">
                      <a16:colId xmlns:a16="http://schemas.microsoft.com/office/drawing/2014/main" val="2395814725"/>
                    </a:ext>
                  </a:extLst>
                </a:gridCol>
              </a:tblGrid>
              <a:tr h="48110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№ п/п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Тарифтік</a:t>
                      </a:r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 смета </a:t>
                      </a:r>
                      <a:r>
                        <a:rPr lang="ru-RU" sz="1200" b="1" i="0" u="none" strike="noStrike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көрсеткіштерінің</a:t>
                      </a:r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200" b="1" i="0" u="none" strike="noStrike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атауы</a:t>
                      </a:r>
                      <a:endParaRPr lang="ru-RU" sz="12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Өлшембірлік</a:t>
                      </a:r>
                      <a:endParaRPr lang="ru-RU" sz="12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Жоспар</a:t>
                      </a:r>
                      <a:endParaRPr lang="ru-RU" sz="12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Факт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Орындау</a:t>
                      </a:r>
                      <a:r>
                        <a:rPr lang="ru-RU" sz="120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, %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2340069"/>
                  </a:ext>
                </a:extLst>
              </a:tr>
              <a:tr h="28472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I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Тауарларды</a:t>
                      </a:r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өндіруге</a:t>
                      </a:r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арналған</a:t>
                      </a:r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шығындар</a:t>
                      </a:r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және</a:t>
                      </a:r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қызмет</a:t>
                      </a:r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көрсету</a:t>
                      </a:r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 </a:t>
                      </a:r>
                      <a:r>
                        <a:rPr lang="ru-RU" sz="9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барлығы</a:t>
                      </a:r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мың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 тенге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34 066,04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40 385,00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119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296602916"/>
                  </a:ext>
                </a:extLst>
              </a:tr>
              <a:tr h="14236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1.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Материалдық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,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барлығы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оның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ішінде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: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9 823,77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10 992,70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112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641274633"/>
                  </a:ext>
                </a:extLst>
              </a:tr>
              <a:tr h="14236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1.1.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материалдар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9 823,77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10 992,70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112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365852091"/>
                  </a:ext>
                </a:extLst>
              </a:tr>
              <a:tr h="14236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1.2.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жанармай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56136792"/>
                  </a:ext>
                </a:extLst>
              </a:tr>
              <a:tr h="14236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1.3.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электр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энергиясы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82831687"/>
                  </a:ext>
                </a:extLst>
              </a:tr>
              <a:tr h="14236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2.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Еңбекақы</a:t>
                      </a:r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ақы</a:t>
                      </a:r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төлеуге</a:t>
                      </a:r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арналған</a:t>
                      </a:r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шығындар</a:t>
                      </a:r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9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барлығы</a:t>
                      </a:r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9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оның</a:t>
                      </a:r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ішінде</a:t>
                      </a:r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17 728,88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20 427,47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115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522907331"/>
                  </a:ext>
                </a:extLst>
              </a:tr>
              <a:tr h="14236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2.1.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Е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ңбекақы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15 371,05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16 728,02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109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91854696"/>
                  </a:ext>
                </a:extLst>
              </a:tr>
              <a:tr h="14236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2.2.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Әлеуметтік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салық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2 101,73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3 393,42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161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785023613"/>
                  </a:ext>
                </a:extLst>
              </a:tr>
              <a:tr h="14236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2.3.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ӘМС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256,10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306,03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119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97716349"/>
                  </a:ext>
                </a:extLst>
              </a:tr>
              <a:tr h="28472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3.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егізгі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және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материалдық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емес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құралдарлың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амортизациясына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активтар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6 490,76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8 942,80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138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393727262"/>
                  </a:ext>
                </a:extLst>
              </a:tr>
              <a:tr h="14236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4.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Өзге</a:t>
                      </a:r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шығындар</a:t>
                      </a:r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,</a:t>
                      </a:r>
                      <a:r>
                        <a:rPr lang="ru-RU" sz="9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барлығы</a:t>
                      </a:r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оның</a:t>
                      </a:r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ішінде</a:t>
                      </a:r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22,63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22,03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97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667732451"/>
                  </a:ext>
                </a:extLst>
              </a:tr>
              <a:tr h="14236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Медициналық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қызметтер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22,63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22,03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97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25083401"/>
                  </a:ext>
                </a:extLst>
              </a:tr>
              <a:tr h="14236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II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Кезең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шығыстары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,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барлығы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2 613,59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3 325,60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127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9470349"/>
                  </a:ext>
                </a:extLst>
              </a:tr>
              <a:tr h="17203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5.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Жалпы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және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әкімшілік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шығындар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,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барлығы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соның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ішінде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.: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2 613,59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3 325,60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127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04570830"/>
                  </a:ext>
                </a:extLst>
              </a:tr>
              <a:tr h="14236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5.1.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Салықтар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2 613,59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3 325,60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127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423334449"/>
                  </a:ext>
                </a:extLst>
              </a:tr>
              <a:tr h="18811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III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Барлық шығындар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36 679,63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43 710,60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119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89939568"/>
                  </a:ext>
                </a:extLst>
              </a:tr>
              <a:tr h="14236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IV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абыс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2 815,06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-23 209,32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27446159"/>
                  </a:ext>
                </a:extLst>
              </a:tr>
              <a:tr h="14236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V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Барлық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кірістер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39 494,69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20 501,28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52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400518757"/>
                  </a:ext>
                </a:extLst>
              </a:tr>
              <a:tr h="14795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VI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ТҚ пен ИЖ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орындамағаны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үшін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кіріс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1 156,04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66653786"/>
                  </a:ext>
                </a:extLst>
              </a:tr>
              <a:tr h="28472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VII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ТС және АЖ сәйкес келмегені үшін НД-ны ескере отырып,                         жиынтық табыс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38 338,65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20 501,28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53 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301217858"/>
                  </a:ext>
                </a:extLst>
              </a:tr>
              <a:tr h="142363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01.01- 30.09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13 135,54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80196877"/>
                  </a:ext>
                </a:extLst>
              </a:tr>
              <a:tr h="142363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01.10 - 31.10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1 935,23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454575045"/>
                  </a:ext>
                </a:extLst>
              </a:tr>
              <a:tr h="142363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01.11 - 31.12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5 430,52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540582168"/>
                  </a:ext>
                </a:extLst>
              </a:tr>
              <a:tr h="14236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Көрсетілетін қызметтердің көлемі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вагоно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-км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198 745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138 015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69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77786032"/>
                  </a:ext>
                </a:extLst>
              </a:tr>
              <a:tr h="142363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01.01- 30.09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91 966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156833952"/>
                  </a:ext>
                </a:extLst>
              </a:tr>
              <a:tr h="142363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01.10 - 31.10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10 032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279190977"/>
                  </a:ext>
                </a:extLst>
              </a:tr>
              <a:tr h="142363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01.11 - 31.12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36 016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329984689"/>
                  </a:ext>
                </a:extLst>
              </a:tr>
              <a:tr h="14236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Тариф  01.01.-30.09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теңге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142,83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142,83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79518390"/>
                  </a:ext>
                </a:extLst>
              </a:tr>
              <a:tr h="142363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Тариф  01.10.-30.10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192,90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192,90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5186764"/>
                  </a:ext>
                </a:extLst>
              </a:tr>
              <a:tr h="142363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Тариф  01.11.-31.12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150,78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150,78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4841210"/>
                  </a:ext>
                </a:extLst>
              </a:tr>
              <a:tr h="14236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Ақпарат</a:t>
                      </a:r>
                      <a:r>
                        <a:rPr lang="ru-RU" sz="9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9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үшін</a:t>
                      </a:r>
                      <a:r>
                        <a:rPr lang="ru-RU" sz="9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: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86188008"/>
                  </a:ext>
                </a:extLst>
              </a:tr>
              <a:tr h="284726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Өндірістік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персоналдың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орташа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саны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адам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7,54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7,82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12870710"/>
                  </a:ext>
                </a:extLst>
              </a:tr>
              <a:tr h="114543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Өндірістік персоналдың орташа айлық жалақысы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тенге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169 883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178 243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09399917"/>
                  </a:ext>
                </a:extLst>
              </a:tr>
            </a:tbl>
          </a:graphicData>
        </a:graphic>
      </p:graphicFrame>
      <p:pic>
        <p:nvPicPr>
          <p:cNvPr id="717" name="Рисунок 716">
            <a:extLst>
              <a:ext uri="{FF2B5EF4-FFF2-40B4-BE49-F238E27FC236}">
                <a16:creationId xmlns:a16="http://schemas.microsoft.com/office/drawing/2014/main" id="{CC0E87AB-0444-48FD-9125-343DD5A5136C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4318" y="0"/>
            <a:ext cx="1152128" cy="1080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47317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24"/>
          <p:cNvSpPr>
            <a:spLocks noChangeArrowheads="1"/>
          </p:cNvSpPr>
          <p:nvPr/>
        </p:nvSpPr>
        <p:spPr bwMode="auto">
          <a:xfrm>
            <a:off x="1224312" y="174309"/>
            <a:ext cx="7429500" cy="620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endParaRPr lang="ru-RU" sz="1800"/>
          </a:p>
        </p:txBody>
      </p:sp>
      <p:sp>
        <p:nvSpPr>
          <p:cNvPr id="28679" name="Text Box 1193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680" name="Text Box 864"/>
          <p:cNvSpPr txBox="1">
            <a:spLocks noChangeArrowheads="1"/>
          </p:cNvSpPr>
          <p:nvPr/>
        </p:nvSpPr>
        <p:spPr bwMode="auto">
          <a:xfrm>
            <a:off x="7248927" y="4702181"/>
            <a:ext cx="410170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681" name="Text Box 873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682" name="Text Box 874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683" name="Text Box 876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684" name="Text Box 877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685" name="Text Box 879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686" name="Text Box 880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687" name="Text Box 882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688" name="Text Box 883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689" name="Text Box 885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690" name="Text Box 886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691" name="Text Box 888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692" name="Text Box 889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693" name="Text Box 891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694" name="Text Box 894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695" name="Text Box 897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696" name="Text Box 900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697" name="Text Box 901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698" name="Text Box 903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699" name="Text Box 904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00" name="Text Box 906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01" name="Text Box 907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02" name="Text Box 909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03" name="Text Box 910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04" name="Text Box 912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05" name="Text Box 913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06" name="Text Box 915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07" name="Text Box 916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08" name="Text Box 918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09" name="Text Box 921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10" name="Text Box 924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11" name="Text Box 927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12" name="Text Box 928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13" name="Text Box 930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14" name="Text Box 931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15" name="Text Box 933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16" name="Text Box 934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17" name="Text Box 936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18" name="Text Box 937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19" name="Text Box 939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20" name="Text Box 940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21" name="Text Box 942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22" name="Text Box 943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23" name="Text Box 945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24" name="Text Box 948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25" name="Text Box 951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26" name="Text Box 968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27" name="Text Box 969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28" name="Text Box 971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29" name="Text Box 972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30" name="Text Box 974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31" name="Text Box 975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32" name="Text Box 977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33" name="Text Box 978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34" name="Text Box 981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35" name="Text Box 984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36" name="Text Box 1053"/>
          <p:cNvSpPr txBox="1">
            <a:spLocks noChangeArrowheads="1"/>
          </p:cNvSpPr>
          <p:nvPr/>
        </p:nvSpPr>
        <p:spPr bwMode="auto">
          <a:xfrm>
            <a:off x="7248927" y="3865563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37" name="Text Box 1054"/>
          <p:cNvSpPr txBox="1">
            <a:spLocks noChangeArrowheads="1"/>
          </p:cNvSpPr>
          <p:nvPr/>
        </p:nvSpPr>
        <p:spPr bwMode="auto">
          <a:xfrm>
            <a:off x="7248927" y="3865563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38" name="Text Box 1055"/>
          <p:cNvSpPr txBox="1">
            <a:spLocks noChangeArrowheads="1"/>
          </p:cNvSpPr>
          <p:nvPr/>
        </p:nvSpPr>
        <p:spPr bwMode="auto">
          <a:xfrm>
            <a:off x="7248927" y="3865563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39" name="Text Box 1056"/>
          <p:cNvSpPr txBox="1">
            <a:spLocks noChangeArrowheads="1"/>
          </p:cNvSpPr>
          <p:nvPr/>
        </p:nvSpPr>
        <p:spPr bwMode="auto">
          <a:xfrm>
            <a:off x="7248927" y="3865563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40" name="Text Box 1065"/>
          <p:cNvSpPr txBox="1">
            <a:spLocks noChangeArrowheads="1"/>
          </p:cNvSpPr>
          <p:nvPr/>
        </p:nvSpPr>
        <p:spPr bwMode="auto">
          <a:xfrm>
            <a:off x="7248926" y="4702181"/>
            <a:ext cx="456605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41" name="Text Box 1068"/>
          <p:cNvSpPr txBox="1">
            <a:spLocks noChangeArrowheads="1"/>
          </p:cNvSpPr>
          <p:nvPr/>
        </p:nvSpPr>
        <p:spPr bwMode="auto">
          <a:xfrm>
            <a:off x="7248926" y="4702181"/>
            <a:ext cx="456605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42" name="Text Box 1071"/>
          <p:cNvSpPr txBox="1">
            <a:spLocks noChangeArrowheads="1"/>
          </p:cNvSpPr>
          <p:nvPr/>
        </p:nvSpPr>
        <p:spPr bwMode="auto">
          <a:xfrm>
            <a:off x="7248926" y="4702181"/>
            <a:ext cx="456605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43" name="Text Box 1074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44" name="Text Box 1075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45" name="Text Box 1077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46" name="Text Box 1078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47" name="Text Box 1080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48" name="Text Box 1081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49" name="Text Box 1083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50" name="Text Box 1084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51" name="Text Box 1086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52" name="Text Box 1087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53" name="Text Box 1089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54" name="Text Box 1090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55" name="Text Box 1092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56" name="Text Box 1095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57" name="Text Box 1098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58" name="Text Box 1101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59" name="Text Box 1102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60" name="Text Box 1104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61" name="Text Box 1105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62" name="Text Box 1107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63" name="Text Box 1108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64" name="Text Box 1110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65" name="Text Box 1111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66" name="Text Box 1113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67" name="Text Box 1114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68" name="Text Box 1116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69" name="Text Box 1117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70" name="Text Box 1119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71" name="Text Box 1122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72" name="Text Box 1125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73" name="Text Box 1128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74" name="Text Box 1129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75" name="Text Box 1131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76" name="Text Box 1132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77" name="Text Box 1134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78" name="Text Box 1135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79" name="Text Box 1137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80" name="Text Box 1138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81" name="Text Box 1140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82" name="Text Box 1141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83" name="Text Box 1143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84" name="Text Box 1144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85" name="Text Box 1146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86" name="Text Box 1149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87" name="Text Box 1152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88" name="Text Box 1169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89" name="Text Box 1170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90" name="Text Box 1172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91" name="Text Box 1173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92" name="Text Box 1175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93" name="Text Box 1176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94" name="Text Box 1178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95" name="Text Box 1179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96" name="Text Box 1181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97" name="Text Box 1182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98" name="Text Box 1184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99" name="Text Box 1185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00" name="Text Box 1187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01" name="Text Box 1190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02" name="Text Box 579"/>
          <p:cNvSpPr txBox="1">
            <a:spLocks noChangeArrowheads="1"/>
          </p:cNvSpPr>
          <p:nvPr/>
        </p:nvSpPr>
        <p:spPr bwMode="auto">
          <a:xfrm>
            <a:off x="7248931" y="4702181"/>
            <a:ext cx="472083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03" name="Text Box 582"/>
          <p:cNvSpPr txBox="1">
            <a:spLocks noChangeArrowheads="1"/>
          </p:cNvSpPr>
          <p:nvPr/>
        </p:nvSpPr>
        <p:spPr bwMode="auto">
          <a:xfrm>
            <a:off x="7248931" y="4702181"/>
            <a:ext cx="472083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04" name="Text Box 585"/>
          <p:cNvSpPr txBox="1">
            <a:spLocks noChangeArrowheads="1"/>
          </p:cNvSpPr>
          <p:nvPr/>
        </p:nvSpPr>
        <p:spPr bwMode="auto">
          <a:xfrm>
            <a:off x="7248931" y="4702181"/>
            <a:ext cx="472083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05" name="Text Box 588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06" name="Text Box 589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07" name="Text Box 591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08" name="Text Box 592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09" name="Text Box 594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10" name="Text Box 595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11" name="Text Box 597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12" name="Text Box 598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13" name="Text Box 600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14" name="Text Box 601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15" name="Text Box 603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16" name="Text Box 604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17" name="Text Box 606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18" name="Text Box 609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19" name="Text Box 612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20" name="Text Box 615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21" name="Text Box 616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22" name="Text Box 618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23" name="Text Box 619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24" name="Text Box 621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25" name="Text Box 622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26" name="Text Box 624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27" name="Text Box 625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28" name="Text Box 627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29" name="Text Box 628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30" name="Text Box 630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31" name="Text Box 631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32" name="Text Box 633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33" name="Text Box 636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34" name="Text Box 639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35" name="Text Box 642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36" name="Text Box 643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37" name="Text Box 645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38" name="Text Box 646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39" name="Text Box 648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40" name="Text Box 649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41" name="Text Box 651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42" name="Text Box 652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43" name="Text Box 654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44" name="Text Box 655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45" name="Text Box 657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46" name="Text Box 658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47" name="Text Box 660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48" name="Text Box 663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49" name="Text Box 666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50" name="Text Box 683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51" name="Text Box 684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52" name="Text Box 686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53" name="Text Box 687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54" name="Text Box 689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55" name="Text Box 690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56" name="Text Box 692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57" name="Text Box 693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58" name="Text Box 695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59" name="Text Box 696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60" name="Text Box 698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61" name="Text Box 699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62" name="Text Box 701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63" name="Text Box 704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64" name="Text Box 707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65" name="Text Box 766"/>
          <p:cNvSpPr txBox="1">
            <a:spLocks noChangeArrowheads="1"/>
          </p:cNvSpPr>
          <p:nvPr/>
        </p:nvSpPr>
        <p:spPr bwMode="auto">
          <a:xfrm>
            <a:off x="7248931" y="4702181"/>
            <a:ext cx="472083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66" name="Text Box 769"/>
          <p:cNvSpPr txBox="1">
            <a:spLocks noChangeArrowheads="1"/>
          </p:cNvSpPr>
          <p:nvPr/>
        </p:nvSpPr>
        <p:spPr bwMode="auto">
          <a:xfrm>
            <a:off x="7248931" y="4702181"/>
            <a:ext cx="472083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67" name="Text Box 772"/>
          <p:cNvSpPr txBox="1">
            <a:spLocks noChangeArrowheads="1"/>
          </p:cNvSpPr>
          <p:nvPr/>
        </p:nvSpPr>
        <p:spPr bwMode="auto">
          <a:xfrm>
            <a:off x="7248931" y="4702181"/>
            <a:ext cx="472083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68" name="Text Box 775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69" name="Text Box 776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70" name="Text Box 778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71" name="Text Box 779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72" name="Text Box 781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73" name="Text Box 782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74" name="Text Box 784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75" name="Text Box 785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76" name="Text Box 787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77" name="Text Box 788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78" name="Text Box 790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79" name="Text Box 791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80" name="Text Box 793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81" name="Text Box 796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82" name="Text Box 799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83" name="Text Box 802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84" name="Text Box 803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85" name="Text Box 805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86" name="Text Box 806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87" name="Text Box 808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88" name="Text Box 809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89" name="Text Box 811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90" name="Text Box 812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91" name="Text Box 814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92" name="Text Box 815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93" name="Text Box 817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94" name="Text Box 818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95" name="Text Box 820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96" name="Text Box 823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97" name="Text Box 826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98" name="Text Box 829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99" name="Text Box 830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00" name="Text Box 832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01" name="Text Box 833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02" name="Text Box 835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03" name="Text Box 836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04" name="Text Box 838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05" name="Text Box 839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06" name="Text Box 841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07" name="Text Box 842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08" name="Text Box 844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09" name="Text Box 845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10" name="Text Box 847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11" name="Text Box 850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12" name="Text Box 853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13" name="Text Box 870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14" name="Text Box 871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15" name="Text Box 873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16" name="Text Box 874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17" name="Text Box 876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18" name="Text Box 877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19" name="Text Box 879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20" name="Text Box 880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21" name="Text Box 882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22" name="Text Box 883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23" name="Text Box 885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24" name="Text Box 886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25" name="Text Box 888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26" name="Text Box 891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27" name="Text Box 894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28" name="Text Box 562"/>
          <p:cNvSpPr txBox="1">
            <a:spLocks noChangeArrowheads="1"/>
          </p:cNvSpPr>
          <p:nvPr/>
        </p:nvSpPr>
        <p:spPr bwMode="auto">
          <a:xfrm>
            <a:off x="7248936" y="4702181"/>
            <a:ext cx="48756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29" name="Text Box 565"/>
          <p:cNvSpPr txBox="1">
            <a:spLocks noChangeArrowheads="1"/>
          </p:cNvSpPr>
          <p:nvPr/>
        </p:nvSpPr>
        <p:spPr bwMode="auto">
          <a:xfrm>
            <a:off x="7248936" y="4702181"/>
            <a:ext cx="48756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30" name="Text Box 568"/>
          <p:cNvSpPr txBox="1">
            <a:spLocks noChangeArrowheads="1"/>
          </p:cNvSpPr>
          <p:nvPr/>
        </p:nvSpPr>
        <p:spPr bwMode="auto">
          <a:xfrm>
            <a:off x="7248936" y="4702181"/>
            <a:ext cx="48756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31" name="Text Box 571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32" name="Text Box 572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33" name="Text Box 574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34" name="Text Box 575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35" name="Text Box 577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36" name="Text Box 578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37" name="Text Box 580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38" name="Text Box 581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39" name="Text Box 583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40" name="Text Box 584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41" name="Text Box 586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42" name="Text Box 587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43" name="Text Box 589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44" name="Text Box 592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45" name="Text Box 595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46" name="Text Box 598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47" name="Text Box 599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48" name="Text Box 601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49" name="Text Box 602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50" name="Text Box 604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51" name="Text Box 605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52" name="Text Box 607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53" name="Text Box 608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54" name="Text Box 610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55" name="Text Box 611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56" name="Text Box 613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57" name="Text Box 614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58" name="Text Box 616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59" name="Text Box 619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60" name="Text Box 622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61" name="Text Box 625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62" name="Text Box 626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63" name="Text Box 628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64" name="Text Box 629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65" name="Text Box 631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66" name="Text Box 632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67" name="Text Box 634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68" name="Text Box 635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69" name="Text Box 637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70" name="Text Box 638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71" name="Text Box 640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72" name="Text Box 641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73" name="Text Box 643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74" name="Text Box 646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75" name="Text Box 649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76" name="Text Box 666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77" name="Text Box 667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78" name="Text Box 669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79" name="Text Box 670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80" name="Text Box 672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81" name="Text Box 673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82" name="Text Box 675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83" name="Text Box 676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84" name="Text Box 678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85" name="Text Box 679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86" name="Text Box 681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87" name="Text Box 682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88" name="Text Box 684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89" name="Text Box 687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90" name="Text Box 690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91" name="Text Box 749"/>
          <p:cNvSpPr txBox="1">
            <a:spLocks noChangeArrowheads="1"/>
          </p:cNvSpPr>
          <p:nvPr/>
        </p:nvSpPr>
        <p:spPr bwMode="auto">
          <a:xfrm>
            <a:off x="7248936" y="4702181"/>
            <a:ext cx="48756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92" name="Text Box 752"/>
          <p:cNvSpPr txBox="1">
            <a:spLocks noChangeArrowheads="1"/>
          </p:cNvSpPr>
          <p:nvPr/>
        </p:nvSpPr>
        <p:spPr bwMode="auto">
          <a:xfrm>
            <a:off x="7248936" y="4702181"/>
            <a:ext cx="48756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93" name="Text Box 755"/>
          <p:cNvSpPr txBox="1">
            <a:spLocks noChangeArrowheads="1"/>
          </p:cNvSpPr>
          <p:nvPr/>
        </p:nvSpPr>
        <p:spPr bwMode="auto">
          <a:xfrm>
            <a:off x="7248936" y="4702181"/>
            <a:ext cx="48756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94" name="Text Box 758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95" name="Text Box 759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96" name="Text Box 761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97" name="Text Box 762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98" name="Text Box 764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99" name="Text Box 765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00" name="Text Box 767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01" name="Text Box 768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02" name="Text Box 770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03" name="Text Box 771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04" name="Text Box 773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05" name="Text Box 774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06" name="Text Box 776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07" name="Text Box 779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08" name="Text Box 782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09" name="Text Box 785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10" name="Text Box 786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11" name="Text Box 788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12" name="Text Box 789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13" name="Text Box 791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14" name="Text Box 792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15" name="Text Box 794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16" name="Text Box 795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17" name="Text Box 797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18" name="Text Box 798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19" name="Text Box 800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20" name="Text Box 801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21" name="Text Box 803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22" name="Text Box 806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23" name="Text Box 809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24" name="Text Box 812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25" name="Text Box 813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26" name="Text Box 815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27" name="Text Box 816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28" name="Text Box 818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29" name="Text Box 819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30" name="Text Box 821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31" name="Text Box 822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32" name="Text Box 824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33" name="Text Box 825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34" name="Text Box 827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35" name="Text Box 828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36" name="Text Box 830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37" name="Text Box 833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38" name="Text Box 836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39" name="Text Box 853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40" name="Text Box 854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41" name="Text Box 856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42" name="Text Box 857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43" name="Text Box 859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44" name="Text Box 860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45" name="Text Box 862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46" name="Text Box 863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47" name="Text Box 865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48" name="Text Box 866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49" name="Text Box 868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50" name="Text Box 869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51" name="Text Box 871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52" name="Text Box 874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53" name="Text Box 877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54" name="Text Box 562"/>
          <p:cNvSpPr txBox="1">
            <a:spLocks noChangeArrowheads="1"/>
          </p:cNvSpPr>
          <p:nvPr/>
        </p:nvSpPr>
        <p:spPr bwMode="auto">
          <a:xfrm>
            <a:off x="7256675" y="4702181"/>
            <a:ext cx="595908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55" name="Text Box 565"/>
          <p:cNvSpPr txBox="1">
            <a:spLocks noChangeArrowheads="1"/>
          </p:cNvSpPr>
          <p:nvPr/>
        </p:nvSpPr>
        <p:spPr bwMode="auto">
          <a:xfrm>
            <a:off x="7256675" y="4702181"/>
            <a:ext cx="595908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56" name="Text Box 568"/>
          <p:cNvSpPr txBox="1">
            <a:spLocks noChangeArrowheads="1"/>
          </p:cNvSpPr>
          <p:nvPr/>
        </p:nvSpPr>
        <p:spPr bwMode="auto">
          <a:xfrm>
            <a:off x="7256675" y="4702181"/>
            <a:ext cx="595908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57" name="Text Box 571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58" name="Text Box 572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59" name="Text Box 574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60" name="Text Box 575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61" name="Text Box 577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62" name="Text Box 578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63" name="Text Box 580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64" name="Text Box 581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65" name="Text Box 583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66" name="Text Box 584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67" name="Text Box 586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68" name="Text Box 587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69" name="Text Box 589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70" name="Text Box 592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71" name="Text Box 595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72" name="Text Box 598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73" name="Text Box 599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74" name="Text Box 601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75" name="Text Box 602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76" name="Text Box 604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77" name="Text Box 605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78" name="Text Box 607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79" name="Text Box 608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80" name="Text Box 610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81" name="Text Box 611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82" name="Text Box 613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83" name="Text Box 614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84" name="Text Box 616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85" name="Text Box 619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86" name="Text Box 622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87" name="Text Box 625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88" name="Text Box 626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89" name="Text Box 628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90" name="Text Box 629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91" name="Text Box 631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92" name="Text Box 632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93" name="Text Box 634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94" name="Text Box 635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95" name="Text Box 637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96" name="Text Box 638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97" name="Text Box 640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98" name="Text Box 641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99" name="Text Box 643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00" name="Text Box 646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01" name="Text Box 649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02" name="Text Box 666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03" name="Text Box 667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04" name="Text Box 669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05" name="Text Box 670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06" name="Text Box 672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07" name="Text Box 673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08" name="Text Box 675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09" name="Text Box 676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10" name="Text Box 678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11" name="Text Box 679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12" name="Text Box 681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13" name="Text Box 682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14" name="Text Box 684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15" name="Text Box 687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16" name="Text Box 690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17" name="Text Box 749"/>
          <p:cNvSpPr txBox="1">
            <a:spLocks noChangeArrowheads="1"/>
          </p:cNvSpPr>
          <p:nvPr/>
        </p:nvSpPr>
        <p:spPr bwMode="auto">
          <a:xfrm>
            <a:off x="7256675" y="4702181"/>
            <a:ext cx="595908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18" name="Text Box 752"/>
          <p:cNvSpPr txBox="1">
            <a:spLocks noChangeArrowheads="1"/>
          </p:cNvSpPr>
          <p:nvPr/>
        </p:nvSpPr>
        <p:spPr bwMode="auto">
          <a:xfrm>
            <a:off x="7256675" y="4702181"/>
            <a:ext cx="595908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19" name="Text Box 755"/>
          <p:cNvSpPr txBox="1">
            <a:spLocks noChangeArrowheads="1"/>
          </p:cNvSpPr>
          <p:nvPr/>
        </p:nvSpPr>
        <p:spPr bwMode="auto">
          <a:xfrm>
            <a:off x="7256675" y="4702181"/>
            <a:ext cx="595908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20" name="Text Box 758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21" name="Text Box 759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22" name="Text Box 761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23" name="Text Box 762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24" name="Text Box 764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25" name="Text Box 765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26" name="Text Box 767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27" name="Text Box 768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28" name="Text Box 770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29" name="Text Box 771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30" name="Text Box 773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31" name="Text Box 774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32" name="Text Box 776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33" name="Text Box 779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34" name="Text Box 782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35" name="Text Box 785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36" name="Text Box 786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37" name="Text Box 788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38" name="Text Box 789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39" name="Text Box 791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40" name="Text Box 792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41" name="Text Box 794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42" name="Text Box 795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43" name="Text Box 797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44" name="Text Box 798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45" name="Text Box 800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46" name="Text Box 801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47" name="Text Box 803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48" name="Text Box 806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49" name="Text Box 809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50" name="Text Box 812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51" name="Text Box 813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52" name="Text Box 815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53" name="Text Box 816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54" name="Text Box 818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55" name="Text Box 819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56" name="Text Box 821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57" name="Text Box 822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58" name="Text Box 824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59" name="Text Box 825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60" name="Text Box 827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61" name="Text Box 828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62" name="Text Box 830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63" name="Text Box 833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64" name="Text Box 836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65" name="Text Box 853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66" name="Text Box 854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67" name="Text Box 856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68" name="Text Box 857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69" name="Text Box 859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70" name="Text Box 860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71" name="Text Box 862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72" name="Text Box 863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73" name="Text Box 865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74" name="Text Box 866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75" name="Text Box 869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76" name="Text Box 871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77" name="Text Box 874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78" name="Text Box 544"/>
          <p:cNvSpPr txBox="1">
            <a:spLocks noChangeArrowheads="1"/>
          </p:cNvSpPr>
          <p:nvPr/>
        </p:nvSpPr>
        <p:spPr bwMode="auto">
          <a:xfrm>
            <a:off x="7248945" y="4702181"/>
            <a:ext cx="518517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79" name="Text Box 547"/>
          <p:cNvSpPr txBox="1">
            <a:spLocks noChangeArrowheads="1"/>
          </p:cNvSpPr>
          <p:nvPr/>
        </p:nvSpPr>
        <p:spPr bwMode="auto">
          <a:xfrm>
            <a:off x="7248945" y="4702181"/>
            <a:ext cx="518517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80" name="Text Box 550"/>
          <p:cNvSpPr txBox="1">
            <a:spLocks noChangeArrowheads="1"/>
          </p:cNvSpPr>
          <p:nvPr/>
        </p:nvSpPr>
        <p:spPr bwMode="auto">
          <a:xfrm>
            <a:off x="7248945" y="4702181"/>
            <a:ext cx="518517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81" name="Text Box 55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82" name="Text Box 55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83" name="Text Box 55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84" name="Text Box 55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85" name="Text Box 55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86" name="Text Box 56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87" name="Text Box 56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88" name="Text Box 56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89" name="Text Box 565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90" name="Text Box 566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91" name="Text Box 568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92" name="Text Box 569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93" name="Text Box 571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94" name="Text Box 574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95" name="Text Box 577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96" name="Text Box 58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97" name="Text Box 58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98" name="Text Box 58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99" name="Text Box 58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00" name="Text Box 58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01" name="Text Box 58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02" name="Text Box 58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03" name="Text Box 59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04" name="Text Box 59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05" name="Text Box 59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06" name="Text Box 595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07" name="Text Box 596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08" name="Text Box 598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09" name="Text Box 601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10" name="Text Box 604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11" name="Text Box 607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12" name="Text Box 60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13" name="Text Box 61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14" name="Text Box 61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15" name="Text Box 61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16" name="Text Box 61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17" name="Text Box 61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18" name="Text Box 61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19" name="Text Box 61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20" name="Text Box 62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21" name="Text Box 62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22" name="Text Box 62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23" name="Text Box 625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24" name="Text Box 628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25" name="Text Box 631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26" name="Text Box 648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27" name="Text Box 649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28" name="Text Box 651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29" name="Text Box 652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30" name="Text Box 654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31" name="Text Box 655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32" name="Text Box 657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33" name="Text Box 65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34" name="Text Box 66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35" name="Text Box 66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36" name="Text Box 66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37" name="Text Box 66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38" name="Text Box 666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39" name="Text Box 669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40" name="Text Box 672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41" name="Text Box 74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42" name="Text Box 74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43" name="Text Box 74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44" name="Text Box 74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45" name="Text Box 74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46" name="Text Box 74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47" name="Text Box 74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48" name="Text Box 75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49" name="Text Box 75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50" name="Text Box 75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51" name="Text Box 755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52" name="Text Box 756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53" name="Text Box 758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54" name="Text Box 761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55" name="Text Box 764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56" name="Text Box 767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57" name="Text Box 76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58" name="Text Box 77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59" name="Text Box 77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60" name="Text Box 77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61" name="Text Box 77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62" name="Text Box 77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63" name="Text Box 77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64" name="Text Box 77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65" name="Text Box 78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66" name="Text Box 78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67" name="Text Box 78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68" name="Text Box 785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69" name="Text Box 788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70" name="Text Box 791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71" name="Text Box 794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72" name="Text Box 795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73" name="Text Box 797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74" name="Text Box 79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75" name="Text Box 80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76" name="Text Box 80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77" name="Text Box 80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78" name="Text Box 80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79" name="Text Box 80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80" name="Text Box 80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81" name="Text Box 80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82" name="Text Box 81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83" name="Text Box 812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84" name="Text Box 815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85" name="Text Box 818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86" name="Text Box 835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87" name="Text Box 836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88" name="Text Box 838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89" name="Text Box 839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90" name="Text Box 841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91" name="Text Box 842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92" name="Text Box 844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93" name="Text Box 845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94" name="Text Box 847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95" name="Text Box 84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96" name="Text Box 85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97" name="Text Box 85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98" name="Text Box 853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99" name="Text Box 856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00" name="Text Box 859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01" name="Text Box 55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02" name="Text Box 55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03" name="Text Box 55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04" name="Text Box 55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05" name="Text Box 55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06" name="Text Box 56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07" name="Text Box 56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08" name="Text Box 56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09" name="Text Box 565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10" name="Text Box 566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11" name="Text Box 568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12" name="Text Box 569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13" name="Text Box 571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14" name="Text Box 574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15" name="Text Box 577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16" name="Text Box 58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17" name="Text Box 58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18" name="Text Box 58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19" name="Text Box 58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20" name="Text Box 58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21" name="Text Box 58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22" name="Text Box 58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23" name="Text Box 59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24" name="Text Box 59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25" name="Text Box 59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26" name="Text Box 595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27" name="Text Box 596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28" name="Text Box 598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29" name="Text Box 601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30" name="Text Box 604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31" name="Text Box 607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32" name="Text Box 60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33" name="Text Box 61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34" name="Text Box 61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35" name="Text Box 61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36" name="Text Box 61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37" name="Text Box 61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38" name="Text Box 61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39" name="Text Box 61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40" name="Text Box 62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41" name="Text Box 62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42" name="Text Box 62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43" name="Text Box 625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44" name="Text Box 628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45" name="Text Box 631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46" name="Text Box 648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47" name="Text Box 649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48" name="Text Box 651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49" name="Text Box 652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50" name="Text Box 654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51" name="Text Box 655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52" name="Text Box 657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53" name="Text Box 65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54" name="Text Box 66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55" name="Text Box 66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56" name="Text Box 66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57" name="Text Box 66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58" name="Text Box 666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59" name="Text Box 74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60" name="Text Box 74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61" name="Text Box 74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62" name="Text Box 74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63" name="Text Box 74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64" name="Text Box 74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65" name="Text Box 74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66" name="Text Box 75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67" name="Text Box 75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68" name="Text Box 75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69" name="Text Box 756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70" name="Text Box 76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71" name="Text Box 77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72" name="Text Box 77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73" name="Text Box 77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74" name="Text Box 78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75" name="Text Box 78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76" name="Text Box 795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77" name="Text Box 79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78" name="Text Box 80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79" name="Text Box 80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80" name="Text Box 80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81" name="Text Box 81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82" name="Text Box 836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83" name="Text Box 839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84" name="Text Box 842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85" name="Text Box 845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86" name="Text Box 84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87" name="Text Box 85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719" name="Text Placeholder 1"/>
          <p:cNvSpPr txBox="1">
            <a:spLocks/>
          </p:cNvSpPr>
          <p:nvPr/>
        </p:nvSpPr>
        <p:spPr>
          <a:xfrm>
            <a:off x="0" y="14888"/>
            <a:ext cx="8868435" cy="823063"/>
          </a:xfrm>
          <a:prstGeom prst="rect">
            <a:avLst/>
          </a:prstGeom>
        </p:spPr>
        <p:txBody>
          <a:bodyPr anchor="ctr"/>
          <a:lstStyle>
            <a:lvl1pPr marL="0" indent="0" algn="ctr" defTabSz="1219170" rtl="0" eaLnBrk="1" latinLnBrk="1" hangingPunct="1">
              <a:spcBef>
                <a:spcPct val="20000"/>
              </a:spcBef>
              <a:buFont typeface="Arial" pitchFamily="34" charset="0"/>
              <a:buNone/>
              <a:defRPr sz="4800" b="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1pPr>
            <a:lvl2pPr marL="990575" indent="-380990" algn="l" defTabSz="121917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fontAlgn="auto" latinLnBrk="0">
              <a:spcAft>
                <a:spcPts val="0"/>
              </a:spcAft>
              <a:defRPr/>
            </a:pPr>
            <a:r>
              <a:rPr lang="ru-RU" altLang="ko-KR" sz="1800" b="1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</a:rPr>
              <a:t>        </a:t>
            </a:r>
            <a:r>
              <a:rPr lang="ru-RU" altLang="ko-KR" sz="18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КІРМЕ ЖОЛДАРДЫҢ ҚЫЗМЕТТЕРІНЕ ТАРИФТІК СМЕТАНЫҢ ОРЫНДАЛУЫ ТУРАЛЫ 2023 ЖЫЛДЫҢ ҚОРЫТЫНДЫСЫ БОЙЫНША (ҚЫЗМЕТ 2) </a:t>
            </a:r>
            <a:endParaRPr lang="ko-KR" altLang="en-US" sz="1800" b="1" dirty="0">
              <a:solidFill>
                <a:srgbClr val="0070C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21" name="Номер слайда 2"/>
          <p:cNvSpPr txBox="1">
            <a:spLocks/>
          </p:cNvSpPr>
          <p:nvPr/>
        </p:nvSpPr>
        <p:spPr>
          <a:xfrm>
            <a:off x="9408495" y="6309320"/>
            <a:ext cx="493254" cy="548679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6</a:t>
            </a:r>
          </a:p>
        </p:txBody>
      </p:sp>
      <p:sp>
        <p:nvSpPr>
          <p:cNvPr id="716" name="Line 809"/>
          <p:cNvSpPr>
            <a:spLocks noChangeShapeType="1"/>
          </p:cNvSpPr>
          <p:nvPr/>
        </p:nvSpPr>
        <p:spPr bwMode="auto">
          <a:xfrm>
            <a:off x="585589" y="837952"/>
            <a:ext cx="9002925" cy="13538"/>
          </a:xfrm>
          <a:prstGeom prst="line">
            <a:avLst/>
          </a:prstGeom>
          <a:noFill/>
          <a:ln w="57150" cmpd="thinThick">
            <a:solidFill>
              <a:schemeClr val="bg1">
                <a:lumMod val="50000"/>
              </a:schemeClr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800" dirty="0">
              <a:solidFill>
                <a:prstClr val="black"/>
              </a:solidFill>
              <a:latin typeface="Arial" charset="0"/>
            </a:endParaRP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7B6E5140-4D97-42C1-A6F2-8A99045F0E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9486305"/>
              </p:ext>
            </p:extLst>
          </p:nvPr>
        </p:nvGraphicFramePr>
        <p:xfrm>
          <a:off x="137465" y="932471"/>
          <a:ext cx="9631071" cy="5948778"/>
        </p:xfrm>
        <a:graphic>
          <a:graphicData uri="http://schemas.openxmlformats.org/drawingml/2006/table">
            <a:tbl>
              <a:tblPr/>
              <a:tblGrid>
                <a:gridCol w="499983">
                  <a:extLst>
                    <a:ext uri="{9D8B030D-6E8A-4147-A177-3AD203B41FA5}">
                      <a16:colId xmlns:a16="http://schemas.microsoft.com/office/drawing/2014/main" val="462619163"/>
                    </a:ext>
                  </a:extLst>
                </a:gridCol>
                <a:gridCol w="4195619">
                  <a:extLst>
                    <a:ext uri="{9D8B030D-6E8A-4147-A177-3AD203B41FA5}">
                      <a16:colId xmlns:a16="http://schemas.microsoft.com/office/drawing/2014/main" val="1498930952"/>
                    </a:ext>
                  </a:extLst>
                </a:gridCol>
                <a:gridCol w="1064513">
                  <a:extLst>
                    <a:ext uri="{9D8B030D-6E8A-4147-A177-3AD203B41FA5}">
                      <a16:colId xmlns:a16="http://schemas.microsoft.com/office/drawing/2014/main" val="791855726"/>
                    </a:ext>
                  </a:extLst>
                </a:gridCol>
                <a:gridCol w="1403222">
                  <a:extLst>
                    <a:ext uri="{9D8B030D-6E8A-4147-A177-3AD203B41FA5}">
                      <a16:colId xmlns:a16="http://schemas.microsoft.com/office/drawing/2014/main" val="3671713278"/>
                    </a:ext>
                  </a:extLst>
                </a:gridCol>
                <a:gridCol w="1451608">
                  <a:extLst>
                    <a:ext uri="{9D8B030D-6E8A-4147-A177-3AD203B41FA5}">
                      <a16:colId xmlns:a16="http://schemas.microsoft.com/office/drawing/2014/main" val="2538885549"/>
                    </a:ext>
                  </a:extLst>
                </a:gridCol>
                <a:gridCol w="1016126">
                  <a:extLst>
                    <a:ext uri="{9D8B030D-6E8A-4147-A177-3AD203B41FA5}">
                      <a16:colId xmlns:a16="http://schemas.microsoft.com/office/drawing/2014/main" val="1302523197"/>
                    </a:ext>
                  </a:extLst>
                </a:gridCol>
              </a:tblGrid>
              <a:tr h="41128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I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 err="1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Тауарларды</a:t>
                      </a:r>
                      <a:r>
                        <a:rPr lang="ru-RU" sz="90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u="none" strike="noStrike" dirty="0" err="1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өндіруге</a:t>
                      </a:r>
                      <a:r>
                        <a:rPr lang="ru-RU" sz="90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u="none" strike="noStrike" dirty="0" err="1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арналған</a:t>
                      </a:r>
                      <a:r>
                        <a:rPr lang="ru-RU" sz="90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u="none" strike="noStrike" dirty="0" err="1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шығындар</a:t>
                      </a:r>
                      <a:r>
                        <a:rPr lang="ru-RU" sz="90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u="none" strike="noStrike" dirty="0" err="1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және</a:t>
                      </a:r>
                      <a:r>
                        <a:rPr lang="ru-RU" sz="90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u="none" strike="noStrike" dirty="0" err="1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қызмет</a:t>
                      </a:r>
                      <a:r>
                        <a:rPr lang="ru-RU" sz="90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u="none" strike="noStrike" dirty="0" err="1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көрсету</a:t>
                      </a:r>
                      <a:r>
                        <a:rPr lang="ru-RU" sz="90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 </a:t>
                      </a:r>
                      <a:r>
                        <a:rPr lang="ru-RU" sz="900" u="none" strike="noStrike" dirty="0" err="1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барлығы</a:t>
                      </a:r>
                      <a:r>
                        <a:rPr lang="ru-RU" sz="90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  <a:endParaRPr lang="ru-RU" sz="900" b="0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Өлшембірлік</a:t>
                      </a:r>
                      <a:endParaRPr lang="ru-RU" sz="12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Жоспар</a:t>
                      </a:r>
                      <a:endParaRPr lang="ru-RU" sz="12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Факт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Орындау</a:t>
                      </a:r>
                      <a:r>
                        <a:rPr lang="ru-RU" sz="120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, %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5866795"/>
                  </a:ext>
                </a:extLst>
              </a:tr>
              <a:tr h="22764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I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Тауарларды</a:t>
                      </a:r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өндіруге</a:t>
                      </a:r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арналған</a:t>
                      </a:r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шығындар</a:t>
                      </a:r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және</a:t>
                      </a:r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қызмет</a:t>
                      </a:r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көрсету</a:t>
                      </a:r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 </a:t>
                      </a:r>
                      <a:r>
                        <a:rPr lang="ru-RU" sz="9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барлығы</a:t>
                      </a:r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мың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 тенге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31 445,59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37 278,46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119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04827836"/>
                  </a:ext>
                </a:extLst>
              </a:tr>
              <a:tr h="14898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1.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Материалдық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,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барлығы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оның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ішінде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: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9 068,10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10 147,11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112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52179727"/>
                  </a:ext>
                </a:extLst>
              </a:tr>
              <a:tr h="14898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1.1.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материалдар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9 068,10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10 147,11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112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2392617"/>
                  </a:ext>
                </a:extLst>
              </a:tr>
              <a:tr h="14898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1.2.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жанармай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214540549"/>
                  </a:ext>
                </a:extLst>
              </a:tr>
              <a:tr h="14898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1.3.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электр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энергиясы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125563783"/>
                  </a:ext>
                </a:extLst>
              </a:tr>
              <a:tr h="14898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2.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Еңбекақы</a:t>
                      </a:r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ақы</a:t>
                      </a:r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төлеуге</a:t>
                      </a:r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арналған</a:t>
                      </a:r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шығындар</a:t>
                      </a:r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9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барлығы</a:t>
                      </a:r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9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оның</a:t>
                      </a:r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ішінде</a:t>
                      </a:r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16 365,12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18 856,13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115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26973281"/>
                  </a:ext>
                </a:extLst>
              </a:tr>
              <a:tr h="14898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2.1.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Е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ңбекақы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14 188,66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15 441,25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109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406036376"/>
                  </a:ext>
                </a:extLst>
              </a:tr>
              <a:tr h="14898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2.2.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Әлеуметтік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салық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1 940,06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3 132,39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161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26036320"/>
                  </a:ext>
                </a:extLst>
              </a:tr>
              <a:tr h="21957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2.3.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ӘМС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236,40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282,49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119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82906954"/>
                  </a:ext>
                </a:extLst>
              </a:tr>
              <a:tr h="14898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3.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егізгі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және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материалдық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емес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құралдарлың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амортизациясына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активтар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5 991,48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8 254,89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138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218777509"/>
                  </a:ext>
                </a:extLst>
              </a:tr>
              <a:tr h="14898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4.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Өзге</a:t>
                      </a:r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шығындар</a:t>
                      </a:r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,</a:t>
                      </a:r>
                      <a:r>
                        <a:rPr lang="ru-RU" sz="9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барлығы</a:t>
                      </a:r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оның</a:t>
                      </a:r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ішінде</a:t>
                      </a:r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20,89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20,33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97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99863912"/>
                  </a:ext>
                </a:extLst>
              </a:tr>
              <a:tr h="14898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Медициналық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қызметтер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20,89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20,33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97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88215846"/>
                  </a:ext>
                </a:extLst>
              </a:tr>
              <a:tr h="14898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II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Кезең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шығыстары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,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барлығы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2 412,55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3 069,78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127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614001282"/>
                  </a:ext>
                </a:extLst>
              </a:tr>
              <a:tr h="14898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5.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Жалпы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және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әкімшілік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шығындар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,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барлығы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соның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ішінде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.: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2 412,55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3 069,78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127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147258127"/>
                  </a:ext>
                </a:extLst>
              </a:tr>
              <a:tr h="14898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5.1.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Салықтар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2 412,55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3 069,78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127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301300354"/>
                  </a:ext>
                </a:extLst>
              </a:tr>
              <a:tr h="14898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III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Барлық шығындар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33 858,14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40 348,24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119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30045286"/>
                  </a:ext>
                </a:extLst>
              </a:tr>
              <a:tr h="14898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IV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абыс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2 598,51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-6 922,08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243717092"/>
                  </a:ext>
                </a:extLst>
              </a:tr>
              <a:tr h="14898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V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Барлық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кірістер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36 456,65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33 426,15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92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394095784"/>
                  </a:ext>
                </a:extLst>
              </a:tr>
              <a:tr h="21957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VI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ТҚ пен ИЖ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орындамағаны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үшін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кіріс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1 048,10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56073592"/>
                  </a:ext>
                </a:extLst>
              </a:tr>
              <a:tr h="26816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VII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ТС және АЖ сәйкес келмегені үшін НД-ны ескере отырып, жиынтық табыс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35 408,55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33 426,15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94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408717907"/>
                  </a:ext>
                </a:extLst>
              </a:tr>
              <a:tr h="148982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01.01- 30.09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21 630,45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98418305"/>
                  </a:ext>
                </a:extLst>
              </a:tr>
              <a:tr h="148982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01.10 - 31.10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4 425,63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79988864"/>
                  </a:ext>
                </a:extLst>
              </a:tr>
              <a:tr h="148982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01.11 - 31.12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7 370,08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89120663"/>
                  </a:ext>
                </a:extLst>
              </a:tr>
              <a:tr h="14898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Көрсетілетін қызметтердің көлемі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вагоно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-км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549 647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668 801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122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26828893"/>
                  </a:ext>
                </a:extLst>
              </a:tr>
              <a:tr h="148982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01.01- 30.09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453 754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66339971"/>
                  </a:ext>
                </a:extLst>
              </a:tr>
              <a:tr h="148982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01.10 - 31.10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68 700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180885019"/>
                  </a:ext>
                </a:extLst>
              </a:tr>
              <a:tr h="148982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01.11 - 31.12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146 348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29169574"/>
                  </a:ext>
                </a:extLst>
              </a:tr>
              <a:tr h="14898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Тариф  01.01.-30.09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теңге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47,67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47,67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843153773"/>
                  </a:ext>
                </a:extLst>
              </a:tr>
              <a:tr h="148982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Тариф  01.10.-30.10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64,42</a:t>
                      </a: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64,42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4388700"/>
                  </a:ext>
                </a:extLst>
              </a:tr>
              <a:tr h="148982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Тариф  01.11.-31.12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50,36</a:t>
                      </a: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50,36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5687094"/>
                  </a:ext>
                </a:extLst>
              </a:tr>
              <a:tr h="21957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Ақпарат</a:t>
                      </a:r>
                      <a:r>
                        <a:rPr lang="ru-RU" sz="9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үшін</a:t>
                      </a:r>
                      <a:r>
                        <a:rPr lang="ru-RU" sz="9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51614328"/>
                  </a:ext>
                </a:extLst>
              </a:tr>
              <a:tr h="268167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Өндірістік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персоналдың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орташа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саны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адам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6,96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7,22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471201398"/>
                  </a:ext>
                </a:extLst>
              </a:tr>
              <a:tr h="148982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Өндірістік персоналдың орташа айлық жалақысы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тенге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169 883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178 243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43989217"/>
                  </a:ext>
                </a:extLst>
              </a:tr>
            </a:tbl>
          </a:graphicData>
        </a:graphic>
      </p:graphicFrame>
      <p:pic>
        <p:nvPicPr>
          <p:cNvPr id="717" name="Рисунок 716">
            <a:extLst>
              <a:ext uri="{FF2B5EF4-FFF2-40B4-BE49-F238E27FC236}">
                <a16:creationId xmlns:a16="http://schemas.microsoft.com/office/drawing/2014/main" id="{8ABCD0A4-4BF9-4B99-B617-1A578A33FAE4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4346" y="40"/>
            <a:ext cx="1152128" cy="1080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2425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1"/>
          <p:cNvSpPr txBox="1">
            <a:spLocks/>
          </p:cNvSpPr>
          <p:nvPr/>
        </p:nvSpPr>
        <p:spPr>
          <a:xfrm>
            <a:off x="3" y="2"/>
            <a:ext cx="9905999" cy="908721"/>
          </a:xfrm>
          <a:prstGeom prst="rect">
            <a:avLst/>
          </a:prstGeom>
        </p:spPr>
        <p:txBody>
          <a:bodyPr anchor="ctr"/>
          <a:lstStyle>
            <a:lvl1pPr marL="0" indent="0" algn="ctr" defTabSz="1219170" rtl="0" eaLnBrk="1" latinLnBrk="1" hangingPunct="1">
              <a:spcBef>
                <a:spcPct val="20000"/>
              </a:spcBef>
              <a:buFont typeface="Arial" pitchFamily="34" charset="0"/>
              <a:buNone/>
              <a:defRPr sz="4800" b="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1pPr>
            <a:lvl2pPr marL="990575" indent="-380990" algn="l" defTabSz="121917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914400" fontAlgn="auto" latinLnBrk="0">
              <a:spcAft>
                <a:spcPts val="0"/>
              </a:spcAft>
              <a:defRPr/>
            </a:pPr>
            <a:r>
              <a:rPr lang="ru-RU" altLang="ko-KR" sz="18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ИНВЕСТИЦИЯЛЫҚ БАҒДАРЛАМАНЫ ОРЫНДАУ</a:t>
            </a:r>
          </a:p>
          <a:p>
            <a:pPr lvl="0" defTabSz="914400" fontAlgn="auto" latinLnBrk="0">
              <a:spcAft>
                <a:spcPts val="0"/>
              </a:spcAft>
              <a:defRPr/>
            </a:pPr>
            <a:r>
              <a:rPr lang="ru-RU" altLang="ko-KR" sz="18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2023 ЖЫЛДЫҢ НӘТИЖЕСІНДЕГІ ЖОЛДАРЫ ҚЫЗМЕТТЕР ҮШІН</a:t>
            </a:r>
            <a:endParaRPr lang="ru-RU" altLang="ko-KR" sz="1800" b="1" dirty="0">
              <a:solidFill>
                <a:schemeClr val="bg1">
                  <a:lumMod val="50000"/>
                </a:schemeClr>
              </a:solidFill>
              <a:latin typeface="Arial" pitchFamily="34" charset="0"/>
            </a:endParaRPr>
          </a:p>
        </p:txBody>
      </p:sp>
      <p:sp>
        <p:nvSpPr>
          <p:cNvPr id="8" name="Номер слайда 2"/>
          <p:cNvSpPr txBox="1">
            <a:spLocks/>
          </p:cNvSpPr>
          <p:nvPr/>
        </p:nvSpPr>
        <p:spPr>
          <a:xfrm>
            <a:off x="9472612" y="6174308"/>
            <a:ext cx="433388" cy="691391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Номер слайда 2"/>
          <p:cNvSpPr txBox="1">
            <a:spLocks/>
          </p:cNvSpPr>
          <p:nvPr/>
        </p:nvSpPr>
        <p:spPr>
          <a:xfrm>
            <a:off x="9408495" y="6309320"/>
            <a:ext cx="493254" cy="548679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7</a:t>
            </a:r>
          </a:p>
        </p:txBody>
      </p:sp>
      <p:sp>
        <p:nvSpPr>
          <p:cNvPr id="7" name="Line 809"/>
          <p:cNvSpPr>
            <a:spLocks noChangeShapeType="1"/>
          </p:cNvSpPr>
          <p:nvPr/>
        </p:nvSpPr>
        <p:spPr bwMode="auto">
          <a:xfrm>
            <a:off x="585590" y="908723"/>
            <a:ext cx="9002925" cy="14885"/>
          </a:xfrm>
          <a:prstGeom prst="line">
            <a:avLst/>
          </a:prstGeom>
          <a:noFill/>
          <a:ln w="57150" cmpd="thinThick">
            <a:solidFill>
              <a:schemeClr val="bg1">
                <a:lumMod val="50000"/>
              </a:schemeClr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800" dirty="0">
              <a:solidFill>
                <a:prstClr val="black"/>
              </a:solidFill>
              <a:latin typeface="Arial" charset="0"/>
            </a:endParaRP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916E5AEE-6B66-4E55-9721-08200A8620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4976532"/>
              </p:ext>
            </p:extLst>
          </p:nvPr>
        </p:nvGraphicFramePr>
        <p:xfrm>
          <a:off x="585591" y="1043736"/>
          <a:ext cx="9002924" cy="3291840"/>
        </p:xfrm>
        <a:graphic>
          <a:graphicData uri="http://schemas.openxmlformats.org/drawingml/2006/table">
            <a:tbl>
              <a:tblPr/>
              <a:tblGrid>
                <a:gridCol w="816094">
                  <a:extLst>
                    <a:ext uri="{9D8B030D-6E8A-4147-A177-3AD203B41FA5}">
                      <a16:colId xmlns:a16="http://schemas.microsoft.com/office/drawing/2014/main" val="1034084010"/>
                    </a:ext>
                  </a:extLst>
                </a:gridCol>
                <a:gridCol w="5111115">
                  <a:extLst>
                    <a:ext uri="{9D8B030D-6E8A-4147-A177-3AD203B41FA5}">
                      <a16:colId xmlns:a16="http://schemas.microsoft.com/office/drawing/2014/main" val="1243275948"/>
                    </a:ext>
                  </a:extLst>
                </a:gridCol>
                <a:gridCol w="949853">
                  <a:extLst>
                    <a:ext uri="{9D8B030D-6E8A-4147-A177-3AD203B41FA5}">
                      <a16:colId xmlns:a16="http://schemas.microsoft.com/office/drawing/2014/main" val="1392573760"/>
                    </a:ext>
                  </a:extLst>
                </a:gridCol>
                <a:gridCol w="2125862">
                  <a:extLst>
                    <a:ext uri="{9D8B030D-6E8A-4147-A177-3AD203B41FA5}">
                      <a16:colId xmlns:a16="http://schemas.microsoft.com/office/drawing/2014/main" val="3635560695"/>
                    </a:ext>
                  </a:extLst>
                </a:gridCol>
              </a:tblGrid>
              <a:tr h="585064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Проект </a:t>
                      </a:r>
                      <a:r>
                        <a:rPr lang="ru-RU" sz="14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атауы</a:t>
                      </a:r>
                      <a:endParaRPr lang="ru-RU" sz="14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9241620"/>
                  </a:ext>
                </a:extLst>
              </a:tr>
              <a:tr h="66028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көлем</a:t>
                      </a:r>
                      <a:r>
                        <a:rPr lang="ru-RU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4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</a:t>
                      </a:r>
                      <a:endParaRPr lang="ru-RU" sz="14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сомма</a:t>
                      </a:r>
                      <a:r>
                        <a:rPr lang="ru-RU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4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мың.теңге</a:t>
                      </a:r>
                      <a:r>
                        <a:rPr lang="ru-RU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6135605"/>
                  </a:ext>
                </a:extLst>
              </a:tr>
              <a:tr h="121513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Кірме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жолдардың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реттеліп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көрсетілетін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қызметі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бойынша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барлығы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«ҚТЖ» ҰК» АҚ,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оның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ішінде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25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17 964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146104448"/>
                  </a:ext>
                </a:extLst>
              </a:tr>
              <a:tr h="83135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Шағын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механикаландыру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құралдарын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сатып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алу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17 964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366260057"/>
                  </a:ext>
                </a:extLst>
              </a:tr>
            </a:tbl>
          </a:graphicData>
        </a:graphic>
      </p:graphicFrame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02759CD-2117-4FE1-A568-D7CEF66FDFF8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3872" y="14888"/>
            <a:ext cx="1152128" cy="1080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68195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-4251" y="2974975"/>
            <a:ext cx="9906000" cy="908050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endParaRPr lang="ru-RU" altLang="ko-KR" sz="1800" b="1" dirty="0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  <a:p>
            <a:pPr marL="0" indent="0" algn="ctr" defTabSz="914400" latinLnBrk="0">
              <a:buNone/>
              <a:defRPr/>
            </a:pPr>
            <a:r>
              <a:rPr lang="ru-RU" altLang="ko-KR" sz="24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ЭЛЕКТР ЭНЕРГИЯСЫН БЕРУ ҚЫЗМЕТТЕРІ</a:t>
            </a:r>
            <a:endParaRPr lang="ko-KR" altLang="en-US" sz="2400" b="1" dirty="0">
              <a:solidFill>
                <a:srgbClr val="0070C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Номер слайда 2"/>
          <p:cNvSpPr txBox="1">
            <a:spLocks/>
          </p:cNvSpPr>
          <p:nvPr/>
        </p:nvSpPr>
        <p:spPr>
          <a:xfrm>
            <a:off x="9472612" y="6174308"/>
            <a:ext cx="433388" cy="691391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Номер слайда 2"/>
          <p:cNvSpPr txBox="1">
            <a:spLocks/>
          </p:cNvSpPr>
          <p:nvPr/>
        </p:nvSpPr>
        <p:spPr>
          <a:xfrm>
            <a:off x="9408495" y="6309320"/>
            <a:ext cx="493254" cy="548679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834E70B-8880-447C-97C3-D00ABA6E7AA6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9621" y="14888"/>
            <a:ext cx="1152128" cy="1080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31481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0" y="0"/>
            <a:ext cx="9906000" cy="908050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endParaRPr lang="ru-RU" altLang="ko-KR" sz="1800" b="1" dirty="0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  <a:p>
            <a:pPr marL="0" indent="0" algn="ctr" defTabSz="914400" latinLnBrk="0">
              <a:buNone/>
              <a:defRPr/>
            </a:pPr>
            <a:r>
              <a:rPr lang="ru-RU" altLang="ko-KR" sz="18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УСЛУГИ ПО ПЕРЕДАЧЕ ЭЛЕКТРИЧЕСКОЙ ЭНЕРГИИ</a:t>
            </a:r>
            <a:endParaRPr lang="ko-KR" altLang="en-US" sz="1800" b="1" dirty="0">
              <a:solidFill>
                <a:srgbClr val="0070C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534269" y="1256224"/>
            <a:ext cx="8957919" cy="786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1219170" fontAlgn="auto"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Компанияның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құрамына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электр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энергиясын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беру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қызмет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көрсететін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магистральдық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желінің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12 филиалы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кіреді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34269" y="2303508"/>
            <a:ext cx="3977608" cy="25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 fontAlgn="auto"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Компанияда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электр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желілері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бар: </a:t>
            </a:r>
          </a:p>
          <a:p>
            <a:pPr defTabSz="1219170" fontAlgn="auto"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электр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желілері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– 12 314,8 км,</a:t>
            </a:r>
          </a:p>
          <a:p>
            <a:pPr defTabSz="1219170" fontAlgn="auto"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ru-RU" altLang="ko-KR" sz="1600" b="1" dirty="0">
              <a:solidFill>
                <a:prstClr val="black">
                  <a:lumMod val="75000"/>
                  <a:lumOff val="25000"/>
                </a:prstClr>
              </a:solidFill>
              <a:latin typeface="Times New Roman" pitchFamily="18" charset="0"/>
              <a:cs typeface="Times New Roman" pitchFamily="18" charset="0"/>
            </a:endParaRPr>
          </a:p>
          <a:p>
            <a:pPr defTabSz="1219170" fontAlgn="auto"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орнатылған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қуаты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ТП, КТП – 1 164,6 (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мың.кВт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).  </a:t>
            </a:r>
          </a:p>
          <a:p>
            <a:pPr defTabSz="1219170" fontAlgn="auto"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ru-RU" altLang="ko-KR" b="1" dirty="0">
              <a:solidFill>
                <a:prstClr val="black">
                  <a:lumMod val="75000"/>
                  <a:lumOff val="25000"/>
                </a:prstClr>
              </a:solidFill>
              <a:latin typeface="Times New Roman" pitchFamily="18" charset="0"/>
              <a:cs typeface="Times New Roman" pitchFamily="18" charset="0"/>
            </a:endParaRPr>
          </a:p>
          <a:p>
            <a:pPr defTabSz="1219170" fontAlgn="auto"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ru-RU" altLang="ko-KR" b="1" dirty="0">
              <a:solidFill>
                <a:prstClr val="black">
                  <a:lumMod val="75000"/>
                  <a:lumOff val="25000"/>
                </a:prst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591152" y="4941594"/>
            <a:ext cx="8780579" cy="417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2023 </a:t>
            </a:r>
            <a:r>
              <a:rPr lang="ru-RU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жылы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695 </a:t>
            </a:r>
            <a:r>
              <a:rPr lang="ru-RU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тұтынушы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электр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энергиясын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жеткізу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қызметін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пайдаланды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4412940" y="2275436"/>
            <a:ext cx="5016879" cy="2960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Тарату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құрылғыларының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трансформаторлық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қосалқы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станциялардың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(ТС) </a:t>
            </a:r>
            <a:r>
              <a:rPr lang="ru-RU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комплектілі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трансформаторлық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қосалқы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станциялардың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(КТС) </a:t>
            </a:r>
            <a:r>
              <a:rPr lang="ru-RU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жалпы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саны 7031 </a:t>
            </a:r>
            <a:r>
              <a:rPr lang="ru-RU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бірлікті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құрайды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Оның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ішінде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2449 </a:t>
            </a:r>
            <a:r>
              <a:rPr lang="ru-RU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тарату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құрылғылары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мен 4582 </a:t>
            </a:r>
            <a:r>
              <a:rPr lang="ru-RU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трансформаторлық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қосалқы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станциялар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пакеттік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трансформаторлық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қосалқы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станциялар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</a:p>
          <a:p>
            <a:pPr>
              <a:lnSpc>
                <a:spcPct val="150000"/>
              </a:lnSpc>
            </a:pPr>
            <a:endParaRPr lang="ru-RU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20" name="Номер слайда 2"/>
          <p:cNvSpPr txBox="1">
            <a:spLocks/>
          </p:cNvSpPr>
          <p:nvPr/>
        </p:nvSpPr>
        <p:spPr>
          <a:xfrm>
            <a:off x="9472612" y="6174308"/>
            <a:ext cx="433388" cy="691391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Номер слайда 2"/>
          <p:cNvSpPr txBox="1">
            <a:spLocks/>
          </p:cNvSpPr>
          <p:nvPr/>
        </p:nvSpPr>
        <p:spPr>
          <a:xfrm>
            <a:off x="9408495" y="6309320"/>
            <a:ext cx="493254" cy="548679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9</a:t>
            </a:r>
          </a:p>
        </p:txBody>
      </p:sp>
      <p:sp>
        <p:nvSpPr>
          <p:cNvPr id="12" name="Line 809"/>
          <p:cNvSpPr>
            <a:spLocks noChangeShapeType="1"/>
          </p:cNvSpPr>
          <p:nvPr/>
        </p:nvSpPr>
        <p:spPr bwMode="auto">
          <a:xfrm>
            <a:off x="585590" y="837951"/>
            <a:ext cx="9002925" cy="25763"/>
          </a:xfrm>
          <a:prstGeom prst="line">
            <a:avLst/>
          </a:prstGeom>
          <a:noFill/>
          <a:ln w="57150" cmpd="thinThick">
            <a:solidFill>
              <a:schemeClr val="bg1">
                <a:lumMod val="50000"/>
              </a:schemeClr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800" dirty="0">
              <a:solidFill>
                <a:prstClr val="black"/>
              </a:solidFill>
              <a:latin typeface="Arial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30CAA33-CA45-4D2C-B187-85C5429D352C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4346" y="13870"/>
            <a:ext cx="1152128" cy="108012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EFE891D-6809-4B22-A5A1-EB5CA895DE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95253"/>
            <a:ext cx="20840" cy="66693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74631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24"/>
          <p:cNvSpPr>
            <a:spLocks noChangeArrowheads="1"/>
          </p:cNvSpPr>
          <p:nvPr/>
        </p:nvSpPr>
        <p:spPr bwMode="auto">
          <a:xfrm>
            <a:off x="1238250" y="13"/>
            <a:ext cx="7429500" cy="620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endParaRPr lang="ru-RU" sz="1800">
              <a:solidFill>
                <a:srgbClr val="000000"/>
              </a:solidFill>
            </a:endParaRPr>
          </a:p>
        </p:txBody>
      </p:sp>
      <p:sp>
        <p:nvSpPr>
          <p:cNvPr id="33800" name="Text Box 1193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01" name="Text Box 864"/>
          <p:cNvSpPr txBox="1">
            <a:spLocks noChangeArrowheads="1"/>
          </p:cNvSpPr>
          <p:nvPr/>
        </p:nvSpPr>
        <p:spPr bwMode="auto">
          <a:xfrm>
            <a:off x="7248927" y="4702181"/>
            <a:ext cx="410170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02" name="Text Box 873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03" name="Text Box 874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04" name="Text Box 876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05" name="Text Box 877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06" name="Text Box 879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07" name="Text Box 880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08" name="Text Box 882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09" name="Text Box 883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10" name="Text Box 885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11" name="Text Box 886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12" name="Text Box 888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13" name="Text Box 889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14" name="Text Box 891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15" name="Text Box 894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16" name="Text Box 897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17" name="Text Box 900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18" name="Text Box 901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19" name="Text Box 903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20" name="Text Box 904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21" name="Text Box 906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22" name="Text Box 907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23" name="Text Box 909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24" name="Text Box 910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25" name="Text Box 912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26" name="Text Box 913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27" name="Text Box 915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28" name="Text Box 916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29" name="Text Box 918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30" name="Text Box 921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31" name="Text Box 924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32" name="Text Box 927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33" name="Text Box 928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34" name="Text Box 930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35" name="Text Box 931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36" name="Text Box 933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37" name="Text Box 934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38" name="Text Box 936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39" name="Text Box 937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40" name="Text Box 939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41" name="Text Box 940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42" name="Text Box 942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43" name="Text Box 943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44" name="Text Box 945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45" name="Text Box 948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46" name="Text Box 951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47" name="Text Box 968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48" name="Text Box 969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49" name="Text Box 971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50" name="Text Box 972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51" name="Text Box 974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52" name="Text Box 975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53" name="Text Box 977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54" name="Text Box 978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55" name="Text Box 981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56" name="Text Box 984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57" name="Text Box 1053"/>
          <p:cNvSpPr txBox="1">
            <a:spLocks noChangeArrowheads="1"/>
          </p:cNvSpPr>
          <p:nvPr/>
        </p:nvSpPr>
        <p:spPr bwMode="auto">
          <a:xfrm>
            <a:off x="7248927" y="3865563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58" name="Text Box 1054"/>
          <p:cNvSpPr txBox="1">
            <a:spLocks noChangeArrowheads="1"/>
          </p:cNvSpPr>
          <p:nvPr/>
        </p:nvSpPr>
        <p:spPr bwMode="auto">
          <a:xfrm>
            <a:off x="7248927" y="3865563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59" name="Text Box 1055"/>
          <p:cNvSpPr txBox="1">
            <a:spLocks noChangeArrowheads="1"/>
          </p:cNvSpPr>
          <p:nvPr/>
        </p:nvSpPr>
        <p:spPr bwMode="auto">
          <a:xfrm>
            <a:off x="7248927" y="3865563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60" name="Text Box 1056"/>
          <p:cNvSpPr txBox="1">
            <a:spLocks noChangeArrowheads="1"/>
          </p:cNvSpPr>
          <p:nvPr/>
        </p:nvSpPr>
        <p:spPr bwMode="auto">
          <a:xfrm>
            <a:off x="7248927" y="3865563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61" name="Text Box 1065"/>
          <p:cNvSpPr txBox="1">
            <a:spLocks noChangeArrowheads="1"/>
          </p:cNvSpPr>
          <p:nvPr/>
        </p:nvSpPr>
        <p:spPr bwMode="auto">
          <a:xfrm>
            <a:off x="7248926" y="4702181"/>
            <a:ext cx="456605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62" name="Text Box 1068"/>
          <p:cNvSpPr txBox="1">
            <a:spLocks noChangeArrowheads="1"/>
          </p:cNvSpPr>
          <p:nvPr/>
        </p:nvSpPr>
        <p:spPr bwMode="auto">
          <a:xfrm>
            <a:off x="7248926" y="4702181"/>
            <a:ext cx="456605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63" name="Text Box 1071"/>
          <p:cNvSpPr txBox="1">
            <a:spLocks noChangeArrowheads="1"/>
          </p:cNvSpPr>
          <p:nvPr/>
        </p:nvSpPr>
        <p:spPr bwMode="auto">
          <a:xfrm>
            <a:off x="7248926" y="4702181"/>
            <a:ext cx="456605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64" name="Text Box 1074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65" name="Text Box 1075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66" name="Text Box 1077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67" name="Text Box 1078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68" name="Text Box 1080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69" name="Text Box 1081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70" name="Text Box 1083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71" name="Text Box 1084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72" name="Text Box 1086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73" name="Text Box 1087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74" name="Text Box 1089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75" name="Text Box 1090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76" name="Text Box 1092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77" name="Text Box 1095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78" name="Text Box 1098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79" name="Text Box 1101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80" name="Text Box 1102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81" name="Text Box 1104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82" name="Text Box 1105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83" name="Text Box 1107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84" name="Text Box 1108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85" name="Text Box 1110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86" name="Text Box 1111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87" name="Text Box 1113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88" name="Text Box 1114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89" name="Text Box 1116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90" name="Text Box 1117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91" name="Text Box 1119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92" name="Text Box 1122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93" name="Text Box 1125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94" name="Text Box 1128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95" name="Text Box 1129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96" name="Text Box 1131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97" name="Text Box 1132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98" name="Text Box 1134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99" name="Text Box 1135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00" name="Text Box 1137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01" name="Text Box 1138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02" name="Text Box 1140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03" name="Text Box 1141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04" name="Text Box 1143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05" name="Text Box 1144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06" name="Text Box 1146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07" name="Text Box 1149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08" name="Text Box 1152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09" name="Text Box 1169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10" name="Text Box 1170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11" name="Text Box 1172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12" name="Text Box 1173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13" name="Text Box 1175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14" name="Text Box 1176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15" name="Text Box 1178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16" name="Text Box 1179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17" name="Text Box 1181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18" name="Text Box 1182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19" name="Text Box 1184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20" name="Text Box 1185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21" name="Text Box 1187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22" name="Text Box 1190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23" name="Text Box 579"/>
          <p:cNvSpPr txBox="1">
            <a:spLocks noChangeArrowheads="1"/>
          </p:cNvSpPr>
          <p:nvPr/>
        </p:nvSpPr>
        <p:spPr bwMode="auto">
          <a:xfrm>
            <a:off x="7248931" y="4702181"/>
            <a:ext cx="472083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24" name="Text Box 582"/>
          <p:cNvSpPr txBox="1">
            <a:spLocks noChangeArrowheads="1"/>
          </p:cNvSpPr>
          <p:nvPr/>
        </p:nvSpPr>
        <p:spPr bwMode="auto">
          <a:xfrm>
            <a:off x="7248931" y="4702181"/>
            <a:ext cx="472083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25" name="Text Box 585"/>
          <p:cNvSpPr txBox="1">
            <a:spLocks noChangeArrowheads="1"/>
          </p:cNvSpPr>
          <p:nvPr/>
        </p:nvSpPr>
        <p:spPr bwMode="auto">
          <a:xfrm>
            <a:off x="7248931" y="4702181"/>
            <a:ext cx="472083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26" name="Text Box 588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27" name="Text Box 589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28" name="Text Box 591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29" name="Text Box 592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30" name="Text Box 594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31" name="Text Box 595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32" name="Text Box 597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33" name="Text Box 598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34" name="Text Box 600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35" name="Text Box 601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36" name="Text Box 603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37" name="Text Box 604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38" name="Text Box 606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39" name="Text Box 609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40" name="Text Box 612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41" name="Text Box 615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42" name="Text Box 616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43" name="Text Box 618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44" name="Text Box 619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45" name="Text Box 621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46" name="Text Box 622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47" name="Text Box 624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48" name="Text Box 625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49" name="Text Box 627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50" name="Text Box 628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51" name="Text Box 630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52" name="Text Box 631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53" name="Text Box 633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54" name="Text Box 636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55" name="Text Box 639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56" name="Text Box 642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57" name="Text Box 643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58" name="Text Box 645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59" name="Text Box 646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60" name="Text Box 648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61" name="Text Box 649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62" name="Text Box 651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63" name="Text Box 652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64" name="Text Box 654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65" name="Text Box 655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66" name="Text Box 657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67" name="Text Box 658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68" name="Text Box 660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69" name="Text Box 663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70" name="Text Box 666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71" name="Text Box 683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72" name="Text Box 684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73" name="Text Box 686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74" name="Text Box 687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75" name="Text Box 689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76" name="Text Box 690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77" name="Text Box 692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78" name="Text Box 693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79" name="Text Box 695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80" name="Text Box 696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81" name="Text Box 698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82" name="Text Box 699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83" name="Text Box 701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84" name="Text Box 704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85" name="Text Box 707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86" name="Text Box 766"/>
          <p:cNvSpPr txBox="1">
            <a:spLocks noChangeArrowheads="1"/>
          </p:cNvSpPr>
          <p:nvPr/>
        </p:nvSpPr>
        <p:spPr bwMode="auto">
          <a:xfrm>
            <a:off x="7248931" y="4702181"/>
            <a:ext cx="472083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87" name="Text Box 769"/>
          <p:cNvSpPr txBox="1">
            <a:spLocks noChangeArrowheads="1"/>
          </p:cNvSpPr>
          <p:nvPr/>
        </p:nvSpPr>
        <p:spPr bwMode="auto">
          <a:xfrm>
            <a:off x="7248931" y="4702181"/>
            <a:ext cx="472083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88" name="Text Box 772"/>
          <p:cNvSpPr txBox="1">
            <a:spLocks noChangeArrowheads="1"/>
          </p:cNvSpPr>
          <p:nvPr/>
        </p:nvSpPr>
        <p:spPr bwMode="auto">
          <a:xfrm>
            <a:off x="7248931" y="4702181"/>
            <a:ext cx="472083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89" name="Text Box 775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90" name="Text Box 776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91" name="Text Box 778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92" name="Text Box 779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93" name="Text Box 781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94" name="Text Box 782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95" name="Text Box 784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96" name="Text Box 785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97" name="Text Box 787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98" name="Text Box 788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99" name="Text Box 790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00" name="Text Box 791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01" name="Text Box 793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02" name="Text Box 796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03" name="Text Box 799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04" name="Text Box 802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05" name="Text Box 803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06" name="Text Box 805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07" name="Text Box 806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08" name="Text Box 808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09" name="Text Box 809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10" name="Text Box 811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11" name="Text Box 812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12" name="Text Box 814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13" name="Text Box 815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14" name="Text Box 817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15" name="Text Box 818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16" name="Text Box 820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17" name="Text Box 823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18" name="Text Box 826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19" name="Text Box 829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20" name="Text Box 830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21" name="Text Box 832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22" name="Text Box 833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23" name="Text Box 835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24" name="Text Box 836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25" name="Text Box 838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26" name="Text Box 839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27" name="Text Box 841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28" name="Text Box 842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29" name="Text Box 844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30" name="Text Box 845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31" name="Text Box 847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32" name="Text Box 850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33" name="Text Box 853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34" name="Text Box 870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35" name="Text Box 871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36" name="Text Box 873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37" name="Text Box 874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38" name="Text Box 876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39" name="Text Box 877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40" name="Text Box 879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41" name="Text Box 880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42" name="Text Box 882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43" name="Text Box 883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44" name="Text Box 885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45" name="Text Box 886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46" name="Text Box 888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47" name="Text Box 891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48" name="Text Box 894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49" name="Text Box 562"/>
          <p:cNvSpPr txBox="1">
            <a:spLocks noChangeArrowheads="1"/>
          </p:cNvSpPr>
          <p:nvPr/>
        </p:nvSpPr>
        <p:spPr bwMode="auto">
          <a:xfrm>
            <a:off x="7248936" y="4702181"/>
            <a:ext cx="48756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50" name="Text Box 565"/>
          <p:cNvSpPr txBox="1">
            <a:spLocks noChangeArrowheads="1"/>
          </p:cNvSpPr>
          <p:nvPr/>
        </p:nvSpPr>
        <p:spPr bwMode="auto">
          <a:xfrm>
            <a:off x="7248936" y="4702181"/>
            <a:ext cx="48756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51" name="Text Box 568"/>
          <p:cNvSpPr txBox="1">
            <a:spLocks noChangeArrowheads="1"/>
          </p:cNvSpPr>
          <p:nvPr/>
        </p:nvSpPr>
        <p:spPr bwMode="auto">
          <a:xfrm>
            <a:off x="7248936" y="4702181"/>
            <a:ext cx="48756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52" name="Text Box 571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53" name="Text Box 572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54" name="Text Box 574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55" name="Text Box 575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56" name="Text Box 577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57" name="Text Box 578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58" name="Text Box 580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59" name="Text Box 581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60" name="Text Box 583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61" name="Text Box 584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62" name="Text Box 586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63" name="Text Box 587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64" name="Text Box 589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65" name="Text Box 592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66" name="Text Box 595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67" name="Text Box 598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68" name="Text Box 599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69" name="Text Box 601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70" name="Text Box 602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71" name="Text Box 604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72" name="Text Box 605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73" name="Text Box 607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74" name="Text Box 608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75" name="Text Box 610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76" name="Text Box 611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77" name="Text Box 613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78" name="Text Box 614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79" name="Text Box 616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80" name="Text Box 619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81" name="Text Box 622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82" name="Text Box 625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83" name="Text Box 626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84" name="Text Box 628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85" name="Text Box 629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86" name="Text Box 631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87" name="Text Box 632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88" name="Text Box 634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89" name="Text Box 635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90" name="Text Box 637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91" name="Text Box 638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92" name="Text Box 640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93" name="Text Box 641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94" name="Text Box 643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95" name="Text Box 646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96" name="Text Box 649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97" name="Text Box 666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98" name="Text Box 667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99" name="Text Box 669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00" name="Text Box 670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01" name="Text Box 672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02" name="Text Box 673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03" name="Text Box 675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04" name="Text Box 676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05" name="Text Box 678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06" name="Text Box 679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07" name="Text Box 681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08" name="Text Box 682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09" name="Text Box 684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10" name="Text Box 687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11" name="Text Box 690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12" name="Text Box 749"/>
          <p:cNvSpPr txBox="1">
            <a:spLocks noChangeArrowheads="1"/>
          </p:cNvSpPr>
          <p:nvPr/>
        </p:nvSpPr>
        <p:spPr bwMode="auto">
          <a:xfrm>
            <a:off x="7248936" y="4702181"/>
            <a:ext cx="48756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13" name="Text Box 752"/>
          <p:cNvSpPr txBox="1">
            <a:spLocks noChangeArrowheads="1"/>
          </p:cNvSpPr>
          <p:nvPr/>
        </p:nvSpPr>
        <p:spPr bwMode="auto">
          <a:xfrm>
            <a:off x="7248936" y="4702181"/>
            <a:ext cx="48756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14" name="Text Box 755"/>
          <p:cNvSpPr txBox="1">
            <a:spLocks noChangeArrowheads="1"/>
          </p:cNvSpPr>
          <p:nvPr/>
        </p:nvSpPr>
        <p:spPr bwMode="auto">
          <a:xfrm>
            <a:off x="7248936" y="4702181"/>
            <a:ext cx="48756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15" name="Text Box 758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16" name="Text Box 759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17" name="Text Box 761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18" name="Text Box 762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19" name="Text Box 764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20" name="Text Box 765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21" name="Text Box 767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22" name="Text Box 768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23" name="Text Box 770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24" name="Text Box 771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25" name="Text Box 773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26" name="Text Box 774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27" name="Text Box 776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28" name="Text Box 779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29" name="Text Box 782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30" name="Text Box 785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31" name="Text Box 786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32" name="Text Box 788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33" name="Text Box 789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34" name="Text Box 791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35" name="Text Box 792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36" name="Text Box 794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37" name="Text Box 795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38" name="Text Box 797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39" name="Text Box 798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40" name="Text Box 800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41" name="Text Box 801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42" name="Text Box 803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43" name="Text Box 806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44" name="Text Box 809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45" name="Text Box 812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46" name="Text Box 813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47" name="Text Box 815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48" name="Text Box 816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49" name="Text Box 818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50" name="Text Box 819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51" name="Text Box 821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52" name="Text Box 822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53" name="Text Box 824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54" name="Text Box 825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55" name="Text Box 827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56" name="Text Box 828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57" name="Text Box 830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58" name="Text Box 833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59" name="Text Box 836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60" name="Text Box 853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61" name="Text Box 854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62" name="Text Box 856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63" name="Text Box 857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64" name="Text Box 859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65" name="Text Box 860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66" name="Text Box 862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67" name="Text Box 863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68" name="Text Box 865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69" name="Text Box 866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70" name="Text Box 868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71" name="Text Box 869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72" name="Text Box 871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73" name="Text Box 874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74" name="Text Box 877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75" name="Text Box 562"/>
          <p:cNvSpPr txBox="1">
            <a:spLocks noChangeArrowheads="1"/>
          </p:cNvSpPr>
          <p:nvPr/>
        </p:nvSpPr>
        <p:spPr bwMode="auto">
          <a:xfrm>
            <a:off x="7256675" y="4702181"/>
            <a:ext cx="595908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76" name="Text Box 565"/>
          <p:cNvSpPr txBox="1">
            <a:spLocks noChangeArrowheads="1"/>
          </p:cNvSpPr>
          <p:nvPr/>
        </p:nvSpPr>
        <p:spPr bwMode="auto">
          <a:xfrm>
            <a:off x="7256675" y="4702181"/>
            <a:ext cx="595908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77" name="Text Box 568"/>
          <p:cNvSpPr txBox="1">
            <a:spLocks noChangeArrowheads="1"/>
          </p:cNvSpPr>
          <p:nvPr/>
        </p:nvSpPr>
        <p:spPr bwMode="auto">
          <a:xfrm>
            <a:off x="7256675" y="4702181"/>
            <a:ext cx="595908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78" name="Text Box 571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79" name="Text Box 572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80" name="Text Box 574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81" name="Text Box 575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82" name="Text Box 577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83" name="Text Box 578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84" name="Text Box 580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85" name="Text Box 581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86" name="Text Box 583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87" name="Text Box 584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88" name="Text Box 586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89" name="Text Box 587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90" name="Text Box 589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91" name="Text Box 592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92" name="Text Box 595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93" name="Text Box 598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94" name="Text Box 599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95" name="Text Box 601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96" name="Text Box 602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97" name="Text Box 604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98" name="Text Box 605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99" name="Text Box 607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00" name="Text Box 608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01" name="Text Box 610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02" name="Text Box 611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03" name="Text Box 613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04" name="Text Box 614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05" name="Text Box 616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06" name="Text Box 619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07" name="Text Box 622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08" name="Text Box 625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09" name="Text Box 626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10" name="Text Box 628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11" name="Text Box 629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12" name="Text Box 631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13" name="Text Box 632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14" name="Text Box 634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15" name="Text Box 635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16" name="Text Box 637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17" name="Text Box 638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18" name="Text Box 640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19" name="Text Box 641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20" name="Text Box 643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21" name="Text Box 646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22" name="Text Box 649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23" name="Text Box 666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24" name="Text Box 667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25" name="Text Box 669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26" name="Text Box 670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27" name="Text Box 672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28" name="Text Box 673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29" name="Text Box 675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30" name="Text Box 676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31" name="Text Box 678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32" name="Text Box 679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33" name="Text Box 681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34" name="Text Box 682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35" name="Text Box 684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36" name="Text Box 687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37" name="Text Box 690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38" name="Text Box 749"/>
          <p:cNvSpPr txBox="1">
            <a:spLocks noChangeArrowheads="1"/>
          </p:cNvSpPr>
          <p:nvPr/>
        </p:nvSpPr>
        <p:spPr bwMode="auto">
          <a:xfrm>
            <a:off x="7256675" y="4702181"/>
            <a:ext cx="595908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39" name="Text Box 752"/>
          <p:cNvSpPr txBox="1">
            <a:spLocks noChangeArrowheads="1"/>
          </p:cNvSpPr>
          <p:nvPr/>
        </p:nvSpPr>
        <p:spPr bwMode="auto">
          <a:xfrm>
            <a:off x="7256675" y="4702181"/>
            <a:ext cx="595908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40" name="Text Box 755"/>
          <p:cNvSpPr txBox="1">
            <a:spLocks noChangeArrowheads="1"/>
          </p:cNvSpPr>
          <p:nvPr/>
        </p:nvSpPr>
        <p:spPr bwMode="auto">
          <a:xfrm>
            <a:off x="7256675" y="4702181"/>
            <a:ext cx="595908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41" name="Text Box 758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42" name="Text Box 759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43" name="Text Box 761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44" name="Text Box 762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45" name="Text Box 764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46" name="Text Box 765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47" name="Text Box 767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48" name="Text Box 768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49" name="Text Box 770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50" name="Text Box 771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51" name="Text Box 773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52" name="Text Box 774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53" name="Text Box 776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54" name="Text Box 779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55" name="Text Box 782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56" name="Text Box 785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57" name="Text Box 786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58" name="Text Box 788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59" name="Text Box 789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60" name="Text Box 791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61" name="Text Box 792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62" name="Text Box 794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63" name="Text Box 795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64" name="Text Box 797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65" name="Text Box 798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66" name="Text Box 800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67" name="Text Box 801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68" name="Text Box 803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69" name="Text Box 806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70" name="Text Box 809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71" name="Text Box 812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72" name="Text Box 813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73" name="Text Box 815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74" name="Text Box 816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75" name="Text Box 818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76" name="Text Box 819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77" name="Text Box 821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78" name="Text Box 822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79" name="Text Box 824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80" name="Text Box 825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81" name="Text Box 827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82" name="Text Box 828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83" name="Text Box 830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84" name="Text Box 833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85" name="Text Box 836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86" name="Text Box 853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87" name="Text Box 854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88" name="Text Box 856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89" name="Text Box 857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90" name="Text Box 859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91" name="Text Box 860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92" name="Text Box 862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93" name="Text Box 863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94" name="Text Box 865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95" name="Text Box 866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96" name="Text Box 869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97" name="Text Box 871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98" name="Text Box 874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99" name="Text Box 544"/>
          <p:cNvSpPr txBox="1">
            <a:spLocks noChangeArrowheads="1"/>
          </p:cNvSpPr>
          <p:nvPr/>
        </p:nvSpPr>
        <p:spPr bwMode="auto">
          <a:xfrm>
            <a:off x="7248945" y="4702181"/>
            <a:ext cx="518517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00" name="Text Box 547"/>
          <p:cNvSpPr txBox="1">
            <a:spLocks noChangeArrowheads="1"/>
          </p:cNvSpPr>
          <p:nvPr/>
        </p:nvSpPr>
        <p:spPr bwMode="auto">
          <a:xfrm>
            <a:off x="7248945" y="4702181"/>
            <a:ext cx="518517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01" name="Text Box 550"/>
          <p:cNvSpPr txBox="1">
            <a:spLocks noChangeArrowheads="1"/>
          </p:cNvSpPr>
          <p:nvPr/>
        </p:nvSpPr>
        <p:spPr bwMode="auto">
          <a:xfrm>
            <a:off x="7248945" y="4702181"/>
            <a:ext cx="518517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02" name="Text Box 55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03" name="Text Box 55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04" name="Text Box 55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05" name="Text Box 55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06" name="Text Box 55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07" name="Text Box 56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08" name="Text Box 56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09" name="Text Box 56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10" name="Text Box 565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11" name="Text Box 566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12" name="Text Box 568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13" name="Text Box 569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14" name="Text Box 571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15" name="Text Box 574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16" name="Text Box 577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17" name="Text Box 58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18" name="Text Box 58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19" name="Text Box 58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20" name="Text Box 58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21" name="Text Box 58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22" name="Text Box 58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23" name="Text Box 58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24" name="Text Box 59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25" name="Text Box 59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26" name="Text Box 59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27" name="Text Box 595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28" name="Text Box 596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29" name="Text Box 598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30" name="Text Box 601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31" name="Text Box 604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32" name="Text Box 607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33" name="Text Box 60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34" name="Text Box 61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35" name="Text Box 61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36" name="Text Box 61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37" name="Text Box 61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38" name="Text Box 61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39" name="Text Box 61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40" name="Text Box 61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41" name="Text Box 62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42" name="Text Box 62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43" name="Text Box 62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44" name="Text Box 625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45" name="Text Box 628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46" name="Text Box 631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47" name="Text Box 648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48" name="Text Box 649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49" name="Text Box 651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50" name="Text Box 652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51" name="Text Box 654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52" name="Text Box 655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53" name="Text Box 657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54" name="Text Box 65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55" name="Text Box 66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56" name="Text Box 66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57" name="Text Box 66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58" name="Text Box 66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59" name="Text Box 666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60" name="Text Box 669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61" name="Text Box 672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62" name="Text Box 74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63" name="Text Box 74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64" name="Text Box 74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65" name="Text Box 74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66" name="Text Box 74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67" name="Text Box 74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68" name="Text Box 74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69" name="Text Box 75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70" name="Text Box 75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71" name="Text Box 75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72" name="Text Box 755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73" name="Text Box 756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74" name="Text Box 758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75" name="Text Box 761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76" name="Text Box 764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77" name="Text Box 767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78" name="Text Box 76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79" name="Text Box 77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80" name="Text Box 77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81" name="Text Box 77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82" name="Text Box 77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83" name="Text Box 77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84" name="Text Box 77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85" name="Text Box 77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86" name="Text Box 78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87" name="Text Box 78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88" name="Text Box 78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89" name="Text Box 785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90" name="Text Box 788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91" name="Text Box 791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92" name="Text Box 794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93" name="Text Box 795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94" name="Text Box 797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95" name="Text Box 79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96" name="Text Box 80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97" name="Text Box 80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98" name="Text Box 80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99" name="Text Box 80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00" name="Text Box 80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01" name="Text Box 80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02" name="Text Box 80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03" name="Text Box 81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04" name="Text Box 812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05" name="Text Box 815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06" name="Text Box 818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07" name="Text Box 835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08" name="Text Box 836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09" name="Text Box 838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10" name="Text Box 839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11" name="Text Box 841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12" name="Text Box 842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13" name="Text Box 844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14" name="Text Box 845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15" name="Text Box 847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16" name="Text Box 84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17" name="Text Box 85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18" name="Text Box 85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19" name="Text Box 853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20" name="Text Box 856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21" name="Text Box 859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22" name="Text Box 55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23" name="Text Box 55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24" name="Text Box 55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25" name="Text Box 55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26" name="Text Box 55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27" name="Text Box 56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28" name="Text Box 56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29" name="Text Box 56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30" name="Text Box 565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31" name="Text Box 566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32" name="Text Box 568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33" name="Text Box 569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34" name="Text Box 571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35" name="Text Box 574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36" name="Text Box 577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37" name="Text Box 58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38" name="Text Box 58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39" name="Text Box 58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40" name="Text Box 58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41" name="Text Box 58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42" name="Text Box 58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43" name="Text Box 58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44" name="Text Box 59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45" name="Text Box 59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46" name="Text Box 59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47" name="Text Box 595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48" name="Text Box 596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49" name="Text Box 598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50" name="Text Box 601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51" name="Text Box 604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52" name="Text Box 607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53" name="Text Box 60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54" name="Text Box 61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55" name="Text Box 61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56" name="Text Box 61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57" name="Text Box 61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58" name="Text Box 61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59" name="Text Box 61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60" name="Text Box 61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61" name="Text Box 62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62" name="Text Box 62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63" name="Text Box 62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64" name="Text Box 625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65" name="Text Box 628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66" name="Text Box 631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67" name="Text Box 648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68" name="Text Box 649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69" name="Text Box 651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70" name="Text Box 652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71" name="Text Box 654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72" name="Text Box 655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73" name="Text Box 657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74" name="Text Box 65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75" name="Text Box 66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76" name="Text Box 66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77" name="Text Box 66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78" name="Text Box 66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79" name="Text Box 666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80" name="Text Box 74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81" name="Text Box 74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82" name="Text Box 74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83" name="Text Box 74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84" name="Text Box 74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85" name="Text Box 74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86" name="Text Box 74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87" name="Text Box 75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88" name="Text Box 75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89" name="Text Box 75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90" name="Text Box 756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91" name="Text Box 76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92" name="Text Box 77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93" name="Text Box 77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94" name="Text Box 77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95" name="Text Box 78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96" name="Text Box 78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97" name="Text Box 795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98" name="Text Box 79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99" name="Text Box 80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500" name="Text Box 80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501" name="Text Box 80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502" name="Text Box 81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503" name="Text Box 836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504" name="Text Box 839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505" name="Text Box 842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506" name="Text Box 845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507" name="Text Box 84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508" name="Text Box 85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718" name="Text Placeholder 1"/>
          <p:cNvSpPr txBox="1">
            <a:spLocks/>
          </p:cNvSpPr>
          <p:nvPr/>
        </p:nvSpPr>
        <p:spPr>
          <a:xfrm>
            <a:off x="-4249" y="0"/>
            <a:ext cx="8957920" cy="863110"/>
          </a:xfrm>
          <a:prstGeom prst="rect">
            <a:avLst/>
          </a:prstGeom>
        </p:spPr>
        <p:txBody>
          <a:bodyPr anchor="ctr"/>
          <a:lstStyle>
            <a:lvl1pPr marL="0" indent="0" algn="ctr" defTabSz="1219170" rtl="0" eaLnBrk="1" latinLnBrk="1" hangingPunct="1">
              <a:spcBef>
                <a:spcPct val="20000"/>
              </a:spcBef>
              <a:buFont typeface="Arial" pitchFamily="34" charset="0"/>
              <a:buNone/>
              <a:defRPr sz="4800" b="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1pPr>
            <a:lvl2pPr marL="990575" indent="-380990" algn="l" defTabSz="121917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914400" fontAlgn="auto" latinLnBrk="0">
              <a:spcAft>
                <a:spcPts val="0"/>
              </a:spcAft>
              <a:defRPr/>
            </a:pPr>
            <a:r>
              <a:rPr lang="ru-RU" altLang="ko-KR" sz="18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     ҚЫЗМЕТТЕР БОЙЫНША ТАРИФ СЕМАТЫНЫҢ ОРЫНДАЛУЫ ТУРАЛЫ</a:t>
            </a:r>
          </a:p>
          <a:p>
            <a:pPr lvl="0" defTabSz="914400" fontAlgn="auto" latinLnBrk="0">
              <a:spcAft>
                <a:spcPts val="0"/>
              </a:spcAft>
              <a:defRPr/>
            </a:pPr>
            <a:r>
              <a:rPr lang="ru-RU" altLang="ko-KR" sz="18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     2023 ЖЫЛДЫҢ ҚОРЫТЫНДЫСЫ БОЙЫНША ЭЛЕКТР ЭНЕРГИЯСЫН БЕРУ ТУРАЛЫ</a:t>
            </a:r>
          </a:p>
        </p:txBody>
      </p:sp>
      <p:sp>
        <p:nvSpPr>
          <p:cNvPr id="722" name="Номер слайда 2"/>
          <p:cNvSpPr txBox="1">
            <a:spLocks/>
          </p:cNvSpPr>
          <p:nvPr/>
        </p:nvSpPr>
        <p:spPr>
          <a:xfrm>
            <a:off x="9408495" y="6309320"/>
            <a:ext cx="493254" cy="548679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10</a:t>
            </a:r>
          </a:p>
        </p:txBody>
      </p:sp>
      <p:sp>
        <p:nvSpPr>
          <p:cNvPr id="717" name="Line 809"/>
          <p:cNvSpPr>
            <a:spLocks noChangeShapeType="1"/>
          </p:cNvSpPr>
          <p:nvPr/>
        </p:nvSpPr>
        <p:spPr bwMode="auto">
          <a:xfrm>
            <a:off x="585590" y="837952"/>
            <a:ext cx="9047930" cy="25158"/>
          </a:xfrm>
          <a:prstGeom prst="line">
            <a:avLst/>
          </a:prstGeom>
          <a:noFill/>
          <a:ln w="57150" cmpd="thinThick">
            <a:solidFill>
              <a:schemeClr val="bg1">
                <a:lumMod val="50000"/>
              </a:schemeClr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800" dirty="0">
              <a:solidFill>
                <a:prstClr val="black"/>
              </a:solidFill>
              <a:latin typeface="Arial" charset="0"/>
            </a:endParaRP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3D268E06-BCFF-4792-A925-D237B2840D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0510202"/>
              </p:ext>
            </p:extLst>
          </p:nvPr>
        </p:nvGraphicFramePr>
        <p:xfrm>
          <a:off x="585589" y="882160"/>
          <a:ext cx="9047930" cy="5771210"/>
        </p:xfrm>
        <a:graphic>
          <a:graphicData uri="http://schemas.openxmlformats.org/drawingml/2006/table">
            <a:tbl>
              <a:tblPr/>
              <a:tblGrid>
                <a:gridCol w="579067">
                  <a:extLst>
                    <a:ext uri="{9D8B030D-6E8A-4147-A177-3AD203B41FA5}">
                      <a16:colId xmlns:a16="http://schemas.microsoft.com/office/drawing/2014/main" val="3387962384"/>
                    </a:ext>
                  </a:extLst>
                </a:gridCol>
                <a:gridCol w="4332258">
                  <a:extLst>
                    <a:ext uri="{9D8B030D-6E8A-4147-A177-3AD203B41FA5}">
                      <a16:colId xmlns:a16="http://schemas.microsoft.com/office/drawing/2014/main" val="1737222226"/>
                    </a:ext>
                  </a:extLst>
                </a:gridCol>
                <a:gridCol w="909144">
                  <a:extLst>
                    <a:ext uri="{9D8B030D-6E8A-4147-A177-3AD203B41FA5}">
                      <a16:colId xmlns:a16="http://schemas.microsoft.com/office/drawing/2014/main" val="2357213064"/>
                    </a:ext>
                  </a:extLst>
                </a:gridCol>
                <a:gridCol w="1227345">
                  <a:extLst>
                    <a:ext uri="{9D8B030D-6E8A-4147-A177-3AD203B41FA5}">
                      <a16:colId xmlns:a16="http://schemas.microsoft.com/office/drawing/2014/main" val="3842841320"/>
                    </a:ext>
                  </a:extLst>
                </a:gridCol>
                <a:gridCol w="1136430">
                  <a:extLst>
                    <a:ext uri="{9D8B030D-6E8A-4147-A177-3AD203B41FA5}">
                      <a16:colId xmlns:a16="http://schemas.microsoft.com/office/drawing/2014/main" val="2143852515"/>
                    </a:ext>
                  </a:extLst>
                </a:gridCol>
                <a:gridCol w="863686">
                  <a:extLst>
                    <a:ext uri="{9D8B030D-6E8A-4147-A177-3AD203B41FA5}">
                      <a16:colId xmlns:a16="http://schemas.microsoft.com/office/drawing/2014/main" val="2877729503"/>
                    </a:ext>
                  </a:extLst>
                </a:gridCol>
              </a:tblGrid>
              <a:tr h="47661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Көрсеткіштердің</a:t>
                      </a:r>
                      <a:r>
                        <a:rPr lang="ru-RU" sz="10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1" i="0" u="none" strike="noStrike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атауы</a:t>
                      </a:r>
                      <a:endParaRPr lang="ru-RU" sz="10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Өлшембірлік</a:t>
                      </a:r>
                      <a:endParaRPr lang="ru-RU" sz="10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Жоспар</a:t>
                      </a:r>
                      <a:endParaRPr lang="ru-RU" sz="10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Орындалу</a:t>
                      </a:r>
                      <a:r>
                        <a:rPr lang="ru-RU" sz="10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</a:p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3799491"/>
                  </a:ext>
                </a:extLst>
              </a:tr>
              <a:tr h="32815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 fontAlgn="ctr"/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Тауарларды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өндіруге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және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қызметтерді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көрсетуге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кеткен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шығындар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соның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ішінде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 тенге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2 476 826,79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3 492 753,68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141   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625324249"/>
                  </a:ext>
                </a:extLst>
              </a:tr>
              <a:tr h="3068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Материалдық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шығындар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барлығы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соның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ішінде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-//-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1 871 743,20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2 523 508,50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135   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907135080"/>
                  </a:ext>
                </a:extLst>
              </a:tr>
              <a:tr h="1640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1.1.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материалдар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-//-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21 825,70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25 124,63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115   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50855535"/>
                  </a:ext>
                </a:extLst>
              </a:tr>
              <a:tr h="1640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1.2.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анармай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-//-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15 149,88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15 337,46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101   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29510939"/>
                  </a:ext>
                </a:extLst>
              </a:tr>
              <a:tr h="1640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1.3.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электр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энергия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-//-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1 834 767,62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2 483 046,41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135   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460907385"/>
                  </a:ext>
                </a:extLst>
              </a:tr>
              <a:tr h="1640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еңбек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шығындары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соның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ішінде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-//-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565 712,33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906 731,09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160   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8911341"/>
                  </a:ext>
                </a:extLst>
              </a:tr>
              <a:tr h="1640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2.1.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еңбекақы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-//-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507 137,90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802 705,83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158   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316361811"/>
                  </a:ext>
                </a:extLst>
              </a:tr>
              <a:tr h="1640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2.2.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әлеуметтік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салық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-//-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43 360,29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79 944,08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184   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853603894"/>
                  </a:ext>
                </a:extLst>
              </a:tr>
              <a:tr h="1640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2.3.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МӘМС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15 214,14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24 081,17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158   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328000021"/>
                  </a:ext>
                </a:extLst>
              </a:tr>
              <a:tr h="19672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Негізгі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құралдар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мен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материалдық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емес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активтердің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амортизациясы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-//-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37 392,00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60 199,69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161   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38413822"/>
                  </a:ext>
                </a:extLst>
              </a:tr>
              <a:tr h="1640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Үшінші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тарап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қызметтері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соның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ішінде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-//-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1 979,26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2 314,41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117   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97989491"/>
                  </a:ext>
                </a:extLst>
              </a:tr>
              <a:tr h="1640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4.1.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Коммуналдық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қызмет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-//-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1 671,79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1 975,41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118   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95673683"/>
                  </a:ext>
                </a:extLst>
              </a:tr>
              <a:tr h="1640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4.2.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байланыс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қызметі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-//-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307,47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339,00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110   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67710962"/>
                  </a:ext>
                </a:extLst>
              </a:tr>
              <a:tr h="16407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II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Кезең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шығыстары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жалпы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салықтар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-//-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2 075,85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3 262,90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157   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809441790"/>
                  </a:ext>
                </a:extLst>
              </a:tr>
              <a:tr h="16407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III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Барлық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шығындар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-//-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2 478 902,64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3 496 016,58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141   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857610473"/>
                  </a:ext>
                </a:extLst>
              </a:tr>
              <a:tr h="16407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IV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Пайда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-//-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-996 242,08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196258950"/>
                  </a:ext>
                </a:extLst>
              </a:tr>
              <a:tr h="164078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Барлық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кірістер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-//-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2 478 902,64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2 499 774,50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101   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64489302"/>
                  </a:ext>
                </a:extLst>
              </a:tr>
              <a:tr h="16407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01.01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нен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30.06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-//-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1 225 716,82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41703942"/>
                  </a:ext>
                </a:extLst>
              </a:tr>
              <a:tr h="16407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01.07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нен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31.12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-//-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1 274 057,68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02407580"/>
                  </a:ext>
                </a:extLst>
              </a:tr>
              <a:tr h="164078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VI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Көрсетілетін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қызметтердің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көлемі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мың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кВтсағ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1 018 207,99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1 086 559,14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107   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22746624"/>
                  </a:ext>
                </a:extLst>
              </a:tr>
              <a:tr h="16407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 01.01 по 30.06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562 255,42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13178538"/>
                  </a:ext>
                </a:extLst>
              </a:tr>
              <a:tr h="16407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 01.07 по 31.12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524 303,72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375679472"/>
                  </a:ext>
                </a:extLst>
              </a:tr>
              <a:tr h="16407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VII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Нормативтік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шығындар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10,11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10,11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55125450"/>
                  </a:ext>
                </a:extLst>
              </a:tr>
              <a:tr h="16407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мың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кВтсағ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114 484,12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122 234,70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107   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54895698"/>
                  </a:ext>
                </a:extLst>
              </a:tr>
              <a:tr h="17970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VIII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Тариф  01.01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нен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30.06  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теңге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кВтсағ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2,43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2,18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97385228"/>
                  </a:ext>
                </a:extLst>
              </a:tr>
              <a:tr h="17970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Тариф  01.07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нен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31.12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теңге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кВтсағ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2,43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828761214"/>
                  </a:ext>
                </a:extLst>
              </a:tr>
              <a:tr h="1640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Анықтама</a:t>
                      </a:r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үшін</a:t>
                      </a:r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</a:p>
                  </a:txBody>
                  <a:tcPr marL="5921" marR="5921" marT="5921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921" marR="5921" marT="5921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921" marR="5921" marT="5921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859041288"/>
                  </a:ext>
                </a:extLst>
              </a:tr>
              <a:tr h="19475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Өндірістік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персоналдың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орташа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саны</a:t>
                      </a:r>
                    </a:p>
                  </a:txBody>
                  <a:tcPr marL="5921" marR="5921" marT="5921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адам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229</a:t>
                      </a:r>
                    </a:p>
                  </a:txBody>
                  <a:tcPr marL="5921" marR="5921" marT="5921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227</a:t>
                      </a:r>
                    </a:p>
                  </a:txBody>
                  <a:tcPr marL="5921" marR="5921" marT="5921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54397988"/>
                  </a:ext>
                </a:extLst>
              </a:tr>
              <a:tr h="1640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Орташа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айлық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жалақы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теңге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184 548</a:t>
                      </a:r>
                    </a:p>
                  </a:txBody>
                  <a:tcPr marL="5921" marR="5921" marT="5921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294 679</a:t>
                      </a:r>
                    </a:p>
                  </a:txBody>
                  <a:tcPr marL="5921" marR="5921" marT="5921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88097427"/>
                  </a:ext>
                </a:extLst>
              </a:tr>
            </a:tbl>
          </a:graphicData>
        </a:graphic>
      </p:graphicFrame>
      <p:pic>
        <p:nvPicPr>
          <p:cNvPr id="719" name="Рисунок 718">
            <a:extLst>
              <a:ext uri="{FF2B5EF4-FFF2-40B4-BE49-F238E27FC236}">
                <a16:creationId xmlns:a16="http://schemas.microsoft.com/office/drawing/2014/main" id="{04252034-02F6-4185-A75D-E43E2A1B1FD4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8777" y="20488"/>
            <a:ext cx="1152128" cy="1080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47344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"/>
          <p:cNvSpPr txBox="1">
            <a:spLocks/>
          </p:cNvSpPr>
          <p:nvPr/>
        </p:nvSpPr>
        <p:spPr>
          <a:xfrm>
            <a:off x="3" y="0"/>
            <a:ext cx="9183467" cy="908720"/>
          </a:xfrm>
          <a:prstGeom prst="rect">
            <a:avLst/>
          </a:prstGeom>
        </p:spPr>
        <p:txBody>
          <a:bodyPr anchor="ctr"/>
          <a:lstStyle>
            <a:lvl1pPr marL="0" indent="0" algn="ctr" defTabSz="1219170" rtl="0" eaLnBrk="1" latinLnBrk="1" hangingPunct="1">
              <a:spcBef>
                <a:spcPct val="20000"/>
              </a:spcBef>
              <a:buFont typeface="Arial" pitchFamily="34" charset="0"/>
              <a:buNone/>
              <a:defRPr sz="4800" b="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1pPr>
            <a:lvl2pPr marL="990575" indent="-380990" algn="l" defTabSz="121917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fontAlgn="auto" latinLnBrk="0">
              <a:spcAft>
                <a:spcPts val="0"/>
              </a:spcAft>
              <a:defRPr/>
            </a:pPr>
            <a:r>
              <a:rPr lang="ru-RU" altLang="ko-KR" sz="18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ҚЫЗМЕТТЕР БОЙЫНША ИНВЕСТИЦИЯЛЫҚ БАҒДАРЛАМАНЫ ОРЫНДАУ</a:t>
            </a:r>
          </a:p>
          <a:p>
            <a:pPr defTabSz="914400" fontAlgn="auto" latinLnBrk="0">
              <a:spcAft>
                <a:spcPts val="0"/>
              </a:spcAft>
              <a:defRPr/>
            </a:pPr>
            <a:r>
              <a:rPr lang="ru-RU" altLang="ko-KR" sz="18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2023 ЖЫЛДЫҢ ҚОРЫТЫНДЫСЫ БОЮНЧА ЭЛЕКТР ЭНЕРГИЯСЫН БЕРУ ТУРАЛЫ</a:t>
            </a:r>
          </a:p>
        </p:txBody>
      </p:sp>
      <p:sp>
        <p:nvSpPr>
          <p:cNvPr id="10" name="Номер слайда 2"/>
          <p:cNvSpPr txBox="1">
            <a:spLocks/>
          </p:cNvSpPr>
          <p:nvPr/>
        </p:nvSpPr>
        <p:spPr>
          <a:xfrm>
            <a:off x="9011889" y="6174308"/>
            <a:ext cx="894112" cy="691391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Номер слайда 2"/>
          <p:cNvSpPr txBox="1">
            <a:spLocks/>
          </p:cNvSpPr>
          <p:nvPr/>
        </p:nvSpPr>
        <p:spPr>
          <a:xfrm>
            <a:off x="9408495" y="6309320"/>
            <a:ext cx="493254" cy="548679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11</a:t>
            </a:r>
          </a:p>
        </p:txBody>
      </p:sp>
      <p:sp>
        <p:nvSpPr>
          <p:cNvPr id="8" name="Line 809"/>
          <p:cNvSpPr>
            <a:spLocks noChangeShapeType="1"/>
          </p:cNvSpPr>
          <p:nvPr/>
        </p:nvSpPr>
        <p:spPr bwMode="auto">
          <a:xfrm>
            <a:off x="585590" y="889422"/>
            <a:ext cx="9002925" cy="40936"/>
          </a:xfrm>
          <a:prstGeom prst="line">
            <a:avLst/>
          </a:prstGeom>
          <a:noFill/>
          <a:ln w="57150" cmpd="thinThick">
            <a:solidFill>
              <a:schemeClr val="bg1">
                <a:lumMod val="50000"/>
              </a:schemeClr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800" dirty="0">
              <a:solidFill>
                <a:prstClr val="black"/>
              </a:solidFill>
              <a:latin typeface="Arial" charset="0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38F76BB2-FCF1-4680-A410-3BE72A63380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4671048"/>
              </p:ext>
            </p:extLst>
          </p:nvPr>
        </p:nvGraphicFramePr>
        <p:xfrm>
          <a:off x="585590" y="1007587"/>
          <a:ext cx="9002925" cy="3988514"/>
        </p:xfrm>
        <a:graphic>
          <a:graphicData uri="http://schemas.openxmlformats.org/drawingml/2006/table">
            <a:tbl>
              <a:tblPr/>
              <a:tblGrid>
                <a:gridCol w="454246">
                  <a:extLst>
                    <a:ext uri="{9D8B030D-6E8A-4147-A177-3AD203B41FA5}">
                      <a16:colId xmlns:a16="http://schemas.microsoft.com/office/drawing/2014/main" val="3257434011"/>
                    </a:ext>
                  </a:extLst>
                </a:gridCol>
                <a:gridCol w="2948379">
                  <a:extLst>
                    <a:ext uri="{9D8B030D-6E8A-4147-A177-3AD203B41FA5}">
                      <a16:colId xmlns:a16="http://schemas.microsoft.com/office/drawing/2014/main" val="4079455750"/>
                    </a:ext>
                  </a:extLst>
                </a:gridCol>
                <a:gridCol w="1099800">
                  <a:extLst>
                    <a:ext uri="{9D8B030D-6E8A-4147-A177-3AD203B41FA5}">
                      <a16:colId xmlns:a16="http://schemas.microsoft.com/office/drawing/2014/main" val="3287305724"/>
                    </a:ext>
                  </a:extLst>
                </a:gridCol>
                <a:gridCol w="528520">
                  <a:extLst>
                    <a:ext uri="{9D8B030D-6E8A-4147-A177-3AD203B41FA5}">
                      <a16:colId xmlns:a16="http://schemas.microsoft.com/office/drawing/2014/main" val="2189949928"/>
                    </a:ext>
                  </a:extLst>
                </a:gridCol>
                <a:gridCol w="1266472">
                  <a:extLst>
                    <a:ext uri="{9D8B030D-6E8A-4147-A177-3AD203B41FA5}">
                      <a16:colId xmlns:a16="http://schemas.microsoft.com/office/drawing/2014/main" val="2599164937"/>
                    </a:ext>
                  </a:extLst>
                </a:gridCol>
                <a:gridCol w="859391">
                  <a:extLst>
                    <a:ext uri="{9D8B030D-6E8A-4147-A177-3AD203B41FA5}">
                      <a16:colId xmlns:a16="http://schemas.microsoft.com/office/drawing/2014/main" val="4017086574"/>
                    </a:ext>
                  </a:extLst>
                </a:gridCol>
                <a:gridCol w="995085">
                  <a:extLst>
                    <a:ext uri="{9D8B030D-6E8A-4147-A177-3AD203B41FA5}">
                      <a16:colId xmlns:a16="http://schemas.microsoft.com/office/drawing/2014/main" val="2610241129"/>
                    </a:ext>
                  </a:extLst>
                </a:gridCol>
                <a:gridCol w="851032">
                  <a:extLst>
                    <a:ext uri="{9D8B030D-6E8A-4147-A177-3AD203B41FA5}">
                      <a16:colId xmlns:a16="http://schemas.microsoft.com/office/drawing/2014/main" val="1574884144"/>
                    </a:ext>
                  </a:extLst>
                </a:gridCol>
              </a:tblGrid>
              <a:tr h="462317"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№п/п</a:t>
                      </a: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err="1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Атауы</a:t>
                      </a:r>
                      <a:endParaRPr lang="ru-RU" sz="1200" b="0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err="1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Өлшембірлік</a:t>
                      </a:r>
                      <a:endParaRPr lang="ru-RU" sz="1200" b="0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err="1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Жоспар</a:t>
                      </a:r>
                      <a:endParaRPr lang="ru-RU" sz="1200" b="0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err="1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Ауытқуы</a:t>
                      </a:r>
                      <a:endParaRPr lang="ru-RU" sz="1200" b="0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1417554"/>
                  </a:ext>
                </a:extLst>
              </a:tr>
              <a:tr h="27569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Саны</a:t>
                      </a: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Сомма, </a:t>
                      </a: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Саны</a:t>
                      </a: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Сомма, </a:t>
                      </a: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6605262"/>
                  </a:ext>
                </a:extLst>
              </a:tr>
              <a:tr h="33133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err="1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мың.тенге</a:t>
                      </a:r>
                      <a:endParaRPr lang="ru-RU" sz="1200" b="0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err="1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мың.теңге</a:t>
                      </a:r>
                      <a:endParaRPr lang="ru-RU" sz="1200" b="0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35136"/>
                  </a:ext>
                </a:extLst>
              </a:tr>
              <a:tr h="52924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«ҚТЖ» ҰК» АҚ </a:t>
                      </a:r>
                      <a:r>
                        <a:rPr lang="ru-RU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бойынша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барлығы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37 367,35</a:t>
                      </a: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68 881,91</a:t>
                      </a: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21 564,83</a:t>
                      </a: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12263286"/>
                  </a:ext>
                </a:extLst>
              </a:tr>
              <a:tr h="66284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Вакуумдық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ажыратқышы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бар КСО-2-10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типті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толық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тарату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құрылғысы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комплект</a:t>
                      </a: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8 530,27</a:t>
                      </a: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18 480,00</a:t>
                      </a: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9 949,73</a:t>
                      </a: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07113152"/>
                  </a:ext>
                </a:extLst>
              </a:tr>
              <a:tr h="45866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Трансформатор ТМ-250/10/0,4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кВ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нәрсе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7 321,48</a:t>
                      </a: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14 668,95</a:t>
                      </a: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7 347,47</a:t>
                      </a: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97580034"/>
                  </a:ext>
                </a:extLst>
              </a:tr>
              <a:tr h="45866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Трансформатор ТМ-400/10/0,4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кВ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нәрсе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13 720,91</a:t>
                      </a: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22 782,17</a:t>
                      </a: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9 061,26</a:t>
                      </a: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320340725"/>
                  </a:ext>
                </a:extLst>
              </a:tr>
              <a:tr h="41230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Трансформатор ТМ-630/10/0,4 кВ</a:t>
                      </a: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нәрсе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2 943,75</a:t>
                      </a: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4 986,97</a:t>
                      </a: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2 043,22</a:t>
                      </a: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34199845"/>
                  </a:ext>
                </a:extLst>
              </a:tr>
              <a:tr h="39744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Трансформатор ТМЖ-400/27,5/0,4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кВ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нәрсе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4 850,94</a:t>
                      </a: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7 963,82</a:t>
                      </a: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3 112,88</a:t>
                      </a: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95824537"/>
                  </a:ext>
                </a:extLst>
              </a:tr>
            </a:tbl>
          </a:graphicData>
        </a:graphic>
      </p:graphicFrame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1079560-16EC-49C3-B648-28670E306A1A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7139" y="21638"/>
            <a:ext cx="1152128" cy="1080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96767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sz="quarter" idx="10"/>
          </p:nvPr>
        </p:nvSpPr>
        <p:spPr>
          <a:xfrm>
            <a:off x="-18095" y="-98354"/>
            <a:ext cx="9905999" cy="908720"/>
          </a:xfrm>
        </p:spPr>
        <p:txBody>
          <a:bodyPr/>
          <a:lstStyle/>
          <a:p>
            <a:pPr defTabSz="914400" latinLnBrk="0">
              <a:defRPr/>
            </a:pPr>
            <a:r>
              <a:rPr lang="ru-RU" sz="18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2023 ЖЫЛҒА ҚЫЗМЕТ ТҰТЫНУШЫЛАРМЕН ЖҰМЫС</a:t>
            </a:r>
          </a:p>
        </p:txBody>
      </p:sp>
      <p:sp>
        <p:nvSpPr>
          <p:cNvPr id="4099" name="Rectangle 3"/>
          <p:cNvSpPr>
            <a:spLocks noChangeArrowheads="1"/>
          </p:cNvSpPr>
          <p:nvPr/>
        </p:nvSpPr>
        <p:spPr bwMode="auto">
          <a:xfrm>
            <a:off x="355900" y="758115"/>
            <a:ext cx="9417296" cy="5628272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/>
          <a:p>
            <a:pPr algn="just">
              <a:buFont typeface="Wingdings" pitchFamily="2" charset="2"/>
              <a:buNone/>
            </a:pP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кірме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жолдардың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қызметтері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u="sng" dirty="0"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 algn="just">
              <a:lnSpc>
                <a:spcPct val="120000"/>
              </a:lnSpc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     1.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Бір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терезе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қағидаты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қызмет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тұтынушылармен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жедел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жеделдетілген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жұмыс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қамтамасыз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етілді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:</a:t>
            </a:r>
          </a:p>
          <a:p>
            <a:pPr algn="just">
              <a:lnSpc>
                <a:spcPct val="120000"/>
              </a:lnSpc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      -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өтінімді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қабылдау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>
              <a:lnSpc>
                <a:spcPct val="120000"/>
              </a:lnSpc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      -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қол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қойылған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шартты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беру;</a:t>
            </a:r>
          </a:p>
          <a:p>
            <a:pPr algn="just">
              <a:lnSpc>
                <a:spcPct val="120000"/>
              </a:lnSpc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      -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вагондарды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беру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жинау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ведомосін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ресімдеу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>
              <a:lnSpc>
                <a:spcPct val="120000"/>
              </a:lnSpc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      -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есеп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айырысуды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жүргізу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қызметтерді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таксирлеу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қызметтер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төлемді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қабылдау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lnSpc>
                <a:spcPct val="120000"/>
              </a:lnSpc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        2.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Тұтынушылардың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жүктерін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жедел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жөнелту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қабылдау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жолдың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барлық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бөлімшелері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шарттық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коммерциялық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жұмысты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басқарудың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автоматтандырылған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жүйесінде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электрондық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тасымалдау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құжаты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ресімделеді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>
              <a:lnSpc>
                <a:spcPct val="120000"/>
              </a:lnSpc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       3. 2023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жылдың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қорытындысы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қызметтерді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тұтынушылармен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470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шарт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жасалды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 algn="just">
              <a:lnSpc>
                <a:spcPct val="120000"/>
              </a:lnSpc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электр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энергиясын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беру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:</a:t>
            </a:r>
          </a:p>
          <a:p>
            <a:pPr algn="just">
              <a:lnSpc>
                <a:spcPct val="120000"/>
              </a:lnSpc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       1. Электр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энергиясын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беру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қызмет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көрсету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сапасын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арттыру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электрмен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жабдықтау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сенімділігін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арттыру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бөлігінде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тұрақты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түрде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келесі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жұмыстар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жүргізілуде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>
              <a:lnSpc>
                <a:spcPct val="120000"/>
              </a:lnSpc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      - 0,4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желілерде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жүктемені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өлшеуді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жүргізу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желілік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жүктемені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фаза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біркелкі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бөлуді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қамтамасыз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ету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>
              <a:lnSpc>
                <a:spcPct val="120000"/>
              </a:lnSpc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x-none" dirty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вакуумдық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ажыратқыштары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бар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тарату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құрылғыларын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зақымдалған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желі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бөлігін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таңдап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өшіру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резервті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автоматты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түрде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қосу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немесе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тұрақсыз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тұйықталумен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желі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бөлігін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автоматты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түрде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қайта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қосу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арқылы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электрмен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жабдықтаудың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сенімділігін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арттыруды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қамтамасыз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ететін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заманауи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қорғаныс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автоматика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құрылғыларын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пайдалану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мерзімді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жолдың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зақымдалуы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    </a:t>
            </a:r>
          </a:p>
          <a:p>
            <a:pPr algn="just">
              <a:lnSpc>
                <a:spcPct val="120000"/>
              </a:lnSpc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 2.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Жыл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қорытындысы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қызметтерді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тұтынушылармен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695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шарт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жасалған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i="1" dirty="0">
              <a:solidFill>
                <a:schemeClr val="tx2">
                  <a:lumMod val="75000"/>
                </a:schemeClr>
              </a:solidFill>
              <a:highlight>
                <a:srgbClr val="FFFF00"/>
              </a:highligh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Номер слайда 1"/>
          <p:cNvSpPr txBox="1">
            <a:spLocks/>
          </p:cNvSpPr>
          <p:nvPr/>
        </p:nvSpPr>
        <p:spPr>
          <a:xfrm>
            <a:off x="8155332" y="6473448"/>
            <a:ext cx="1733550" cy="476250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ru-RU" dirty="0"/>
          </a:p>
          <a:p>
            <a:pPr algn="r">
              <a:defRPr/>
            </a:pPr>
            <a:endParaRPr lang="ru-RU" dirty="0"/>
          </a:p>
        </p:txBody>
      </p:sp>
      <p:sp>
        <p:nvSpPr>
          <p:cNvPr id="8" name="Номер слайда 2"/>
          <p:cNvSpPr txBox="1">
            <a:spLocks/>
          </p:cNvSpPr>
          <p:nvPr/>
        </p:nvSpPr>
        <p:spPr>
          <a:xfrm>
            <a:off x="9472612" y="6174308"/>
            <a:ext cx="433388" cy="691391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Номер слайда 2"/>
          <p:cNvSpPr txBox="1">
            <a:spLocks/>
          </p:cNvSpPr>
          <p:nvPr/>
        </p:nvSpPr>
        <p:spPr>
          <a:xfrm>
            <a:off x="9011889" y="6174308"/>
            <a:ext cx="894112" cy="691391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Номер слайда 2"/>
          <p:cNvSpPr txBox="1">
            <a:spLocks/>
          </p:cNvSpPr>
          <p:nvPr/>
        </p:nvSpPr>
        <p:spPr>
          <a:xfrm>
            <a:off x="9625012" y="6326708"/>
            <a:ext cx="433388" cy="691391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Номер слайда 2"/>
          <p:cNvSpPr txBox="1">
            <a:spLocks/>
          </p:cNvSpPr>
          <p:nvPr/>
        </p:nvSpPr>
        <p:spPr>
          <a:xfrm>
            <a:off x="9408495" y="6309320"/>
            <a:ext cx="493254" cy="548679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12</a:t>
            </a:r>
          </a:p>
        </p:txBody>
      </p:sp>
      <p:sp>
        <p:nvSpPr>
          <p:cNvPr id="14" name="Line 809"/>
          <p:cNvSpPr>
            <a:spLocks noChangeShapeType="1"/>
          </p:cNvSpPr>
          <p:nvPr/>
        </p:nvSpPr>
        <p:spPr bwMode="auto">
          <a:xfrm>
            <a:off x="667093" y="863715"/>
            <a:ext cx="8957919" cy="0"/>
          </a:xfrm>
          <a:prstGeom prst="line">
            <a:avLst/>
          </a:prstGeom>
          <a:noFill/>
          <a:ln w="57150" cmpd="thinThick">
            <a:solidFill>
              <a:schemeClr val="bg1">
                <a:lumMod val="50000"/>
              </a:schemeClr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800" dirty="0">
              <a:solidFill>
                <a:prstClr val="black"/>
              </a:solidFill>
              <a:latin typeface="Arial" charset="0"/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6E8B24BB-B061-4FB4-BF9D-E42B95611F19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3872" y="3071"/>
            <a:ext cx="1152128" cy="108012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3E72E78-D724-4875-B9D9-C3A20CA057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2920"/>
            <a:ext cx="65" cy="251359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4695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1654916" y="1409961"/>
            <a:ext cx="7432545" cy="2273522"/>
          </a:xfrm>
          <a:custGeom>
            <a:avLst/>
            <a:gdLst>
              <a:gd name="connsiteX0" fmla="*/ 0 w 6498339"/>
              <a:gd name="connsiteY0" fmla="*/ 0 h 756000"/>
              <a:gd name="connsiteX1" fmla="*/ 6498339 w 6498339"/>
              <a:gd name="connsiteY1" fmla="*/ 0 h 756000"/>
              <a:gd name="connsiteX2" fmla="*/ 6498339 w 6498339"/>
              <a:gd name="connsiteY2" fmla="*/ 756000 h 756000"/>
              <a:gd name="connsiteX3" fmla="*/ 435112 w 6498339"/>
              <a:gd name="connsiteY3" fmla="*/ 756000 h 756000"/>
              <a:gd name="connsiteX4" fmla="*/ 10649 w 6498339"/>
              <a:gd name="connsiteY4" fmla="*/ 744823 h 756000"/>
              <a:gd name="connsiteX5" fmla="*/ 0 w 6498339"/>
              <a:gd name="connsiteY5" fmla="*/ 0 h 756000"/>
              <a:gd name="connsiteX0" fmla="*/ 0 w 6498339"/>
              <a:gd name="connsiteY0" fmla="*/ 0 h 756000"/>
              <a:gd name="connsiteX1" fmla="*/ 6498339 w 6498339"/>
              <a:gd name="connsiteY1" fmla="*/ 0 h 756000"/>
              <a:gd name="connsiteX2" fmla="*/ 6498339 w 6498339"/>
              <a:gd name="connsiteY2" fmla="*/ 756000 h 756000"/>
              <a:gd name="connsiteX3" fmla="*/ 435112 w 6498339"/>
              <a:gd name="connsiteY3" fmla="*/ 756000 h 756000"/>
              <a:gd name="connsiteX4" fmla="*/ 10649 w 6498339"/>
              <a:gd name="connsiteY4" fmla="*/ 744823 h 756000"/>
              <a:gd name="connsiteX5" fmla="*/ 0 w 6498339"/>
              <a:gd name="connsiteY5" fmla="*/ 0 h 756000"/>
              <a:gd name="connsiteX0" fmla="*/ 0 w 6498339"/>
              <a:gd name="connsiteY0" fmla="*/ 0 h 761018"/>
              <a:gd name="connsiteX1" fmla="*/ 6498339 w 6498339"/>
              <a:gd name="connsiteY1" fmla="*/ 0 h 761018"/>
              <a:gd name="connsiteX2" fmla="*/ 6498339 w 6498339"/>
              <a:gd name="connsiteY2" fmla="*/ 756000 h 761018"/>
              <a:gd name="connsiteX3" fmla="*/ 392517 w 6498339"/>
              <a:gd name="connsiteY3" fmla="*/ 761018 h 761018"/>
              <a:gd name="connsiteX4" fmla="*/ 10649 w 6498339"/>
              <a:gd name="connsiteY4" fmla="*/ 744823 h 761018"/>
              <a:gd name="connsiteX5" fmla="*/ 0 w 6498339"/>
              <a:gd name="connsiteY5" fmla="*/ 0 h 761018"/>
              <a:gd name="connsiteX0" fmla="*/ 0 w 6498339"/>
              <a:gd name="connsiteY0" fmla="*/ 0 h 761018"/>
              <a:gd name="connsiteX1" fmla="*/ 6498339 w 6498339"/>
              <a:gd name="connsiteY1" fmla="*/ 0 h 761018"/>
              <a:gd name="connsiteX2" fmla="*/ 6498339 w 6498339"/>
              <a:gd name="connsiteY2" fmla="*/ 756000 h 761018"/>
              <a:gd name="connsiteX3" fmla="*/ 392517 w 6498339"/>
              <a:gd name="connsiteY3" fmla="*/ 761018 h 761018"/>
              <a:gd name="connsiteX4" fmla="*/ 10649 w 6498339"/>
              <a:gd name="connsiteY4" fmla="*/ 744823 h 761018"/>
              <a:gd name="connsiteX5" fmla="*/ 0 w 6498339"/>
              <a:gd name="connsiteY5" fmla="*/ 0 h 761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498339" h="761018">
                <a:moveTo>
                  <a:pt x="0" y="0"/>
                </a:moveTo>
                <a:lnTo>
                  <a:pt x="6498339" y="0"/>
                </a:lnTo>
                <a:lnTo>
                  <a:pt x="6498339" y="756000"/>
                </a:lnTo>
                <a:lnTo>
                  <a:pt x="392517" y="761018"/>
                </a:lnTo>
                <a:cubicBezTo>
                  <a:pt x="227992" y="745225"/>
                  <a:pt x="46092" y="759677"/>
                  <a:pt x="10649" y="744823"/>
                </a:cubicBezTo>
                <a:cubicBezTo>
                  <a:pt x="10649" y="550070"/>
                  <a:pt x="0" y="194753"/>
                  <a:pt x="0" y="0"/>
                </a:cubicBez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867"/>
          </a:p>
        </p:txBody>
      </p:sp>
      <p:sp>
        <p:nvSpPr>
          <p:cNvPr id="28" name="Rectangle 27"/>
          <p:cNvSpPr/>
          <p:nvPr/>
        </p:nvSpPr>
        <p:spPr>
          <a:xfrm>
            <a:off x="1543362" y="3850410"/>
            <a:ext cx="7544098" cy="2080853"/>
          </a:xfrm>
          <a:custGeom>
            <a:avLst/>
            <a:gdLst/>
            <a:ahLst/>
            <a:cxnLst/>
            <a:rect l="l" t="t" r="r" b="b"/>
            <a:pathLst>
              <a:path w="6480000" h="756000">
                <a:moveTo>
                  <a:pt x="735360" y="0"/>
                </a:moveTo>
                <a:lnTo>
                  <a:pt x="6480000" y="0"/>
                </a:lnTo>
                <a:lnTo>
                  <a:pt x="6480000" y="756000"/>
                </a:lnTo>
                <a:lnTo>
                  <a:pt x="0" y="756000"/>
                </a:lnTo>
                <a:lnTo>
                  <a:pt x="0" y="650058"/>
                </a:lnTo>
                <a:cubicBezTo>
                  <a:pt x="360073" y="609245"/>
                  <a:pt x="652453" y="345514"/>
                  <a:pt x="735360" y="0"/>
                </a:cubicBez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867"/>
          </a:p>
        </p:txBody>
      </p:sp>
      <p:sp>
        <p:nvSpPr>
          <p:cNvPr id="36" name="TextBox 35"/>
          <p:cNvSpPr txBox="1"/>
          <p:nvPr/>
        </p:nvSpPr>
        <p:spPr>
          <a:xfrm>
            <a:off x="796021" y="847466"/>
            <a:ext cx="8747487" cy="17933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ru-RU" altLang="ko-KR" b="1" u="sng" dirty="0" err="1">
                <a:latin typeface="Times New Roman" pitchFamily="18" charset="0"/>
                <a:cs typeface="Times New Roman" pitchFamily="18" charset="0"/>
              </a:rPr>
              <a:t>кірме</a:t>
            </a:r>
            <a:r>
              <a:rPr lang="ru-RU" altLang="ko-KR" b="1" u="sng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b="1" u="sng" dirty="0" err="1">
                <a:latin typeface="Times New Roman" pitchFamily="18" charset="0"/>
                <a:cs typeface="Times New Roman" pitchFamily="18" charset="0"/>
              </a:rPr>
              <a:t>жол</a:t>
            </a:r>
            <a:r>
              <a:rPr lang="ru-RU" altLang="ko-KR" b="1" u="sng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b="1" u="sng" dirty="0" err="1">
                <a:latin typeface="Times New Roman" pitchFamily="18" charset="0"/>
                <a:cs typeface="Times New Roman" pitchFamily="18" charset="0"/>
              </a:rPr>
              <a:t>қызметтері</a:t>
            </a:r>
            <a:r>
              <a:rPr lang="ru-RU" altLang="ko-KR" b="1" u="sng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b="1" u="sng" dirty="0" err="1"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altLang="ko-KR" b="1" u="sng" dirty="0">
                <a:latin typeface="Times New Roman" pitchFamily="18" charset="0"/>
                <a:cs typeface="Times New Roman" pitchFamily="18" charset="0"/>
              </a:rPr>
              <a:t>: </a:t>
            </a:r>
            <a:endParaRPr lang="ru-RU" altLang="ko-KR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Қозғалыс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қауіпсіздігін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қамтамасыз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ету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285750" indent="-285750" algn="just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Кірме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жолдардың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жалпы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тозуын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0,27%-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ға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төмендету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285750" indent="-285750" algn="just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Техникалық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пайдалану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ережелерінің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талаптарына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сәйкес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кірме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жолдарды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ағымдағы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күтіп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ұстауды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қамтамасыз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ету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285750" indent="-285750" algn="just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Тұтынушыларға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уақтылы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толық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көлемде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қызмет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көрсету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46" name="Текст 8"/>
          <p:cNvSpPr txBox="1">
            <a:spLocks/>
          </p:cNvSpPr>
          <p:nvPr/>
        </p:nvSpPr>
        <p:spPr bwMode="auto">
          <a:xfrm>
            <a:off x="5405" y="-67322"/>
            <a:ext cx="9906001" cy="907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ctr"/>
            <a:endParaRPr lang="ru-RU" sz="2000" dirty="0">
              <a:solidFill>
                <a:srgbClr val="0070C0"/>
              </a:solidFill>
              <a:latin typeface="+mj-lt"/>
            </a:endParaRPr>
          </a:p>
          <a:p>
            <a:pPr algn="ctr">
              <a:spcBef>
                <a:spcPct val="20000"/>
              </a:spcBef>
              <a:defRPr/>
            </a:pPr>
            <a:r>
              <a:rPr lang="ru-RU" sz="18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2024 ЖЫЛҒЫ БОЛАШАҒЫ ТУРАЛЫ</a:t>
            </a:r>
          </a:p>
        </p:txBody>
      </p:sp>
      <p:sp>
        <p:nvSpPr>
          <p:cNvPr id="29" name="Номер слайда 1"/>
          <p:cNvSpPr txBox="1">
            <a:spLocks/>
          </p:cNvSpPr>
          <p:nvPr/>
        </p:nvSpPr>
        <p:spPr>
          <a:xfrm>
            <a:off x="8155332" y="6473448"/>
            <a:ext cx="1733550" cy="476250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ru-RU" dirty="0"/>
          </a:p>
          <a:p>
            <a:pPr algn="r">
              <a:defRPr/>
            </a:pPr>
            <a:endParaRPr lang="ru-RU" dirty="0"/>
          </a:p>
        </p:txBody>
      </p:sp>
      <p:sp>
        <p:nvSpPr>
          <p:cNvPr id="10" name="Номер слайда 2"/>
          <p:cNvSpPr txBox="1">
            <a:spLocks/>
          </p:cNvSpPr>
          <p:nvPr/>
        </p:nvSpPr>
        <p:spPr>
          <a:xfrm>
            <a:off x="9472612" y="6174308"/>
            <a:ext cx="433388" cy="691391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Номер слайда 2"/>
          <p:cNvSpPr txBox="1">
            <a:spLocks/>
          </p:cNvSpPr>
          <p:nvPr/>
        </p:nvSpPr>
        <p:spPr>
          <a:xfrm>
            <a:off x="9408495" y="6309320"/>
            <a:ext cx="493254" cy="548679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13</a:t>
            </a:r>
          </a:p>
        </p:txBody>
      </p:sp>
      <p:sp>
        <p:nvSpPr>
          <p:cNvPr id="11" name="Line 809"/>
          <p:cNvSpPr>
            <a:spLocks noChangeShapeType="1"/>
          </p:cNvSpPr>
          <p:nvPr/>
        </p:nvSpPr>
        <p:spPr bwMode="auto">
          <a:xfrm>
            <a:off x="677525" y="847466"/>
            <a:ext cx="8957919" cy="0"/>
          </a:xfrm>
          <a:prstGeom prst="line">
            <a:avLst/>
          </a:prstGeom>
          <a:noFill/>
          <a:ln w="57150" cmpd="thinThick">
            <a:solidFill>
              <a:schemeClr val="bg1">
                <a:lumMod val="50000"/>
              </a:schemeClr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80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B7CF202-7A0D-4F73-A9A4-3CC4D84EE827}"/>
              </a:ext>
            </a:extLst>
          </p:cNvPr>
          <p:cNvSpPr txBox="1"/>
          <p:nvPr/>
        </p:nvSpPr>
        <p:spPr>
          <a:xfrm>
            <a:off x="808537" y="3113965"/>
            <a:ext cx="8682912" cy="25689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ru-RU" altLang="ko-KR" b="1" u="sng" dirty="0" err="1">
                <a:latin typeface="Times New Roman" pitchFamily="18" charset="0"/>
                <a:cs typeface="Times New Roman" pitchFamily="18" charset="0"/>
              </a:rPr>
              <a:t>электр</a:t>
            </a:r>
            <a:r>
              <a:rPr lang="ru-RU" altLang="ko-KR" b="1" u="sng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b="1" u="sng" dirty="0" err="1">
                <a:latin typeface="Times New Roman" pitchFamily="18" charset="0"/>
                <a:cs typeface="Times New Roman" pitchFamily="18" charset="0"/>
              </a:rPr>
              <a:t>энергиясын</a:t>
            </a:r>
            <a:r>
              <a:rPr lang="ru-RU" altLang="ko-KR" b="1" u="sng" dirty="0">
                <a:latin typeface="Times New Roman" pitchFamily="18" charset="0"/>
                <a:cs typeface="Times New Roman" pitchFamily="18" charset="0"/>
              </a:rPr>
              <a:t> беру </a:t>
            </a:r>
            <a:r>
              <a:rPr lang="ru-RU" altLang="ko-KR" b="1" u="sng" dirty="0" err="1"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altLang="ko-KR" b="1" u="sng" dirty="0">
                <a:latin typeface="Times New Roman" pitchFamily="18" charset="0"/>
                <a:cs typeface="Times New Roman" pitchFamily="18" charset="0"/>
              </a:rPr>
              <a:t>:: </a:t>
            </a:r>
            <a:endParaRPr lang="ru-RU" altLang="ko-KR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Күштік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трансформаторларды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стандартты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пайдалану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мерзімінен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асатын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қызмет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мерзімімен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ауыстыру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арқылы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Қоғамның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тарату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желілерінің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сенімділігін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арттыру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);</a:t>
            </a:r>
          </a:p>
          <a:p>
            <a:pPr marL="285750" indent="-285750" algn="just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Комплексті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тарату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құрылғыларын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майлы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ажыратқыштармен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вакуумдық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ажыратқыштармен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КСО-2-10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маркалы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заманауи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ұяшықтармен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ауыстыру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арқылы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Қоғамның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электрмен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жабдықтау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құрылғыларын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жаңғырту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285750" indent="-285750" algn="just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Реттелетін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қызметке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кедергісіз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қол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жеткізуді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қамтамасыз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ету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тұтынушылардың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өтініштерін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уақтылы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қарау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электрмен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жабдықтау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дистанцияларын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электр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желілеріне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қосу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тиісті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техникалық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шарттарды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беру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жұмысты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жалғастыру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C6032C82-DD8D-47EE-877D-3D785FB3BD98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4084" y="-5785"/>
            <a:ext cx="1152128" cy="1080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89459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Прямоугольник 3"/>
          <p:cNvSpPr>
            <a:spLocks noChangeArrowheads="1"/>
          </p:cNvSpPr>
          <p:nvPr/>
        </p:nvSpPr>
        <p:spPr bwMode="auto">
          <a:xfrm>
            <a:off x="0" y="2579706"/>
            <a:ext cx="99060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ru-RU" sz="2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НАЗАР АУДАРҒАНЫҢЫЗҒА РАҚМЕТ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05F41D2-B8C1-4F3C-8B7E-72C4659465A1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3872" y="0"/>
            <a:ext cx="1152128" cy="1080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5349792"/>
      </p:ext>
    </p:extLst>
  </p:cSld>
  <p:clrMapOvr>
    <a:masterClrMapping/>
  </p:clrMapOvr>
</p:sld>
</file>

<file path=ppt/theme/theme1.xml><?xml version="1.0" encoding="utf-8"?>
<a:theme xmlns:a="http://schemas.openxmlformats.org/drawingml/2006/main" name="Section Break Slide Master">
  <a:themeElements>
    <a:clrScheme name="ALLPPT-COLOR-A1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70C0"/>
      </a:accent1>
      <a:accent2>
        <a:srgbClr val="0070C0"/>
      </a:accent2>
      <a:accent3>
        <a:srgbClr val="0070C0"/>
      </a:accent3>
      <a:accent4>
        <a:srgbClr val="0070C0"/>
      </a:accent4>
      <a:accent5>
        <a:srgbClr val="0070C0"/>
      </a:accent5>
      <a:accent6>
        <a:srgbClr val="0070C0"/>
      </a:accent6>
      <a:hlink>
        <a:srgbClr val="3F3F3F"/>
      </a:hlink>
      <a:folHlink>
        <a:srgbClr val="3F3F3F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ontents Slide Master">
  <a:themeElements>
    <a:clrScheme name="ALLPPT-COLOR-A1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70C0"/>
      </a:accent1>
      <a:accent2>
        <a:srgbClr val="0070C0"/>
      </a:accent2>
      <a:accent3>
        <a:srgbClr val="0070C0"/>
      </a:accent3>
      <a:accent4>
        <a:srgbClr val="0070C0"/>
      </a:accent4>
      <a:accent5>
        <a:srgbClr val="0070C0"/>
      </a:accent5>
      <a:accent6>
        <a:srgbClr val="0070C0"/>
      </a:accent6>
      <a:hlink>
        <a:srgbClr val="3F3F3F"/>
      </a:hlink>
      <a:folHlink>
        <a:srgbClr val="3F3F3F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72C0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3.xml><?xml version="1.0" encoding="utf-8"?>
<a:theme xmlns:a="http://schemas.openxmlformats.org/drawingml/2006/main" name="1_Section Break Slide Master">
  <a:themeElements>
    <a:clrScheme name="ALLPPT-COLOR-A1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70C0"/>
      </a:accent1>
      <a:accent2>
        <a:srgbClr val="0070C0"/>
      </a:accent2>
      <a:accent3>
        <a:srgbClr val="0070C0"/>
      </a:accent3>
      <a:accent4>
        <a:srgbClr val="0070C0"/>
      </a:accent4>
      <a:accent5>
        <a:srgbClr val="0070C0"/>
      </a:accent5>
      <a:accent6>
        <a:srgbClr val="0070C0"/>
      </a:accent6>
      <a:hlink>
        <a:srgbClr val="3F3F3F"/>
      </a:hlink>
      <a:folHlink>
        <a:srgbClr val="3F3F3F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Contents Slide Master">
  <a:themeElements>
    <a:clrScheme name="ALLPPT-COLOR-A1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70C0"/>
      </a:accent1>
      <a:accent2>
        <a:srgbClr val="0070C0"/>
      </a:accent2>
      <a:accent3>
        <a:srgbClr val="0070C0"/>
      </a:accent3>
      <a:accent4>
        <a:srgbClr val="0070C0"/>
      </a:accent4>
      <a:accent5>
        <a:srgbClr val="0070C0"/>
      </a:accent5>
      <a:accent6>
        <a:srgbClr val="0070C0"/>
      </a:accent6>
      <a:hlink>
        <a:srgbClr val="3F3F3F"/>
      </a:hlink>
      <a:folHlink>
        <a:srgbClr val="3F3F3F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72C0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34732</TotalTime>
  <Words>1894</Words>
  <Application>Microsoft Office PowerPoint</Application>
  <PresentationFormat>Лист A4 (210x297 мм)</PresentationFormat>
  <Paragraphs>718</Paragraphs>
  <Slides>14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5</vt:i4>
      </vt:variant>
      <vt:variant>
        <vt:lpstr>Заголовки слайдов</vt:lpstr>
      </vt:variant>
      <vt:variant>
        <vt:i4>14</vt:i4>
      </vt:variant>
    </vt:vector>
  </HeadingPairs>
  <TitlesOfParts>
    <vt:vector size="24" baseType="lpstr">
      <vt:lpstr>Arial</vt:lpstr>
      <vt:lpstr>Calibri</vt:lpstr>
      <vt:lpstr>Calibri Light</vt:lpstr>
      <vt:lpstr>Times New Roman</vt:lpstr>
      <vt:lpstr>Wingdings</vt:lpstr>
      <vt:lpstr>Section Break Slide Master</vt:lpstr>
      <vt:lpstr>Contents Slide Master</vt:lpstr>
      <vt:lpstr>1_Section Break Slide Master</vt:lpstr>
      <vt:lpstr>1_Contents Slide Master</vt:lpstr>
      <vt:lpstr>Тема Office</vt:lpstr>
      <vt:lpstr>  «Қазақстан темір жолы»ҰҚ» АҚ    2023 жылғы кірме жолдарды ұсыну және электр энергиясын беру қызметтері бойынша қорытындылары және негізгі міндеттері       Астана қаласы  24.04.2024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1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ОТЧЁТ О ДЕЯТЕЛЬНОСТИ  АО «НК «ЌАЗАЌСТАН ТЕМIР ЖОЛЫ»  ЗА 2007 ГОД ПО ПРЕДОСТАВЛЕНИЮ РЕГУЛИРУЕМЫХ УСЛУГ</dc:title>
  <dc:creator>1</dc:creator>
  <cp:lastModifiedBy>Алия А  Аргынбекова</cp:lastModifiedBy>
  <cp:revision>2784</cp:revision>
  <cp:lastPrinted>2024-04-15T13:13:13Z</cp:lastPrinted>
  <dcterms:created xsi:type="dcterms:W3CDTF">2008-04-18T14:55:38Z</dcterms:created>
  <dcterms:modified xsi:type="dcterms:W3CDTF">2024-05-14T12:14:19Z</dcterms:modified>
</cp:coreProperties>
</file>