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Lst>
  <p:notesMasterIdLst>
    <p:notesMasterId r:id="rId20"/>
  </p:notesMasterIdLst>
  <p:handoutMasterIdLst>
    <p:handoutMasterId r:id="rId21"/>
  </p:handoutMasterIdLst>
  <p:sldIdLst>
    <p:sldId id="284" r:id="rId5"/>
    <p:sldId id="328" r:id="rId6"/>
    <p:sldId id="330" r:id="rId7"/>
    <p:sldId id="352" r:id="rId8"/>
    <p:sldId id="331" r:id="rId9"/>
    <p:sldId id="332" r:id="rId10"/>
    <p:sldId id="369" r:id="rId11"/>
    <p:sldId id="371" r:id="rId12"/>
    <p:sldId id="368" r:id="rId13"/>
    <p:sldId id="338" r:id="rId14"/>
    <p:sldId id="339" r:id="rId15"/>
    <p:sldId id="340" r:id="rId16"/>
    <p:sldId id="341" r:id="rId17"/>
    <p:sldId id="342" r:id="rId18"/>
    <p:sldId id="365" r:id="rId19"/>
  </p:sldIdLst>
  <p:sldSz cx="9906000" cy="6858000" type="A4"/>
  <p:notesSz cx="6735763" cy="9866313"/>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120">
          <p15:clr>
            <a:srgbClr val="A4A3A4"/>
          </p15:clr>
        </p15:guide>
      </p15:sldGuideLst>
    </p:ext>
    <p:ext uri="{2D200454-40CA-4A62-9FC3-DE9A4176ACB9}">
      <p15:notes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401B"/>
    <a:srgbClr val="FF1919"/>
    <a:srgbClr val="CCCCFF"/>
    <a:srgbClr val="5DBEE9"/>
    <a:srgbClr val="FFC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Нет стиля, нет сетки">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91" autoAdjust="0"/>
    <p:restoredTop sz="99072" autoAdjust="0"/>
  </p:normalViewPr>
  <p:slideViewPr>
    <p:cSldViewPr snapToGrid="0">
      <p:cViewPr varScale="1">
        <p:scale>
          <a:sx n="75" d="100"/>
          <a:sy n="75" d="100"/>
        </p:scale>
        <p:origin x="-84" y="-942"/>
      </p:cViewPr>
      <p:guideLst>
        <p:guide orient="horz" pos="2160"/>
        <p:guide pos="3120"/>
      </p:guideLst>
    </p:cSldViewPr>
  </p:slideViewPr>
  <p:notesTextViewPr>
    <p:cViewPr>
      <p:scale>
        <a:sx n="1" d="1"/>
        <a:sy n="1" d="1"/>
      </p:scale>
      <p:origin x="0" y="0"/>
    </p:cViewPr>
  </p:notesTextViewPr>
  <p:notesViewPr>
    <p:cSldViewPr snapToGrid="0">
      <p:cViewPr varScale="1">
        <p:scale>
          <a:sx n="78" d="100"/>
          <a:sy n="78" d="100"/>
        </p:scale>
        <p:origin x="3996" y="9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presProps" Target="presProps.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_____Microsoft_Excel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ru-RU"/>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292342777772563E-2"/>
          <c:y val="0.16310502043810921"/>
          <c:w val="0.98970765722222742"/>
          <c:h val="0.72747274918771621"/>
        </c:manualLayout>
      </c:layout>
      <c:barChart>
        <c:barDir val="col"/>
        <c:grouping val="clustered"/>
        <c:varyColors val="0"/>
        <c:ser>
          <c:idx val="0"/>
          <c:order val="0"/>
          <c:tx>
            <c:strRef>
              <c:f>Лист1!$B$1</c:f>
              <c:strCache>
                <c:ptCount val="1"/>
                <c:pt idx="0">
                  <c:v>Крушение</c:v>
                </c:pt>
              </c:strCache>
            </c:strRef>
          </c:tx>
          <c:spPr>
            <a:solidFill>
              <a:srgbClr val="7030A0"/>
            </a:solidFill>
            <a:scene3d>
              <a:camera prst="orthographicFront"/>
              <a:lightRig rig="threePt" dir="t"/>
            </a:scene3d>
            <a:sp3d prstMaterial="metal"/>
          </c:spPr>
          <c:invertIfNegative val="0"/>
          <c:dLbls>
            <c:dLbl>
              <c:idx val="0"/>
              <c:layout>
                <c:manualLayout>
                  <c:x val="1.4025254735069565E-3"/>
                  <c:y val="2.6621947384970129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5.1425339958672901E-17"/>
                  <c:y val="2.3294203961848864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2.6621947384970129E-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Лист1!$A$2:$A$6</c:f>
              <c:strCache>
                <c:ptCount val="5"/>
                <c:pt idx="0">
                  <c:v>2017 год</c:v>
                </c:pt>
                <c:pt idx="1">
                  <c:v>2018 год</c:v>
                </c:pt>
                <c:pt idx="2">
                  <c:v>2019 год</c:v>
                </c:pt>
                <c:pt idx="3">
                  <c:v>2020 год</c:v>
                </c:pt>
                <c:pt idx="4">
                  <c:v>2021 год</c:v>
                </c:pt>
              </c:strCache>
            </c:strRef>
          </c:cat>
          <c:val>
            <c:numRef>
              <c:f>Лист1!$B$2:$B$6</c:f>
              <c:numCache>
                <c:formatCode>General</c:formatCode>
                <c:ptCount val="5"/>
                <c:pt idx="0">
                  <c:v>1</c:v>
                </c:pt>
                <c:pt idx="1">
                  <c:v>1</c:v>
                </c:pt>
              </c:numCache>
            </c:numRef>
          </c:val>
        </c:ser>
        <c:ser>
          <c:idx val="1"/>
          <c:order val="1"/>
          <c:tx>
            <c:strRef>
              <c:f>Лист1!$C$1</c:f>
              <c:strCache>
                <c:ptCount val="1"/>
                <c:pt idx="0">
                  <c:v>События</c:v>
                </c:pt>
              </c:strCache>
            </c:strRef>
          </c:tx>
          <c:spPr>
            <a:solidFill>
              <a:srgbClr val="0070C0"/>
            </a:solidFill>
            <a:scene3d>
              <a:camera prst="orthographicFront"/>
              <a:lightRig rig="threePt" dir="t"/>
            </a:scene3d>
            <a:sp3d prstMaterial="metal"/>
          </c:spPr>
          <c:invertIfNegative val="0"/>
          <c:dLbls>
            <c:dLbl>
              <c:idx val="0"/>
              <c:layout>
                <c:manualLayout>
                  <c:x val="-1.4983831200427074E-3"/>
                  <c:y val="3.8286958754806715E-3"/>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0"/>
                  <c:y val="1.4619692881671731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0"/>
                  <c:y val="1.421586774323725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Лист1!$A$2:$A$6</c:f>
              <c:strCache>
                <c:ptCount val="5"/>
                <c:pt idx="0">
                  <c:v>2017 год</c:v>
                </c:pt>
                <c:pt idx="1">
                  <c:v>2018 год</c:v>
                </c:pt>
                <c:pt idx="2">
                  <c:v>2019 год</c:v>
                </c:pt>
                <c:pt idx="3">
                  <c:v>2020 год</c:v>
                </c:pt>
                <c:pt idx="4">
                  <c:v>2021 год</c:v>
                </c:pt>
              </c:strCache>
            </c:strRef>
          </c:cat>
          <c:val>
            <c:numRef>
              <c:f>Лист1!$C$2:$C$6</c:f>
              <c:numCache>
                <c:formatCode>General</c:formatCode>
                <c:ptCount val="5"/>
                <c:pt idx="0">
                  <c:v>7</c:v>
                </c:pt>
                <c:pt idx="1">
                  <c:v>7</c:v>
                </c:pt>
                <c:pt idx="2">
                  <c:v>8</c:v>
                </c:pt>
                <c:pt idx="3">
                  <c:v>10</c:v>
                </c:pt>
                <c:pt idx="4">
                  <c:v>10</c:v>
                </c:pt>
              </c:numCache>
            </c:numRef>
          </c:val>
        </c:ser>
        <c:ser>
          <c:idx val="2"/>
          <c:order val="2"/>
          <c:tx>
            <c:strRef>
              <c:f>Лист1!$D$1</c:f>
              <c:strCache>
                <c:ptCount val="1"/>
                <c:pt idx="0">
                  <c:v>Инцидент</c:v>
                </c:pt>
              </c:strCache>
            </c:strRef>
          </c:tx>
          <c:spPr>
            <a:solidFill>
              <a:schemeClr val="accent5">
                <a:lumMod val="60000"/>
                <a:lumOff val="40000"/>
              </a:schemeClr>
            </a:solidFill>
            <a:scene3d>
              <a:camera prst="orthographicFront"/>
              <a:lightRig rig="threePt" dir="t"/>
            </a:scene3d>
            <a:sp3d prstMaterial="metal"/>
          </c:spPr>
          <c:invertIfNegative val="0"/>
          <c:dLbls>
            <c:dLbl>
              <c:idx val="0"/>
              <c:layout>
                <c:manualLayout>
                  <c:x val="8.3753962134462657E-4"/>
                  <c:y val="1.451435927708352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1"/>
              <c:layout>
                <c:manualLayout>
                  <c:x val="2.053319380229515E-3"/>
                  <c:y val="1.6667166931807257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2"/>
              <c:layout>
                <c:manualLayout>
                  <c:x val="2.1037882102604346E-3"/>
                  <c:y val="1.3303717637014285E-2"/>
                </c:manualLayout>
              </c:layout>
              <c:showLegendKey val="0"/>
              <c:showVal val="1"/>
              <c:showCatName val="0"/>
              <c:showSerName val="0"/>
              <c:showPercent val="0"/>
              <c:showBubbleSize val="0"/>
              <c:extLst>
                <c:ext xmlns:c15="http://schemas.microsoft.com/office/drawing/2012/chart" uri="{CE6537A1-D6FC-4f65-9D91-7224C49458BB}">
                  <c15:layout/>
                </c:ext>
              </c:extLst>
            </c:dLbl>
            <c:dLbl>
              <c:idx val="3"/>
              <c:layout>
                <c:manualLayout>
                  <c:x val="2.8050509470139129E-3"/>
                  <c:y val="1.7647964532313171E-2"/>
                </c:manualLayout>
              </c:layout>
              <c:showLegendKey val="0"/>
              <c:showVal val="1"/>
              <c:showCatName val="0"/>
              <c:showSerName val="0"/>
              <c:showPercent val="0"/>
              <c:showBubbleSize val="0"/>
              <c:extLst>
                <c:ext xmlns:c15="http://schemas.microsoft.com/office/drawing/2012/chart" uri="{CE6537A1-D6FC-4f65-9D91-7224C49458BB}">
                  <c15:layout/>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Лист1!$A$2:$A$6</c:f>
              <c:strCache>
                <c:ptCount val="5"/>
                <c:pt idx="0">
                  <c:v>2017 год</c:v>
                </c:pt>
                <c:pt idx="1">
                  <c:v>2018 год</c:v>
                </c:pt>
                <c:pt idx="2">
                  <c:v>2019 год</c:v>
                </c:pt>
                <c:pt idx="3">
                  <c:v>2020 год</c:v>
                </c:pt>
                <c:pt idx="4">
                  <c:v>2021 год</c:v>
                </c:pt>
              </c:strCache>
            </c:strRef>
          </c:cat>
          <c:val>
            <c:numRef>
              <c:f>Лист1!$D$2:$D$6</c:f>
              <c:numCache>
                <c:formatCode>General</c:formatCode>
                <c:ptCount val="5"/>
                <c:pt idx="0">
                  <c:v>117</c:v>
                </c:pt>
                <c:pt idx="1">
                  <c:v>86</c:v>
                </c:pt>
                <c:pt idx="2">
                  <c:v>70</c:v>
                </c:pt>
                <c:pt idx="3">
                  <c:v>63</c:v>
                </c:pt>
                <c:pt idx="4">
                  <c:v>64</c:v>
                </c:pt>
              </c:numCache>
            </c:numRef>
          </c:val>
        </c:ser>
        <c:dLbls>
          <c:showLegendKey val="0"/>
          <c:showVal val="0"/>
          <c:showCatName val="0"/>
          <c:showSerName val="0"/>
          <c:showPercent val="0"/>
          <c:showBubbleSize val="0"/>
        </c:dLbls>
        <c:gapWidth val="150"/>
        <c:axId val="264548736"/>
        <c:axId val="264550272"/>
      </c:barChart>
      <c:catAx>
        <c:axId val="264548736"/>
        <c:scaling>
          <c:orientation val="minMax"/>
        </c:scaling>
        <c:delete val="1"/>
        <c:axPos val="b"/>
        <c:numFmt formatCode="General" sourceLinked="1"/>
        <c:majorTickMark val="out"/>
        <c:minorTickMark val="none"/>
        <c:tickLblPos val="nextTo"/>
        <c:crossAx val="264550272"/>
        <c:crosses val="autoZero"/>
        <c:auto val="1"/>
        <c:lblAlgn val="ctr"/>
        <c:lblOffset val="100"/>
        <c:noMultiLvlLbl val="0"/>
      </c:catAx>
      <c:valAx>
        <c:axId val="264550272"/>
        <c:scaling>
          <c:orientation val="minMax"/>
        </c:scaling>
        <c:delete val="1"/>
        <c:axPos val="l"/>
        <c:numFmt formatCode="General" sourceLinked="1"/>
        <c:majorTickMark val="out"/>
        <c:minorTickMark val="none"/>
        <c:tickLblPos val="nextTo"/>
        <c:crossAx val="264548736"/>
        <c:crosses val="autoZero"/>
        <c:crossBetween val="between"/>
      </c:valAx>
      <c:spPr>
        <a:scene3d>
          <a:camera prst="orthographicFront"/>
          <a:lightRig rig="threePt" dir="t"/>
        </a:scene3d>
        <a:sp3d prstMaterial="metal"/>
      </c:spPr>
    </c:plotArea>
    <c:legend>
      <c:legendPos val="b"/>
      <c:layout>
        <c:manualLayout>
          <c:xMode val="edge"/>
          <c:yMode val="edge"/>
          <c:x val="0.33002586095096897"/>
          <c:y val="0.92354679802955675"/>
          <c:w val="0.32683614328023541"/>
          <c:h val="6.3453254375851587E-2"/>
        </c:manualLayout>
      </c:layout>
      <c:overlay val="0"/>
      <c:txPr>
        <a:bodyPr/>
        <a:lstStyle/>
        <a:p>
          <a:pPr>
            <a:defRPr sz="1192"/>
          </a:pPr>
          <a:endParaRPr lang="ru-RU"/>
        </a:p>
      </c:txPr>
    </c:legend>
    <c:plotVisOnly val="1"/>
    <c:dispBlanksAs val="gap"/>
    <c:showDLblsOverMax val="0"/>
  </c:chart>
  <c:txPr>
    <a:bodyPr/>
    <a:lstStyle/>
    <a:p>
      <a:pPr>
        <a:defRPr sz="1490" b="1">
          <a:latin typeface="Times New Roman" pitchFamily="18" charset="0"/>
          <a:cs typeface="Times New Roman" pitchFamily="18" charset="0"/>
        </a:defRPr>
      </a:pPr>
      <a:endParaRPr lang="ru-RU"/>
    </a:p>
  </c:txPr>
  <c:externalData r:id="rId1">
    <c:autoUpdate val="0"/>
  </c:externalData>
  <c:userShapes r:id="rId2"/>
</c:chartSpace>
</file>

<file path=ppt/drawings/drawing1.xml><?xml version="1.0" encoding="utf-8"?>
<c:userShapes xmlns:c="http://schemas.openxmlformats.org/drawingml/2006/chart">
  <cdr:relSizeAnchor xmlns:cdr="http://schemas.openxmlformats.org/drawingml/2006/chartDrawing">
    <cdr:from>
      <cdr:x>0.81283</cdr:x>
      <cdr:y>0.03968</cdr:y>
    </cdr:from>
    <cdr:to>
      <cdr:x>0.98098</cdr:x>
      <cdr:y>0.2022</cdr:y>
    </cdr:to>
    <cdr:sp macro="" textlink="">
      <cdr:nvSpPr>
        <cdr:cNvPr id="2" name="TextBox 13"/>
        <cdr:cNvSpPr txBox="1">
          <a:spLocks xmlns:a="http://schemas.openxmlformats.org/drawingml/2006/main" noChangeArrowheads="1"/>
        </cdr:cNvSpPr>
      </cdr:nvSpPr>
      <cdr:spPr bwMode="auto">
        <a:xfrm xmlns:a="http://schemas.openxmlformats.org/drawingml/2006/main">
          <a:off x="6920894" y="142772"/>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none">
          <a:spAutoFit/>
        </a:bodyPr>
        <a:lstStyle xmlns:a="http://schemas.openxmlformats.org/drawingml/2006/main">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eaLnBrk="1" hangingPunct="1"/>
          <a:r>
            <a:rPr lang="en-US" sz="1600" b="1" dirty="0" smtClean="0">
              <a:solidFill>
                <a:prstClr val="black"/>
              </a:solidFill>
              <a:latin typeface="Times New Roman" pitchFamily="18" charset="0"/>
              <a:cs typeface="Times New Roman" pitchFamily="18" charset="0"/>
            </a:rPr>
            <a:t>For 2021</a:t>
          </a:r>
          <a:endParaRPr lang="ru-RU" sz="1600" b="1" dirty="0" smtClean="0">
            <a:solidFill>
              <a:prstClr val="black"/>
            </a:solidFill>
            <a:latin typeface="Times New Roman" pitchFamily="18" charset="0"/>
            <a:cs typeface="Times New Roman" pitchFamily="18" charset="0"/>
          </a:endParaRPr>
        </a:p>
        <a:p xmlns:a="http://schemas.openxmlformats.org/drawingml/2006/main">
          <a:pPr eaLnBrk="1" hangingPunct="1"/>
          <a:r>
            <a:rPr lang="ru-RU" sz="1600" dirty="0" smtClean="0">
              <a:solidFill>
                <a:prstClr val="black"/>
              </a:solidFill>
              <a:latin typeface="Times New Roman" pitchFamily="18" charset="0"/>
              <a:cs typeface="Times New Roman" pitchFamily="18" charset="0"/>
            </a:rPr>
            <a:t>(</a:t>
          </a:r>
          <a:r>
            <a:rPr lang="en-US" sz="1600" dirty="0" smtClean="0">
              <a:solidFill>
                <a:prstClr val="black"/>
              </a:solidFill>
              <a:latin typeface="Times New Roman" pitchFamily="18" charset="0"/>
              <a:cs typeface="Times New Roman" pitchFamily="18" charset="0"/>
            </a:rPr>
            <a:t>total </a:t>
          </a:r>
          <a:r>
            <a:rPr lang="ru-RU" sz="1600" dirty="0" smtClean="0">
              <a:solidFill>
                <a:prstClr val="black"/>
              </a:solidFill>
              <a:latin typeface="Times New Roman" pitchFamily="18" charset="0"/>
              <a:cs typeface="Times New Roman" pitchFamily="18" charset="0"/>
            </a:rPr>
            <a:t>74 </a:t>
          </a:r>
          <a:r>
            <a:rPr lang="en-US" sz="1600" dirty="0" smtClean="0">
              <a:solidFill>
                <a:prstClr val="black"/>
              </a:solidFill>
              <a:latin typeface="Times New Roman" pitchFamily="18" charset="0"/>
              <a:cs typeface="Times New Roman" pitchFamily="18" charset="0"/>
            </a:rPr>
            <a:t>cases</a:t>
          </a:r>
          <a:r>
            <a:rPr lang="ru-RU" sz="1600" dirty="0" smtClean="0">
              <a:solidFill>
                <a:prstClr val="black"/>
              </a:solidFill>
              <a:latin typeface="Times New Roman" pitchFamily="18" charset="0"/>
              <a:cs typeface="Times New Roman" pitchFamily="18" charset="0"/>
            </a:rPr>
            <a:t>)</a:t>
          </a:r>
          <a:endParaRPr lang="ru-RU" sz="1600" b="1" dirty="0">
            <a:solidFill>
              <a:prstClr val="black"/>
            </a:solidFill>
            <a:latin typeface="Times New Roman" pitchFamily="18" charset="0"/>
            <a:cs typeface="Times New Roman" pitchFamily="18" charset="0"/>
          </a:endParaRPr>
        </a:p>
      </cdr:txBody>
    </cdr:sp>
  </cdr:relSizeAnchor>
  <cdr:relSizeAnchor xmlns:cdr="http://schemas.openxmlformats.org/drawingml/2006/chartDrawing">
    <cdr:from>
      <cdr:x>0.6241</cdr:x>
      <cdr:y>0.03968</cdr:y>
    </cdr:from>
    <cdr:to>
      <cdr:x>0.79225</cdr:x>
      <cdr:y>0.2022</cdr:y>
    </cdr:to>
    <cdr:sp macro="" textlink="">
      <cdr:nvSpPr>
        <cdr:cNvPr id="3" name="TextBox 13"/>
        <cdr:cNvSpPr txBox="1">
          <a:spLocks xmlns:a="http://schemas.openxmlformats.org/drawingml/2006/main" noChangeArrowheads="1"/>
        </cdr:cNvSpPr>
      </cdr:nvSpPr>
      <cdr:spPr bwMode="auto">
        <a:xfrm xmlns:a="http://schemas.openxmlformats.org/drawingml/2006/main">
          <a:off x="5313931" y="142772"/>
          <a:ext cx="1431802" cy="584775"/>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eaLnBrk="1" hangingPunct="1"/>
          <a:r>
            <a:rPr lang="en-US" sz="1600" b="1" dirty="0">
              <a:solidFill>
                <a:prstClr val="black"/>
              </a:solidFill>
              <a:latin typeface="Times New Roman" pitchFamily="18" charset="0"/>
              <a:cs typeface="Times New Roman" pitchFamily="18" charset="0"/>
            </a:rPr>
            <a:t>For </a:t>
          </a:r>
          <a:r>
            <a:rPr lang="ru-RU" sz="1600" b="1" dirty="0">
              <a:solidFill>
                <a:prstClr val="black"/>
              </a:solidFill>
              <a:latin typeface="Times New Roman" pitchFamily="18" charset="0"/>
              <a:cs typeface="Times New Roman" pitchFamily="18" charset="0"/>
            </a:rPr>
            <a:t>2020</a:t>
          </a:r>
          <a:r>
            <a:rPr lang="en-US" sz="1600" b="1" dirty="0">
              <a:solidFill>
                <a:prstClr val="black"/>
              </a:solidFill>
              <a:latin typeface="Times New Roman" pitchFamily="18" charset="0"/>
              <a:cs typeface="Times New Roman" pitchFamily="18" charset="0"/>
            </a:rPr>
            <a:t> </a:t>
          </a:r>
        </a:p>
        <a:p xmlns:a="http://schemas.openxmlformats.org/drawingml/2006/main">
          <a:pPr algn="ctr" eaLnBrk="1" hangingPunct="1"/>
          <a:r>
            <a:rPr lang="ru-RU" sz="1600" dirty="0">
              <a:solidFill>
                <a:prstClr val="black"/>
              </a:solidFill>
              <a:latin typeface="Times New Roman" pitchFamily="18" charset="0"/>
              <a:cs typeface="Times New Roman" pitchFamily="18" charset="0"/>
            </a:rPr>
            <a:t>(</a:t>
          </a:r>
          <a:r>
            <a:rPr lang="en-US" sz="1600" dirty="0">
              <a:solidFill>
                <a:prstClr val="black"/>
              </a:solidFill>
              <a:latin typeface="Times New Roman" pitchFamily="18" charset="0"/>
              <a:cs typeface="Times New Roman" pitchFamily="18" charset="0"/>
            </a:rPr>
            <a:t>total</a:t>
          </a:r>
          <a:r>
            <a:rPr lang="ru-RU" sz="1600" dirty="0">
              <a:solidFill>
                <a:prstClr val="black"/>
              </a:solidFill>
              <a:latin typeface="Times New Roman" pitchFamily="18" charset="0"/>
              <a:cs typeface="Times New Roman" pitchFamily="18" charset="0"/>
            </a:rPr>
            <a:t> 73 </a:t>
          </a:r>
          <a:r>
            <a:rPr lang="en-US" sz="1600" dirty="0">
              <a:solidFill>
                <a:prstClr val="black"/>
              </a:solidFill>
              <a:latin typeface="Times New Roman" pitchFamily="18" charset="0"/>
              <a:cs typeface="Times New Roman" pitchFamily="18" charset="0"/>
            </a:rPr>
            <a:t>cases</a:t>
          </a:r>
          <a:r>
            <a:rPr lang="ru-RU" sz="1600" dirty="0">
              <a:solidFill>
                <a:prstClr val="black"/>
              </a:solidFill>
              <a:latin typeface="Times New Roman" pitchFamily="18" charset="0"/>
              <a:cs typeface="Times New Roman" pitchFamily="18" charset="0"/>
            </a:rPr>
            <a:t>)</a:t>
          </a:r>
          <a:endParaRPr lang="ru-RU" sz="1600" b="1" dirty="0">
            <a:solidFill>
              <a:prstClr val="black"/>
            </a:solidFill>
            <a:latin typeface="Times New Roman" pitchFamily="18" charset="0"/>
            <a:cs typeface="Times New Roman" pitchFamily="18"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3316"/>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15373" y="0"/>
            <a:ext cx="2918831" cy="493316"/>
          </a:xfrm>
          <a:prstGeom prst="rect">
            <a:avLst/>
          </a:prstGeom>
        </p:spPr>
        <p:txBody>
          <a:bodyPr vert="horz" lIns="91440" tIns="45720" rIns="91440" bIns="45720" rtlCol="0"/>
          <a:lstStyle>
            <a:lvl1pPr algn="r">
              <a:defRPr sz="1200"/>
            </a:lvl1pPr>
          </a:lstStyle>
          <a:p>
            <a:fld id="{17DEAC4F-317D-4B56-BD08-8735B1557E6A}" type="datetimeFigureOut">
              <a:rPr lang="ru-RU" smtClean="0"/>
              <a:t>18.05.2022</a:t>
            </a:fld>
            <a:endParaRPr lang="ru-RU" dirty="0"/>
          </a:p>
        </p:txBody>
      </p:sp>
      <p:sp>
        <p:nvSpPr>
          <p:cNvPr id="4" name="Нижний колонтитул 3"/>
          <p:cNvSpPr>
            <a:spLocks noGrp="1"/>
          </p:cNvSpPr>
          <p:nvPr>
            <p:ph type="ftr" sz="quarter" idx="2"/>
          </p:nvPr>
        </p:nvSpPr>
        <p:spPr>
          <a:xfrm>
            <a:off x="0" y="9371285"/>
            <a:ext cx="2918831" cy="493316"/>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15373" y="9371285"/>
            <a:ext cx="2918831" cy="493316"/>
          </a:xfrm>
          <a:prstGeom prst="rect">
            <a:avLst/>
          </a:prstGeom>
        </p:spPr>
        <p:txBody>
          <a:bodyPr vert="horz" lIns="91440" tIns="45720" rIns="91440" bIns="45720" rtlCol="0" anchor="b"/>
          <a:lstStyle>
            <a:lvl1pPr algn="r">
              <a:defRPr sz="1200"/>
            </a:lvl1pPr>
          </a:lstStyle>
          <a:p>
            <a:fld id="{E2DB13EE-398F-4000-BD95-59E70E20B316}" type="slidenum">
              <a:rPr lang="ru-RU" smtClean="0"/>
              <a:t>‹#›</a:t>
            </a:fld>
            <a:endParaRPr lang="ru-RU" dirty="0"/>
          </a:p>
        </p:txBody>
      </p:sp>
    </p:spTree>
    <p:extLst>
      <p:ext uri="{BB962C8B-B14F-4D97-AF65-F5344CB8AC3E}">
        <p14:creationId xmlns:p14="http://schemas.microsoft.com/office/powerpoint/2010/main" val="94974311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18831" cy="495029"/>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15373" y="0"/>
            <a:ext cx="2918831" cy="495029"/>
          </a:xfrm>
          <a:prstGeom prst="rect">
            <a:avLst/>
          </a:prstGeom>
        </p:spPr>
        <p:txBody>
          <a:bodyPr vert="horz" lIns="91440" tIns="45720" rIns="91440" bIns="45720" rtlCol="0"/>
          <a:lstStyle>
            <a:lvl1pPr algn="r">
              <a:defRPr sz="1200"/>
            </a:lvl1pPr>
          </a:lstStyle>
          <a:p>
            <a:fld id="{4AD5C910-172E-465E-9F6E-4BED48F9819A}" type="datetimeFigureOut">
              <a:rPr lang="ru-RU" smtClean="0"/>
              <a:t>18.05.2022</a:t>
            </a:fld>
            <a:endParaRPr lang="ru-RU" dirty="0"/>
          </a:p>
        </p:txBody>
      </p:sp>
      <p:sp>
        <p:nvSpPr>
          <p:cNvPr id="4" name="Образ слайда 3"/>
          <p:cNvSpPr>
            <a:spLocks noGrp="1" noRot="1" noChangeAspect="1"/>
          </p:cNvSpPr>
          <p:nvPr>
            <p:ph type="sldImg" idx="2"/>
          </p:nvPr>
        </p:nvSpPr>
        <p:spPr>
          <a:xfrm>
            <a:off x="963613" y="1233488"/>
            <a:ext cx="4808537" cy="3328987"/>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73577" y="4748163"/>
            <a:ext cx="5388610" cy="3884861"/>
          </a:xfrm>
          <a:prstGeom prst="rect">
            <a:avLst/>
          </a:prstGeom>
        </p:spPr>
        <p:txBody>
          <a:bodyPr vert="horz" lIns="91440" tIns="45720" rIns="91440" bIns="45720" rtlCol="0"/>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6" name="Нижний колонтитул 5"/>
          <p:cNvSpPr>
            <a:spLocks noGrp="1"/>
          </p:cNvSpPr>
          <p:nvPr>
            <p:ph type="ftr" sz="quarter" idx="4"/>
          </p:nvPr>
        </p:nvSpPr>
        <p:spPr>
          <a:xfrm>
            <a:off x="0" y="9371286"/>
            <a:ext cx="2918831" cy="495028"/>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15373" y="9371286"/>
            <a:ext cx="2918831" cy="495028"/>
          </a:xfrm>
          <a:prstGeom prst="rect">
            <a:avLst/>
          </a:prstGeom>
        </p:spPr>
        <p:txBody>
          <a:bodyPr vert="horz" lIns="91440" tIns="45720" rIns="91440" bIns="45720" rtlCol="0" anchor="b"/>
          <a:lstStyle>
            <a:lvl1pPr algn="r">
              <a:defRPr sz="1200"/>
            </a:lvl1pPr>
          </a:lstStyle>
          <a:p>
            <a:fld id="{74448EFA-47DC-4E98-965E-B1764BF6721D}" type="slidenum">
              <a:rPr lang="ru-RU" smtClean="0"/>
              <a:t>‹#›</a:t>
            </a:fld>
            <a:endParaRPr lang="ru-RU" dirty="0"/>
          </a:p>
        </p:txBody>
      </p:sp>
    </p:spTree>
    <p:extLst>
      <p:ext uri="{BB962C8B-B14F-4D97-AF65-F5344CB8AC3E}">
        <p14:creationId xmlns:p14="http://schemas.microsoft.com/office/powerpoint/2010/main" val="41594917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a:xfrm>
            <a:off x="963613" y="1233488"/>
            <a:ext cx="4808537" cy="3328987"/>
          </a:xfrm>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4448EFA-47DC-4E98-965E-B1764BF6721D}" type="slidenum">
              <a:rPr lang="ru-RU" smtClean="0"/>
              <a:t>1</a:t>
            </a:fld>
            <a:endParaRPr lang="ru-RU" dirty="0"/>
          </a:p>
        </p:txBody>
      </p:sp>
    </p:spTree>
    <p:extLst>
      <p:ext uri="{BB962C8B-B14F-4D97-AF65-F5344CB8AC3E}">
        <p14:creationId xmlns:p14="http://schemas.microsoft.com/office/powerpoint/2010/main" val="29816902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1238250" y="1122363"/>
            <a:ext cx="7429500" cy="2387600"/>
          </a:xfrm>
        </p:spPr>
        <p:txBody>
          <a:bodyPr anchor="b"/>
          <a:lstStyle>
            <a:lvl1pPr algn="ctr">
              <a:defRPr sz="6000"/>
            </a:lvl1pPr>
          </a:lstStyle>
          <a:p>
            <a:r>
              <a:rPr lang="ru-RU"/>
              <a:t>Образец заголовка</a:t>
            </a:r>
          </a:p>
        </p:txBody>
      </p:sp>
      <p:sp>
        <p:nvSpPr>
          <p:cNvPr id="3" name="Подзаголовок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ru-RU"/>
              <a:t>Образец подзаголовка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6586926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Вертикальный текст 2"/>
          <p:cNvSpPr>
            <a:spLocks noGrp="1"/>
          </p:cNvSpPr>
          <p:nvPr>
            <p:ph type="body" orient="vert" idx="1"/>
          </p:nvPr>
        </p:nvSpPr>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0965708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7089008" y="365125"/>
            <a:ext cx="2135981" cy="5811838"/>
          </a:xfrm>
        </p:spPr>
        <p:txBody>
          <a:bodyPr vert="eaVert"/>
          <a:lstStyle/>
          <a:p>
            <a:r>
              <a:rPr lang="ru-RU"/>
              <a:t>Образец заголовка</a:t>
            </a:r>
          </a:p>
        </p:txBody>
      </p:sp>
      <p:sp>
        <p:nvSpPr>
          <p:cNvPr id="3" name="Вертикальный текст 2"/>
          <p:cNvSpPr>
            <a:spLocks noGrp="1"/>
          </p:cNvSpPr>
          <p:nvPr>
            <p:ph type="body" orient="vert" idx="1"/>
          </p:nvPr>
        </p:nvSpPr>
        <p:spPr>
          <a:xfrm>
            <a:off x="681064" y="365125"/>
            <a:ext cx="6284119" cy="5811838"/>
          </a:xfrm>
        </p:spPr>
        <p:txBody>
          <a:bodyPr vert="eaVert"/>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7318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Содержимое 1"/>
          <p:cNvSpPr>
            <a:spLocks noGrp="1"/>
          </p:cNvSpPr>
          <p:nvPr>
            <p:ph/>
          </p:nvPr>
        </p:nvSpPr>
        <p:spPr>
          <a:xfrm>
            <a:off x="495300" y="274655"/>
            <a:ext cx="8915400" cy="5851525"/>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3" name="Rectangle 4"/>
          <p:cNvSpPr>
            <a:spLocks noGrp="1" noChangeArrowheads="1"/>
          </p:cNvSpPr>
          <p:nvPr>
            <p:ph type="dt" sz="half" idx="10"/>
          </p:nvPr>
        </p:nvSpPr>
        <p:spPr>
          <a:ln/>
        </p:spPr>
        <p:txBody>
          <a:bodyPr/>
          <a:lstStyle>
            <a:lvl1pPr>
              <a:defRPr/>
            </a:lvl1pPr>
          </a:lstStyle>
          <a:p>
            <a:pPr>
              <a:defRPr/>
            </a:pPr>
            <a:endParaRPr lang="ru-RU" dirty="0"/>
          </a:p>
        </p:txBody>
      </p:sp>
      <p:sp>
        <p:nvSpPr>
          <p:cNvPr id="4" name="Rectangle 5"/>
          <p:cNvSpPr>
            <a:spLocks noGrp="1" noChangeArrowheads="1"/>
          </p:cNvSpPr>
          <p:nvPr>
            <p:ph type="ftr" sz="quarter" idx="11"/>
          </p:nvPr>
        </p:nvSpPr>
        <p:spPr>
          <a:ln/>
        </p:spPr>
        <p:txBody>
          <a:bodyPr/>
          <a:lstStyle>
            <a:lvl1pPr>
              <a:defRPr/>
            </a:lvl1pPr>
          </a:lstStyle>
          <a:p>
            <a:pPr>
              <a:defRPr/>
            </a:pPr>
            <a:endParaRPr lang="ru-RU" dirty="0"/>
          </a:p>
        </p:txBody>
      </p:sp>
      <p:sp>
        <p:nvSpPr>
          <p:cNvPr id="5" name="Rectangle 6"/>
          <p:cNvSpPr>
            <a:spLocks noGrp="1" noChangeArrowheads="1"/>
          </p:cNvSpPr>
          <p:nvPr>
            <p:ph type="sldNum" sz="quarter" idx="12"/>
          </p:nvPr>
        </p:nvSpPr>
        <p:spPr>
          <a:ln/>
        </p:spPr>
        <p:txBody>
          <a:bodyPr/>
          <a:lstStyle>
            <a:lvl1pPr>
              <a:defRPr/>
            </a:lvl1pPr>
          </a:lstStyle>
          <a:p>
            <a:pPr>
              <a:defRPr/>
            </a:pPr>
            <a:fld id="{66D1F56F-C712-4B28-9A2C-A96C353C48BC}" type="slidenum">
              <a:rPr lang="ru-RU"/>
              <a:pPr>
                <a:defRPr/>
              </a:pPr>
              <a:t>‹#›</a:t>
            </a:fld>
            <a:endParaRPr lang="ru-RU" dirty="0"/>
          </a:p>
        </p:txBody>
      </p:sp>
    </p:spTree>
    <p:extLst>
      <p:ext uri="{BB962C8B-B14F-4D97-AF65-F5344CB8AC3E}">
        <p14:creationId xmlns:p14="http://schemas.microsoft.com/office/powerpoint/2010/main" val="21645181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idx="1"/>
          </p:nvPr>
        </p:nvSpPr>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2617294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75883" y="1709762"/>
            <a:ext cx="8543925" cy="2852737"/>
          </a:xfrm>
        </p:spPr>
        <p:txBody>
          <a:bodyPr anchor="b"/>
          <a:lstStyle>
            <a:lvl1pPr>
              <a:defRPr sz="6000"/>
            </a:lvl1pPr>
          </a:lstStyle>
          <a:p>
            <a:r>
              <a:rPr lang="ru-RU"/>
              <a:t>Образец заголовка</a:t>
            </a:r>
          </a:p>
        </p:txBody>
      </p:sp>
      <p:sp>
        <p:nvSpPr>
          <p:cNvPr id="3" name="Текст 2"/>
          <p:cNvSpPr>
            <a:spLocks noGrp="1"/>
          </p:cNvSpPr>
          <p:nvPr>
            <p:ph type="body" idx="1"/>
          </p:nvPr>
        </p:nvSpPr>
        <p:spPr>
          <a:xfrm>
            <a:off x="675883" y="458951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ru-RU"/>
              <a:t>Образец текста</a:t>
            </a:r>
          </a:p>
        </p:txBody>
      </p:sp>
      <p:sp>
        <p:nvSpPr>
          <p:cNvPr id="4" name="Дата 3"/>
          <p:cNvSpPr>
            <a:spLocks noGrp="1"/>
          </p:cNvSpPr>
          <p:nvPr>
            <p:ph type="dt" sz="half" idx="10"/>
          </p:nvPr>
        </p:nvSpPr>
        <p:spPr/>
        <p:txBody>
          <a:bodyPr/>
          <a:lstStyle/>
          <a:p>
            <a:endParaRPr lang="ru-RU" dirty="0"/>
          </a:p>
        </p:txBody>
      </p:sp>
      <p:sp>
        <p:nvSpPr>
          <p:cNvPr id="5" name="Нижний колонтитул 4"/>
          <p:cNvSpPr>
            <a:spLocks noGrp="1"/>
          </p:cNvSpPr>
          <p:nvPr>
            <p:ph type="ftr" sz="quarter" idx="11"/>
          </p:nvPr>
        </p:nvSpPr>
        <p:spPr/>
        <p:txBody>
          <a:bodyPr/>
          <a:lstStyle/>
          <a:p>
            <a:endParaRPr lang="ru-RU" dirty="0"/>
          </a:p>
        </p:txBody>
      </p:sp>
      <p:sp>
        <p:nvSpPr>
          <p:cNvPr id="6" name="Номер слайда 5"/>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30561212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Объект 2"/>
          <p:cNvSpPr>
            <a:spLocks noGrp="1"/>
          </p:cNvSpPr>
          <p:nvPr>
            <p:ph sz="half" idx="1"/>
          </p:nvPr>
        </p:nvSpPr>
        <p:spPr>
          <a:xfrm>
            <a:off x="681038"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Объект 3"/>
          <p:cNvSpPr>
            <a:spLocks noGrp="1"/>
          </p:cNvSpPr>
          <p:nvPr>
            <p:ph sz="half" idx="2"/>
          </p:nvPr>
        </p:nvSpPr>
        <p:spPr>
          <a:xfrm>
            <a:off x="5014913" y="1825625"/>
            <a:ext cx="4210050" cy="435133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4464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1" y="365129"/>
            <a:ext cx="8543925" cy="1325563"/>
          </a:xfrm>
        </p:spPr>
        <p:txBody>
          <a:bodyPr/>
          <a:lstStyle/>
          <a:p>
            <a:r>
              <a:rPr lang="ru-RU"/>
              <a:t>Образец заголовка</a:t>
            </a:r>
          </a:p>
        </p:txBody>
      </p:sp>
      <p:sp>
        <p:nvSpPr>
          <p:cNvPr id="3" name="Текст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4" name="Объект 3"/>
          <p:cNvSpPr>
            <a:spLocks noGrp="1"/>
          </p:cNvSpPr>
          <p:nvPr>
            <p:ph sz="half" idx="2"/>
          </p:nvPr>
        </p:nvSpPr>
        <p:spPr>
          <a:xfrm>
            <a:off x="682328" y="2505075"/>
            <a:ext cx="4190702"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5" name="Текст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Образец текста</a:t>
            </a:r>
          </a:p>
        </p:txBody>
      </p:sp>
      <p:sp>
        <p:nvSpPr>
          <p:cNvPr id="6" name="Объект 5"/>
          <p:cNvSpPr>
            <a:spLocks noGrp="1"/>
          </p:cNvSpPr>
          <p:nvPr>
            <p:ph sz="quarter" idx="4"/>
          </p:nvPr>
        </p:nvSpPr>
        <p:spPr>
          <a:xfrm>
            <a:off x="5014913" y="2505075"/>
            <a:ext cx="4211340" cy="3684588"/>
          </a:xfrm>
        </p:spPr>
        <p:txBody>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7" name="Дата 6"/>
          <p:cNvSpPr>
            <a:spLocks noGrp="1"/>
          </p:cNvSpPr>
          <p:nvPr>
            <p:ph type="dt" sz="half" idx="10"/>
          </p:nvPr>
        </p:nvSpPr>
        <p:spPr/>
        <p:txBody>
          <a:bodyPr/>
          <a:lstStyle/>
          <a:p>
            <a:endParaRPr lang="ru-RU" dirty="0"/>
          </a:p>
        </p:txBody>
      </p:sp>
      <p:sp>
        <p:nvSpPr>
          <p:cNvPr id="8" name="Нижний колонтитул 7"/>
          <p:cNvSpPr>
            <a:spLocks noGrp="1"/>
          </p:cNvSpPr>
          <p:nvPr>
            <p:ph type="ftr" sz="quarter" idx="11"/>
          </p:nvPr>
        </p:nvSpPr>
        <p:spPr/>
        <p:txBody>
          <a:bodyPr/>
          <a:lstStyle/>
          <a:p>
            <a:endParaRPr lang="ru-RU" dirty="0"/>
          </a:p>
        </p:txBody>
      </p:sp>
      <p:sp>
        <p:nvSpPr>
          <p:cNvPr id="9" name="Номер слайда 8"/>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4068364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a:t>Образец заголовка</a:t>
            </a:r>
          </a:p>
        </p:txBody>
      </p:sp>
      <p:sp>
        <p:nvSpPr>
          <p:cNvPr id="3" name="Дата 2"/>
          <p:cNvSpPr>
            <a:spLocks noGrp="1"/>
          </p:cNvSpPr>
          <p:nvPr>
            <p:ph type="dt" sz="half" idx="10"/>
          </p:nvPr>
        </p:nvSpPr>
        <p:spPr/>
        <p:txBody>
          <a:bodyPr/>
          <a:lstStyle/>
          <a:p>
            <a:endParaRPr lang="ru-RU" dirty="0"/>
          </a:p>
        </p:txBody>
      </p:sp>
      <p:sp>
        <p:nvSpPr>
          <p:cNvPr id="4" name="Нижний колонтитул 3"/>
          <p:cNvSpPr>
            <a:spLocks noGrp="1"/>
          </p:cNvSpPr>
          <p:nvPr>
            <p:ph type="ftr" sz="quarter" idx="11"/>
          </p:nvPr>
        </p:nvSpPr>
        <p:spPr/>
        <p:txBody>
          <a:bodyPr/>
          <a:lstStyle/>
          <a:p>
            <a:endParaRPr lang="ru-RU" dirty="0"/>
          </a:p>
        </p:txBody>
      </p:sp>
      <p:sp>
        <p:nvSpPr>
          <p:cNvPr id="5" name="Номер слайда 4"/>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40010480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endParaRPr lang="ru-RU" dirty="0"/>
          </a:p>
        </p:txBody>
      </p:sp>
      <p:sp>
        <p:nvSpPr>
          <p:cNvPr id="3" name="Нижний колонтитул 2"/>
          <p:cNvSpPr>
            <a:spLocks noGrp="1"/>
          </p:cNvSpPr>
          <p:nvPr>
            <p:ph type="ftr" sz="quarter" idx="11"/>
          </p:nvPr>
        </p:nvSpPr>
        <p:spPr/>
        <p:txBody>
          <a:bodyPr/>
          <a:lstStyle/>
          <a:p>
            <a:endParaRPr lang="ru-RU" dirty="0"/>
          </a:p>
        </p:txBody>
      </p:sp>
      <p:sp>
        <p:nvSpPr>
          <p:cNvPr id="4" name="Номер слайда 3"/>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4375181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Объект 2"/>
          <p:cNvSpPr>
            <a:spLocks noGrp="1"/>
          </p:cNvSpPr>
          <p:nvPr>
            <p:ph idx="1"/>
          </p:nvPr>
        </p:nvSpPr>
        <p:spPr>
          <a:xfrm>
            <a:off x="4211340" y="987450"/>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223745703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2332" y="457200"/>
            <a:ext cx="3194943" cy="1600200"/>
          </a:xfrm>
        </p:spPr>
        <p:txBody>
          <a:bodyPr anchor="b"/>
          <a:lstStyle>
            <a:lvl1pPr>
              <a:defRPr sz="3200"/>
            </a:lvl1pPr>
          </a:lstStyle>
          <a:p>
            <a:r>
              <a:rPr lang="ru-RU"/>
              <a:t>Образец заголовка</a:t>
            </a:r>
          </a:p>
        </p:txBody>
      </p:sp>
      <p:sp>
        <p:nvSpPr>
          <p:cNvPr id="3" name="Рисунок 2"/>
          <p:cNvSpPr>
            <a:spLocks noGrp="1"/>
          </p:cNvSpPr>
          <p:nvPr>
            <p:ph type="pic" idx="1"/>
          </p:nvPr>
        </p:nvSpPr>
        <p:spPr>
          <a:xfrm>
            <a:off x="4211340" y="987450"/>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dirty="0"/>
          </a:p>
        </p:txBody>
      </p:sp>
      <p:sp>
        <p:nvSpPr>
          <p:cNvPr id="4" name="Текст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ru-RU"/>
              <a:t>Образец текста</a:t>
            </a:r>
          </a:p>
        </p:txBody>
      </p:sp>
      <p:sp>
        <p:nvSpPr>
          <p:cNvPr id="5" name="Дата 4"/>
          <p:cNvSpPr>
            <a:spLocks noGrp="1"/>
          </p:cNvSpPr>
          <p:nvPr>
            <p:ph type="dt" sz="half" idx="10"/>
          </p:nvPr>
        </p:nvSpPr>
        <p:spPr/>
        <p:txBody>
          <a:bodyPr/>
          <a:lstStyle/>
          <a:p>
            <a:endParaRPr lang="ru-RU" dirty="0"/>
          </a:p>
        </p:txBody>
      </p:sp>
      <p:sp>
        <p:nvSpPr>
          <p:cNvPr id="6" name="Нижний колонтитул 5"/>
          <p:cNvSpPr>
            <a:spLocks noGrp="1"/>
          </p:cNvSpPr>
          <p:nvPr>
            <p:ph type="ftr" sz="quarter" idx="11"/>
          </p:nvPr>
        </p:nvSpPr>
        <p:spPr/>
        <p:txBody>
          <a:bodyPr/>
          <a:lstStyle/>
          <a:p>
            <a:endParaRPr lang="ru-RU" dirty="0"/>
          </a:p>
        </p:txBody>
      </p:sp>
      <p:sp>
        <p:nvSpPr>
          <p:cNvPr id="7" name="Номер слайда 6"/>
          <p:cNvSpPr>
            <a:spLocks noGrp="1"/>
          </p:cNvSpPr>
          <p:nvPr>
            <p:ph type="sldNum" sz="quarter" idx="12"/>
          </p:nvPr>
        </p:nvSpPr>
        <p:spPr/>
        <p:txBody>
          <a:bodyPr/>
          <a:lstStyle/>
          <a:p>
            <a:fld id="{C9B229C6-4CB7-4715-9D33-C1CA5325DEB0}" type="slidenum">
              <a:rPr lang="ru-RU" smtClean="0"/>
              <a:t>‹#›</a:t>
            </a:fld>
            <a:endParaRPr lang="ru-RU" dirty="0"/>
          </a:p>
        </p:txBody>
      </p:sp>
    </p:spTree>
    <p:extLst>
      <p:ext uri="{BB962C8B-B14F-4D97-AF65-F5344CB8AC3E}">
        <p14:creationId xmlns:p14="http://schemas.microsoft.com/office/powerpoint/2010/main" val="10829340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ru-RU"/>
              <a:t>Образец заголовка</a:t>
            </a:r>
          </a:p>
        </p:txBody>
      </p:sp>
      <p:sp>
        <p:nvSpPr>
          <p:cNvPr id="3" name="Текст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ru-RU"/>
              <a:t>Образец текста</a:t>
            </a:r>
          </a:p>
          <a:p>
            <a:pPr lvl="1"/>
            <a:r>
              <a:rPr lang="ru-RU"/>
              <a:t>Второй уровень</a:t>
            </a:r>
          </a:p>
          <a:p>
            <a:pPr lvl="2"/>
            <a:r>
              <a:rPr lang="ru-RU"/>
              <a:t>Третий уровень</a:t>
            </a:r>
          </a:p>
          <a:p>
            <a:pPr lvl="3"/>
            <a:r>
              <a:rPr lang="ru-RU"/>
              <a:t>Четвертый уровень</a:t>
            </a:r>
          </a:p>
          <a:p>
            <a:pPr lvl="4"/>
            <a:r>
              <a:rPr lang="ru-RU"/>
              <a:t>Пятый уровень</a:t>
            </a:r>
          </a:p>
        </p:txBody>
      </p:sp>
      <p:sp>
        <p:nvSpPr>
          <p:cNvPr id="4" name="Дата 3"/>
          <p:cNvSpPr>
            <a:spLocks noGrp="1"/>
          </p:cNvSpPr>
          <p:nvPr>
            <p:ph type="dt" sz="half" idx="2"/>
          </p:nvPr>
        </p:nvSpPr>
        <p:spPr>
          <a:xfrm>
            <a:off x="681038" y="635640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dirty="0"/>
          </a:p>
        </p:txBody>
      </p:sp>
      <p:sp>
        <p:nvSpPr>
          <p:cNvPr id="5" name="Нижний колонтитул 4"/>
          <p:cNvSpPr>
            <a:spLocks noGrp="1"/>
          </p:cNvSpPr>
          <p:nvPr>
            <p:ph type="ftr" sz="quarter" idx="3"/>
          </p:nvPr>
        </p:nvSpPr>
        <p:spPr>
          <a:xfrm>
            <a:off x="3281369" y="635640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dirty="0"/>
          </a:p>
        </p:txBody>
      </p:sp>
      <p:sp>
        <p:nvSpPr>
          <p:cNvPr id="6" name="Номер слайда 5"/>
          <p:cNvSpPr>
            <a:spLocks noGrp="1"/>
          </p:cNvSpPr>
          <p:nvPr>
            <p:ph type="sldNum" sz="quarter" idx="4"/>
          </p:nvPr>
        </p:nvSpPr>
        <p:spPr>
          <a:xfrm>
            <a:off x="6996113" y="635640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9B229C6-4CB7-4715-9D33-C1CA5325DEB0}" type="slidenum">
              <a:rPr lang="ru-RU" smtClean="0"/>
              <a:t>‹#›</a:t>
            </a:fld>
            <a:endParaRPr lang="ru-RU" dirty="0"/>
          </a:p>
        </p:txBody>
      </p:sp>
    </p:spTree>
    <p:extLst>
      <p:ext uri="{BB962C8B-B14F-4D97-AF65-F5344CB8AC3E}">
        <p14:creationId xmlns:p14="http://schemas.microsoft.com/office/powerpoint/2010/main" val="95097310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835"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2.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3.jpe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595919" y="351065"/>
            <a:ext cx="8813800" cy="6314904"/>
          </a:xfrm>
        </p:spPr>
        <p:txBody>
          <a:bodyPr>
            <a:normAutofit fontScale="90000"/>
          </a:bodyPr>
          <a:lstStyle/>
          <a:p>
            <a:r>
              <a:rPr lang="en-US" sz="3600" b="1" dirty="0">
                <a:solidFill>
                  <a:srgbClr val="0070C0"/>
                </a:solidFill>
                <a:latin typeface="Times New Roman" pitchFamily="18" charset="0"/>
                <a:cs typeface="Times New Roman" pitchFamily="18" charset="0"/>
              </a:rPr>
              <a:t>National Company Kazakhstan </a:t>
            </a:r>
            <a:r>
              <a:rPr lang="en-US" sz="3600" b="1" dirty="0" err="1">
                <a:solidFill>
                  <a:srgbClr val="0070C0"/>
                </a:solidFill>
                <a:latin typeface="Times New Roman" pitchFamily="18" charset="0"/>
                <a:cs typeface="Times New Roman" pitchFamily="18" charset="0"/>
              </a:rPr>
              <a:t>Temir</a:t>
            </a:r>
            <a:r>
              <a:rPr lang="en-US" sz="3600" b="1" dirty="0">
                <a:solidFill>
                  <a:srgbClr val="0070C0"/>
                </a:solidFill>
                <a:latin typeface="Times New Roman" pitchFamily="18" charset="0"/>
                <a:cs typeface="Times New Roman" pitchFamily="18" charset="0"/>
              </a:rPr>
              <a:t> </a:t>
            </a:r>
            <a:r>
              <a:rPr lang="en-US" sz="3600" b="1" dirty="0" err="1">
                <a:solidFill>
                  <a:srgbClr val="0070C0"/>
                </a:solidFill>
                <a:latin typeface="Times New Roman" pitchFamily="18" charset="0"/>
                <a:cs typeface="Times New Roman" pitchFamily="18" charset="0"/>
              </a:rPr>
              <a:t>Zholy</a:t>
            </a:r>
            <a:r>
              <a:rPr lang="en-US" sz="3600" b="1" dirty="0">
                <a:solidFill>
                  <a:srgbClr val="0070C0"/>
                </a:solidFill>
                <a:latin typeface="Times New Roman" pitchFamily="18" charset="0"/>
                <a:cs typeface="Times New Roman" pitchFamily="18" charset="0"/>
              </a:rPr>
              <a:t> JSC</a:t>
            </a:r>
            <a:r>
              <a:rPr lang="ru-RU" sz="3600" b="1" dirty="0" smtClean="0">
                <a:latin typeface="Times New Roman" pitchFamily="18" charset="0"/>
                <a:cs typeface="Times New Roman" pitchFamily="18" charset="0"/>
              </a:rPr>
              <a:t/>
            </a:r>
            <a:br>
              <a:rPr lang="ru-RU" sz="3600" b="1" dirty="0" smtClean="0">
                <a:latin typeface="Times New Roman" pitchFamily="18" charset="0"/>
                <a:cs typeface="Times New Roman" pitchFamily="18" charset="0"/>
              </a:rPr>
            </a:br>
            <a:r>
              <a:rPr lang="ru-RU" sz="3600" b="1" dirty="0" smtClean="0">
                <a:latin typeface="Times New Roman" pitchFamily="18" charset="0"/>
                <a:cs typeface="Times New Roman" pitchFamily="18" charset="0"/>
              </a:rPr>
              <a:t/>
            </a:r>
            <a:br>
              <a:rPr lang="ru-RU" sz="3600" b="1" dirty="0" smtClean="0">
                <a:latin typeface="Times New Roman" pitchFamily="18" charset="0"/>
                <a:cs typeface="Times New Roman" pitchFamily="18" charset="0"/>
              </a:rPr>
            </a:br>
            <a:r>
              <a:rPr lang="ru-RU" sz="4000" b="1" dirty="0" smtClean="0">
                <a:latin typeface="Times New Roman" pitchFamily="18" charset="0"/>
                <a:cs typeface="Times New Roman" pitchFamily="18" charset="0"/>
              </a:rPr>
              <a:t/>
            </a:r>
            <a:br>
              <a:rPr lang="ru-RU" sz="4000" b="1" dirty="0" smtClean="0">
                <a:latin typeface="Times New Roman" pitchFamily="18" charset="0"/>
                <a:cs typeface="Times New Roman" pitchFamily="18" charset="0"/>
              </a:rPr>
            </a:br>
            <a:r>
              <a:rPr lang="en-US" sz="2700" b="1" dirty="0">
                <a:solidFill>
                  <a:srgbClr val="0070C0"/>
                </a:solidFill>
                <a:latin typeface="Times New Roman" pitchFamily="18" charset="0"/>
                <a:cs typeface="Times New Roman" pitchFamily="18" charset="0"/>
              </a:rPr>
              <a:t>RESULTS OF ACTIVITIES FOR </a:t>
            </a:r>
            <a:r>
              <a:rPr lang="en-US" sz="2700" b="1" dirty="0" smtClean="0">
                <a:solidFill>
                  <a:srgbClr val="0070C0"/>
                </a:solidFill>
                <a:latin typeface="Times New Roman" pitchFamily="18" charset="0"/>
                <a:cs typeface="Times New Roman" pitchFamily="18" charset="0"/>
              </a:rPr>
              <a:t>202</a:t>
            </a:r>
            <a:r>
              <a:rPr lang="ru-RU" sz="2700" b="1" dirty="0" smtClean="0">
                <a:solidFill>
                  <a:srgbClr val="0070C0"/>
                </a:solidFill>
                <a:latin typeface="Times New Roman" pitchFamily="18" charset="0"/>
                <a:cs typeface="Times New Roman" pitchFamily="18" charset="0"/>
              </a:rPr>
              <a:t>1</a:t>
            </a:r>
            <a:r>
              <a:rPr lang="en-US" sz="2700" b="1" dirty="0" smtClean="0">
                <a:solidFill>
                  <a:srgbClr val="0070C0"/>
                </a:solidFill>
                <a:latin typeface="Times New Roman" pitchFamily="18" charset="0"/>
                <a:cs typeface="Times New Roman" pitchFamily="18" charset="0"/>
              </a:rPr>
              <a:t> </a:t>
            </a:r>
            <a:r>
              <a:rPr lang="en-US" sz="2700" b="1" dirty="0">
                <a:solidFill>
                  <a:srgbClr val="0070C0"/>
                </a:solidFill>
                <a:latin typeface="Times New Roman" pitchFamily="18" charset="0"/>
                <a:cs typeface="Times New Roman" pitchFamily="18" charset="0"/>
              </a:rPr>
              <a:t>FND MAIN TASKS FOR </a:t>
            </a:r>
            <a:r>
              <a:rPr lang="en-US" sz="2700" b="1" dirty="0" smtClean="0">
                <a:solidFill>
                  <a:srgbClr val="0070C0"/>
                </a:solidFill>
                <a:latin typeface="Times New Roman" pitchFamily="18" charset="0"/>
                <a:cs typeface="Times New Roman" pitchFamily="18" charset="0"/>
              </a:rPr>
              <a:t>202</a:t>
            </a:r>
            <a:r>
              <a:rPr lang="ru-RU" sz="2700" b="1" dirty="0" smtClean="0">
                <a:solidFill>
                  <a:srgbClr val="0070C0"/>
                </a:solidFill>
                <a:latin typeface="Times New Roman" pitchFamily="18" charset="0"/>
                <a:cs typeface="Times New Roman" pitchFamily="18" charset="0"/>
              </a:rPr>
              <a:t>2</a:t>
            </a:r>
            <a:r>
              <a:rPr lang="en-US" sz="2700" b="1" dirty="0" smtClean="0">
                <a:solidFill>
                  <a:srgbClr val="0070C0"/>
                </a:solidFill>
                <a:latin typeface="Times New Roman" pitchFamily="18" charset="0"/>
                <a:cs typeface="Times New Roman" pitchFamily="18" charset="0"/>
              </a:rPr>
              <a:t> </a:t>
            </a:r>
            <a:r>
              <a:rPr lang="en-US" sz="2700" b="1" dirty="0">
                <a:solidFill>
                  <a:srgbClr val="0070C0"/>
                </a:solidFill>
                <a:latin typeface="Times New Roman" pitchFamily="18" charset="0"/>
                <a:cs typeface="Times New Roman" pitchFamily="18" charset="0"/>
              </a:rPr>
              <a:t>ON THE MAIN RAILWAY NETWORK </a:t>
            </a:r>
            <a:r>
              <a:rPr lang="en-US" sz="2700" b="1" dirty="0" smtClean="0">
                <a:solidFill>
                  <a:srgbClr val="0070C0"/>
                </a:solidFill>
                <a:latin typeface="Times New Roman" pitchFamily="18" charset="0"/>
                <a:cs typeface="Times New Roman" pitchFamily="18" charset="0"/>
              </a:rPr>
              <a:t>SERVICES</a:t>
            </a:r>
            <a:r>
              <a:rPr lang="ru-RU" sz="2700" b="1" dirty="0" smtClean="0">
                <a:solidFill>
                  <a:srgbClr val="0070C0"/>
                </a:solidFill>
                <a:latin typeface="Times New Roman" pitchFamily="18" charset="0"/>
                <a:cs typeface="Times New Roman" pitchFamily="18" charset="0"/>
              </a:rPr>
              <a:t/>
            </a:r>
            <a:br>
              <a:rPr lang="ru-RU" sz="2700" b="1" dirty="0" smtClean="0">
                <a:solidFill>
                  <a:srgbClr val="0070C0"/>
                </a:solidFill>
                <a:latin typeface="Times New Roman" pitchFamily="18" charset="0"/>
                <a:cs typeface="Times New Roman" pitchFamily="18" charset="0"/>
              </a:rPr>
            </a:br>
            <a:r>
              <a:rPr lang="ru-RU" sz="4000" b="1" dirty="0" smtClean="0">
                <a:solidFill>
                  <a:srgbClr val="002060"/>
                </a:solidFill>
                <a:latin typeface="Times New Roman" pitchFamily="18" charset="0"/>
                <a:cs typeface="Times New Roman" pitchFamily="18" charset="0"/>
              </a:rPr>
              <a:t/>
            </a:r>
            <a:br>
              <a:rPr lang="ru-RU" sz="4000" b="1" dirty="0" smtClean="0">
                <a:solidFill>
                  <a:srgbClr val="002060"/>
                </a:solidFill>
                <a:latin typeface="Times New Roman" pitchFamily="18" charset="0"/>
                <a:cs typeface="Times New Roman" pitchFamily="18"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smtClean="0">
                <a:solidFill>
                  <a:srgbClr val="002060"/>
                </a:solidFill>
                <a:latin typeface="Arial" pitchFamily="34" charset="0"/>
                <a:cs typeface="Arial" pitchFamily="34" charset="0"/>
              </a:rPr>
              <a:t/>
            </a:r>
            <a:br>
              <a:rPr lang="ru-RU" sz="4000" b="1" dirty="0" smtClean="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smtClean="0">
                <a:solidFill>
                  <a:srgbClr val="002060"/>
                </a:solidFill>
                <a:latin typeface="Arial" pitchFamily="34" charset="0"/>
                <a:cs typeface="Arial" pitchFamily="34" charset="0"/>
              </a:rPr>
              <a:t/>
            </a:r>
            <a:br>
              <a:rPr lang="ru-RU" sz="4000" b="1" dirty="0" smtClean="0">
                <a:solidFill>
                  <a:srgbClr val="002060"/>
                </a:solidFill>
                <a:latin typeface="Arial" pitchFamily="34" charset="0"/>
                <a:cs typeface="Arial" pitchFamily="34" charset="0"/>
              </a:rPr>
            </a:br>
            <a:r>
              <a:rPr lang="ru-RU" sz="4000" b="1" dirty="0">
                <a:solidFill>
                  <a:srgbClr val="002060"/>
                </a:solidFill>
                <a:latin typeface="Arial" pitchFamily="34" charset="0"/>
                <a:cs typeface="Arial" pitchFamily="34" charset="0"/>
              </a:rPr>
              <a:t/>
            </a:r>
            <a:br>
              <a:rPr lang="ru-RU" sz="4000" b="1" dirty="0">
                <a:solidFill>
                  <a:srgbClr val="002060"/>
                </a:solidFill>
                <a:latin typeface="Arial" pitchFamily="34" charset="0"/>
                <a:cs typeface="Arial" pitchFamily="34" charset="0"/>
              </a:rPr>
            </a:br>
            <a:r>
              <a:rPr lang="ru-RU" sz="4000" b="1" dirty="0" smtClean="0">
                <a:solidFill>
                  <a:srgbClr val="002060"/>
                </a:solidFill>
                <a:latin typeface="Arial" pitchFamily="34" charset="0"/>
                <a:cs typeface="Arial" pitchFamily="34" charset="0"/>
              </a:rPr>
              <a:t/>
            </a:r>
            <a:br>
              <a:rPr lang="ru-RU" sz="4000" b="1" dirty="0" smtClean="0">
                <a:solidFill>
                  <a:srgbClr val="002060"/>
                </a:solidFill>
                <a:latin typeface="Arial" pitchFamily="34" charset="0"/>
                <a:cs typeface="Arial" pitchFamily="34" charset="0"/>
              </a:rPr>
            </a:br>
            <a:r>
              <a:rPr lang="en-US" sz="1800" b="1" dirty="0" err="1">
                <a:solidFill>
                  <a:srgbClr val="0070C0"/>
                </a:solidFill>
                <a:latin typeface="Times New Roman" pitchFamily="18" charset="0"/>
                <a:cs typeface="Times New Roman" pitchFamily="18" charset="0"/>
              </a:rPr>
              <a:t>Nur</a:t>
            </a:r>
            <a:r>
              <a:rPr lang="en-US" sz="1800" b="1" dirty="0">
                <a:solidFill>
                  <a:srgbClr val="0070C0"/>
                </a:solidFill>
                <a:latin typeface="Times New Roman" pitchFamily="18" charset="0"/>
                <a:cs typeface="Times New Roman" pitchFamily="18" charset="0"/>
              </a:rPr>
              <a:t>-Sultan</a:t>
            </a:r>
            <a:r>
              <a:rPr lang="ru-RU" sz="1800" b="1" dirty="0">
                <a:solidFill>
                  <a:srgbClr val="0070C0"/>
                </a:solidFill>
                <a:latin typeface="Times New Roman" pitchFamily="18" charset="0"/>
                <a:cs typeface="Times New Roman" pitchFamily="18" charset="0"/>
              </a:rPr>
              <a:t/>
            </a:r>
            <a:br>
              <a:rPr lang="ru-RU" sz="1800" b="1" dirty="0">
                <a:solidFill>
                  <a:srgbClr val="0070C0"/>
                </a:solidFill>
                <a:latin typeface="Times New Roman" pitchFamily="18" charset="0"/>
                <a:cs typeface="Times New Roman" pitchFamily="18" charset="0"/>
              </a:rPr>
            </a:br>
            <a:r>
              <a:rPr lang="ru-RU" sz="1800" b="1" dirty="0" smtClean="0">
                <a:solidFill>
                  <a:srgbClr val="0070C0"/>
                </a:solidFill>
                <a:latin typeface="Times New Roman" pitchFamily="18" charset="0"/>
                <a:cs typeface="Times New Roman" pitchFamily="18" charset="0"/>
              </a:rPr>
              <a:t>22.04.2022</a:t>
            </a:r>
            <a:endParaRPr lang="ru-RU" sz="1800" b="1" dirty="0">
              <a:solidFill>
                <a:srgbClr val="0070C0"/>
              </a:solidFill>
              <a:latin typeface="Times New Roman" pitchFamily="18" charset="0"/>
              <a:cs typeface="Times New Roman" pitchFamily="18" charset="0"/>
            </a:endParaRPr>
          </a:p>
        </p:txBody>
      </p:sp>
      <p:sp>
        <p:nvSpPr>
          <p:cNvPr id="4" name="Номер слайда 2"/>
          <p:cNvSpPr txBox="1">
            <a:spLocks/>
          </p:cNvSpPr>
          <p:nvPr/>
        </p:nvSpPr>
        <p:spPr>
          <a:xfrm>
            <a:off x="9271000" y="6483406"/>
            <a:ext cx="631323" cy="365125"/>
          </a:xfrm>
          <a:prstGeom prst="rect">
            <a:avLst/>
          </a:prstGeom>
        </p:spPr>
        <p:txBody>
          <a:bodyPr/>
          <a:ls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endParaRPr lang="ru-RU" sz="1400" dirty="0">
              <a:latin typeface="Arial" pitchFamily="34" charset="0"/>
              <a:cs typeface="Arial" pitchFamily="34" charset="0"/>
            </a:endParaRPr>
          </a:p>
          <a:p>
            <a:pPr algn="r"/>
            <a:endParaRPr lang="ru-RU" sz="1400" dirty="0">
              <a:latin typeface="Arial" pitchFamily="34" charset="0"/>
              <a:cs typeface="Arial" pitchFamily="34" charset="0"/>
            </a:endParaRPr>
          </a:p>
        </p:txBody>
      </p:sp>
      <p:pic>
        <p:nvPicPr>
          <p:cNvPr id="6" name="Picture 3" descr="D:\For prezentations\kz_icons\Map1 copy.png"/>
          <p:cNvPicPr>
            <a:picLocks noChangeAspect="1" noChangeArrowheads="1"/>
          </p:cNvPicPr>
          <p:nvPr/>
        </p:nvPicPr>
        <p:blipFill rotWithShape="1">
          <a:blip r:embed="rId3" cstate="print">
            <a:duotone>
              <a:srgbClr val="4F81BD">
                <a:shade val="45000"/>
                <a:satMod val="135000"/>
              </a:srgbClr>
              <a:prstClr val="white"/>
            </a:duotone>
            <a:extLst>
              <a:ext uri="{BEBA8EAE-BF5A-486C-A8C5-ECC9F3942E4B}">
                <a14:imgProps xmlns:a14="http://schemas.microsoft.com/office/drawing/2010/main">
                  <a14:imgLayer r:embed="rId4">
                    <a14:imgEffect>
                      <a14:sharpenSoften amount="50000"/>
                    </a14:imgEffect>
                    <a14:imgEffect>
                      <a14:colorTemperature colorTemp="8800"/>
                    </a14:imgEffect>
                  </a14:imgLayer>
                </a14:imgProps>
              </a:ext>
            </a:extLst>
          </a:blip>
          <a:srcRect l="2679" r="3432"/>
          <a:stretch/>
        </p:blipFill>
        <p:spPr bwMode="auto">
          <a:xfrm>
            <a:off x="5345714" y="4472434"/>
            <a:ext cx="4320480" cy="2111027"/>
          </a:xfrm>
          <a:prstGeom prst="rect">
            <a:avLst/>
          </a:prstGeom>
          <a:noFill/>
          <a:scene3d>
            <a:camera prst="orthographicFront">
              <a:rot lat="0" lon="0" rev="0"/>
            </a:camera>
            <a:lightRig rig="threePt" dir="t"/>
          </a:scene3d>
          <a:extLst/>
        </p:spPr>
      </p:pic>
      <p:pic>
        <p:nvPicPr>
          <p:cNvPr id="7" name="Picture 2"/>
          <p:cNvPicPr>
            <a:picLocks noChangeAspect="1" noChangeArrowheads="1"/>
          </p:cNvPicPr>
          <p:nvPr/>
        </p:nvPicPr>
        <p:blipFill>
          <a:blip r:embed="rId5" cstate="print">
            <a:extLst/>
          </a:blip>
          <a:srcRect/>
          <a:stretch>
            <a:fillRect/>
          </a:stretch>
        </p:blipFill>
        <p:spPr bwMode="auto">
          <a:xfrm>
            <a:off x="6732249" y="2904722"/>
            <a:ext cx="2327517" cy="2790506"/>
          </a:xfrm>
          <a:prstGeom prst="rect">
            <a:avLst/>
          </a:prstGeom>
          <a:noFill/>
          <a:ln>
            <a:noFill/>
          </a:ln>
          <a:effectLst>
            <a:outerShdw dist="35921" dir="2700000" algn="ctr" rotWithShape="0">
              <a:srgbClr val="EEECE1"/>
            </a:outerShdw>
            <a:softEdge rad="635000"/>
          </a:effectLst>
          <a:scene3d>
            <a:camera prst="obliqueTopRight"/>
            <a:lightRig rig="threePt" dir="t"/>
          </a:scene3d>
          <a:extLst/>
        </p:spPr>
      </p:pic>
    </p:spTree>
    <p:extLst>
      <p:ext uri="{BB962C8B-B14F-4D97-AF65-F5344CB8AC3E}">
        <p14:creationId xmlns:p14="http://schemas.microsoft.com/office/powerpoint/2010/main" val="10483211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10729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268988"/>
            <a:ext cx="9593966" cy="4678204"/>
          </a:xfrm>
          <a:prstGeom prst="rect">
            <a:avLst/>
          </a:prstGeom>
        </p:spPr>
        <p:txBody>
          <a:bodyPr wrap="square">
            <a:spAutoFit/>
          </a:bodyPr>
          <a:lstStyle/>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Contracts have been concluded for the provision of services for the MRN in passenger traffic - 12, in freight - 3 (including 2 private carriers</a:t>
            </a:r>
            <a:r>
              <a:rPr lang="en-US" sz="1600" dirty="0" smtClean="0">
                <a:latin typeface="Times New Roman" pitchFamily="18" charset="0"/>
                <a:cs typeface="Times New Roman" pitchFamily="18" charset="0"/>
              </a:rPr>
              <a:t>). </a:t>
            </a:r>
          </a:p>
          <a:p>
            <a:pPr marL="355600" lvl="1"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According to the orders of the CRNM, passenger carriers were provided with a temporary reduction factor (TRF) for the services of the MRN when transporting passengers by rail. The total amount of TRF in 2020 amounted to </a:t>
            </a:r>
            <a:r>
              <a:rPr lang="ru-RU" sz="1600" b="1" dirty="0" smtClean="0">
                <a:latin typeface="Times New Roman" pitchFamily="18" charset="0"/>
                <a:cs typeface="Times New Roman" pitchFamily="18" charset="0"/>
              </a:rPr>
              <a:t>17</a:t>
            </a:r>
            <a:r>
              <a:rPr lang="en-US" sz="1600" b="1" dirty="0" smtClean="0">
                <a:latin typeface="Times New Roman" pitchFamily="18" charset="0"/>
                <a:cs typeface="Times New Roman" pitchFamily="18" charset="0"/>
              </a:rPr>
              <a:t>.</a:t>
            </a:r>
            <a:r>
              <a:rPr lang="ru-RU" sz="1600" b="1" dirty="0" smtClean="0">
                <a:latin typeface="Times New Roman" pitchFamily="18" charset="0"/>
                <a:cs typeface="Times New Roman" pitchFamily="18" charset="0"/>
              </a:rPr>
              <a:t>3</a:t>
            </a:r>
            <a:r>
              <a:rPr lang="en-US" sz="1600" b="1" dirty="0" smtClean="0">
                <a:latin typeface="Times New Roman" pitchFamily="18" charset="0"/>
                <a:cs typeface="Times New Roman" pitchFamily="18" charset="0"/>
              </a:rPr>
              <a:t> </a:t>
            </a:r>
            <a:r>
              <a:rPr lang="en-US" sz="1600" b="1" dirty="0">
                <a:latin typeface="Times New Roman" pitchFamily="18" charset="0"/>
                <a:cs typeface="Times New Roman" pitchFamily="18" charset="0"/>
              </a:rPr>
              <a:t>billion </a:t>
            </a:r>
            <a:r>
              <a:rPr lang="en-US" sz="1600" b="1" dirty="0" err="1">
                <a:latin typeface="Times New Roman" pitchFamily="18" charset="0"/>
                <a:cs typeface="Times New Roman" pitchFamily="18" charset="0"/>
              </a:rPr>
              <a:t>tenge</a:t>
            </a:r>
            <a:r>
              <a:rPr lang="en-US" sz="1600" dirty="0">
                <a:latin typeface="Times New Roman" pitchFamily="18" charset="0"/>
                <a:cs typeface="Times New Roman" pitchFamily="18" charset="0"/>
              </a:rPr>
              <a:t>.</a:t>
            </a:r>
          </a:p>
          <a:p>
            <a:pPr marL="355600" lvl="1" indent="-355600" algn="just">
              <a:lnSpc>
                <a:spcPct val="150000"/>
              </a:lnSpc>
              <a:spcAft>
                <a:spcPts val="350"/>
              </a:spcAft>
              <a:buFont typeface="Wingdings" pitchFamily="2" charset="2"/>
              <a:buChar char="v"/>
            </a:pPr>
            <a:r>
              <a:rPr lang="en-US" sz="1600" dirty="0" smtClean="0">
                <a:latin typeface="Times New Roman" pitchFamily="18" charset="0"/>
                <a:cs typeface="Times New Roman" pitchFamily="18" charset="0"/>
              </a:rPr>
              <a:t>Into the developed </a:t>
            </a:r>
            <a:r>
              <a:rPr lang="en-US" sz="1600" dirty="0">
                <a:latin typeface="Times New Roman" pitchFamily="18" charset="0"/>
                <a:cs typeface="Times New Roman" pitchFamily="18" charset="0"/>
              </a:rPr>
              <a:t>and approved by agreement with stakeholders (government agencies, private carriers and industry associations) </a:t>
            </a:r>
            <a:r>
              <a:rPr lang="en-US" sz="1600" b="1" dirty="0">
                <a:latin typeface="Times New Roman" pitchFamily="18" charset="0"/>
                <a:cs typeface="Times New Roman" pitchFamily="18" charset="0"/>
              </a:rPr>
              <a:t>Regulations for technological interaction of the National Infrastructure Operator and Freight </a:t>
            </a:r>
            <a:r>
              <a:rPr lang="en-US" sz="1600" b="1" dirty="0" smtClean="0">
                <a:latin typeface="Times New Roman" pitchFamily="18" charset="0"/>
                <a:cs typeface="Times New Roman" pitchFamily="18" charset="0"/>
              </a:rPr>
              <a:t>Carriers</a:t>
            </a:r>
            <a:r>
              <a:rPr lang="en-US" sz="1600" dirty="0" smtClean="0">
                <a:latin typeface="Times New Roman" pitchFamily="18" charset="0"/>
                <a:cs typeface="Times New Roman" pitchFamily="18" charset="0"/>
              </a:rPr>
              <a:t>  additions and changes made.</a:t>
            </a:r>
            <a:endParaRPr lang="en-US" sz="1600" dirty="0">
              <a:latin typeface="Times New Roman" pitchFamily="18" charset="0"/>
              <a:cs typeface="Times New Roman" pitchFamily="18" charset="0"/>
            </a:endParaRPr>
          </a:p>
          <a:p>
            <a:pPr marL="355600" lvl="1" indent="-355600" algn="just">
              <a:lnSpc>
                <a:spcPct val="150000"/>
              </a:lnSpc>
              <a:spcAft>
                <a:spcPts val="350"/>
              </a:spcAft>
              <a:buFont typeface="Wingdings" pitchFamily="2" charset="2"/>
              <a:buChar char="v"/>
            </a:pPr>
            <a:r>
              <a:rPr lang="en-US" sz="1600" dirty="0" smtClean="0">
                <a:latin typeface="Times New Roman" pitchFamily="18" charset="0"/>
                <a:cs typeface="Times New Roman" pitchFamily="18" charset="0"/>
              </a:rPr>
              <a:t>Developed and sent to the Ministry of Industry and Infrastructure Development of the Republic of Kazakhstan a draft order in a new edition “On the approval of the list of operations” included in the services of the MRN</a:t>
            </a:r>
            <a:r>
              <a:rPr lang="ru-RU" sz="1600" dirty="0" smtClean="0">
                <a:latin typeface="Times New Roman" pitchFamily="18" charset="0"/>
                <a:cs typeface="Times New Roman" pitchFamily="18" charset="0"/>
              </a:rPr>
              <a:t> </a:t>
            </a:r>
            <a:r>
              <a:rPr lang="ru-RU" sz="1600" i="1" dirty="0" smtClean="0">
                <a:latin typeface="Times New Roman" pitchFamily="18" charset="0"/>
                <a:cs typeface="Times New Roman" pitchFamily="18" charset="0"/>
              </a:rPr>
              <a:t>(</a:t>
            </a:r>
            <a:r>
              <a:rPr lang="en-US" sz="1600" i="1" dirty="0" smtClean="0">
                <a:latin typeface="Times New Roman" pitchFamily="18" charset="0"/>
                <a:cs typeface="Times New Roman" pitchFamily="18" charset="0"/>
              </a:rPr>
              <a:t>Order of  the  Minister of  Transport and Communications of the Republic of Kazakhstan dated</a:t>
            </a:r>
            <a:r>
              <a:rPr lang="ru-RU" sz="1600" i="1" dirty="0" smtClean="0">
                <a:latin typeface="Times New Roman" pitchFamily="18" charset="0"/>
                <a:cs typeface="Times New Roman" pitchFamily="18" charset="0"/>
              </a:rPr>
              <a:t> </a:t>
            </a:r>
            <a:r>
              <a:rPr lang="en-US" sz="1600" i="1" dirty="0" smtClean="0">
                <a:latin typeface="Times New Roman" pitchFamily="18" charset="0"/>
                <a:cs typeface="Times New Roman" pitchFamily="18" charset="0"/>
              </a:rPr>
              <a:t>July </a:t>
            </a:r>
            <a:r>
              <a:rPr lang="ru-RU" sz="1600" i="1" dirty="0" smtClean="0">
                <a:latin typeface="Times New Roman" pitchFamily="18" charset="0"/>
                <a:cs typeface="Times New Roman" pitchFamily="18" charset="0"/>
              </a:rPr>
              <a:t>23 </a:t>
            </a:r>
            <a:r>
              <a:rPr lang="en-US" sz="1600" i="1" dirty="0" smtClean="0">
                <a:latin typeface="Times New Roman" pitchFamily="18" charset="0"/>
                <a:cs typeface="Times New Roman" pitchFamily="18" charset="0"/>
              </a:rPr>
              <a:t>,</a:t>
            </a:r>
            <a:r>
              <a:rPr lang="ru-RU" sz="1600" i="1" dirty="0" smtClean="0">
                <a:latin typeface="Times New Roman" pitchFamily="18" charset="0"/>
                <a:cs typeface="Times New Roman" pitchFamily="18" charset="0"/>
              </a:rPr>
              <a:t>2004 </a:t>
            </a:r>
            <a:r>
              <a:rPr lang="ru-RU" sz="1600" i="1" dirty="0">
                <a:latin typeface="Times New Roman" pitchFamily="18" charset="0"/>
                <a:cs typeface="Times New Roman" pitchFamily="18" charset="0"/>
              </a:rPr>
              <a:t>№ 288-I) </a:t>
            </a:r>
            <a:r>
              <a:rPr lang="ru-RU" sz="1600" b="1" i="1" dirty="0">
                <a:latin typeface="Times New Roman" panose="02020603050405020304" pitchFamily="18" charset="0"/>
                <a:cs typeface="Times New Roman" panose="02020603050405020304" pitchFamily="18" charset="0"/>
              </a:rPr>
              <a:t>. </a:t>
            </a:r>
          </a:p>
        </p:txBody>
      </p:sp>
      <p:sp>
        <p:nvSpPr>
          <p:cNvPr id="2" name="Номер слайда 1"/>
          <p:cNvSpPr>
            <a:spLocks noGrp="1"/>
          </p:cNvSpPr>
          <p:nvPr>
            <p:ph type="sldNum" sz="quarter" idx="12"/>
          </p:nvPr>
        </p:nvSpPr>
        <p:spPr>
          <a:xfrm>
            <a:off x="7459238" y="6415776"/>
            <a:ext cx="2228850" cy="365125"/>
          </a:xfrm>
        </p:spPr>
        <p:txBody>
          <a:bodyPr/>
          <a:lstStyle/>
          <a:p>
            <a:pPr>
              <a:defRPr/>
            </a:pPr>
            <a:fld id="{66D1F56F-C712-4B28-9A2C-A96C353C48BC}" type="slidenum">
              <a:rPr lang="ru-RU" smtClean="0"/>
              <a:pPr>
                <a:defRPr/>
              </a:pPr>
              <a:t>10</a:t>
            </a:fld>
            <a:endParaRPr lang="ru-RU" dirty="0"/>
          </a:p>
        </p:txBody>
      </p:sp>
    </p:spTree>
    <p:extLst>
      <p:ext uri="{BB962C8B-B14F-4D97-AF65-F5344CB8AC3E}">
        <p14:creationId xmlns:p14="http://schemas.microsoft.com/office/powerpoint/2010/main" val="213927538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10729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268992"/>
            <a:ext cx="9593966" cy="5468164"/>
          </a:xfrm>
          <a:prstGeom prst="rect">
            <a:avLst/>
          </a:prstGeom>
        </p:spPr>
        <p:txBody>
          <a:bodyPr wrap="square">
            <a:spAutoFit/>
          </a:bodyPr>
          <a:lstStyle/>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As part of the implementation of the project activities, the Train Traffic Control Center in the period </a:t>
            </a:r>
            <a:r>
              <a:rPr lang="en-US" sz="1600" dirty="0" smtClean="0">
                <a:latin typeface="Times New Roman" pitchFamily="18" charset="0"/>
                <a:cs typeface="Times New Roman" pitchFamily="18" charset="0"/>
              </a:rPr>
              <a:t>2018-2021 </a:t>
            </a:r>
            <a:r>
              <a:rPr lang="en-US" sz="1600" dirty="0">
                <a:latin typeface="Times New Roman" pitchFamily="18" charset="0"/>
                <a:cs typeface="Times New Roman" pitchFamily="18" charset="0"/>
              </a:rPr>
              <a:t>done </a:t>
            </a:r>
            <a:r>
              <a:rPr lang="ru-RU" sz="1600" dirty="0">
                <a:latin typeface="Times New Roman" pitchFamily="18" charset="0"/>
                <a:cs typeface="Times New Roman" pitchFamily="18" charset="0"/>
              </a:rPr>
              <a:t>:</a:t>
            </a: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introduction of microprocessor-based dispatch centralization </a:t>
            </a:r>
            <a:r>
              <a:rPr lang="en-US" sz="1600" b="1" dirty="0">
                <a:latin typeface="Times New Roman" pitchFamily="18" charset="0"/>
                <a:cs typeface="Times New Roman" pitchFamily="18" charset="0"/>
              </a:rPr>
              <a:t>(MP ASDC) at </a:t>
            </a:r>
            <a:r>
              <a:rPr lang="en-US" sz="1600" b="1" dirty="0" smtClean="0">
                <a:latin typeface="Times New Roman" pitchFamily="18" charset="0"/>
                <a:cs typeface="Times New Roman" pitchFamily="18" charset="0"/>
              </a:rPr>
              <a:t>307 </a:t>
            </a:r>
            <a:r>
              <a:rPr lang="en-US" sz="1600" b="1" dirty="0">
                <a:latin typeface="Times New Roman" pitchFamily="18" charset="0"/>
                <a:cs typeface="Times New Roman" pitchFamily="18" charset="0"/>
              </a:rPr>
              <a:t>separate </a:t>
            </a:r>
            <a:r>
              <a:rPr lang="en-US" sz="1600" b="1" dirty="0" smtClean="0">
                <a:latin typeface="Times New Roman" pitchFamily="18" charset="0"/>
                <a:cs typeface="Times New Roman" pitchFamily="18" charset="0"/>
              </a:rPr>
              <a:t>points </a:t>
            </a:r>
            <a:r>
              <a:rPr lang="en-US" sz="1600" dirty="0" smtClean="0">
                <a:latin typeface="Times New Roman" pitchFamily="18" charset="0"/>
                <a:cs typeface="Times New Roman" pitchFamily="18" charset="0"/>
              </a:rPr>
              <a:t>in</a:t>
            </a:r>
            <a:r>
              <a:rPr lang="ru-RU" sz="1600" dirty="0" smtClean="0">
                <a:latin typeface="Times New Roman" pitchFamily="18" charset="0"/>
                <a:cs typeface="Times New Roman" pitchFamily="18" charset="0"/>
              </a:rPr>
              <a:t> 25 </a:t>
            </a:r>
            <a:r>
              <a:rPr lang="en-US" sz="1600" dirty="0">
                <a:latin typeface="Times New Roman" pitchFamily="18" charset="0"/>
                <a:cs typeface="Times New Roman" pitchFamily="18" charset="0"/>
              </a:rPr>
              <a:t>dispatching circles</a:t>
            </a:r>
            <a:r>
              <a:rPr lang="ru-RU" sz="1600" dirty="0" smtClean="0">
                <a:latin typeface="Times New Roman" pitchFamily="18" charset="0"/>
                <a:cs typeface="Times New Roman" pitchFamily="18" charset="0"/>
              </a:rPr>
              <a:t> </a:t>
            </a:r>
            <a:r>
              <a:rPr lang="en-US" sz="1600" dirty="0">
                <a:latin typeface="Times New Roman" pitchFamily="18" charset="0"/>
                <a:cs typeface="Times New Roman" pitchFamily="18" charset="0"/>
              </a:rPr>
              <a:t>(including </a:t>
            </a:r>
            <a:r>
              <a:rPr lang="en-US" sz="1600" dirty="0" smtClean="0">
                <a:latin typeface="Times New Roman" pitchFamily="18" charset="0"/>
                <a:cs typeface="Times New Roman" pitchFamily="18" charset="0"/>
              </a:rPr>
              <a:t>143 </a:t>
            </a:r>
            <a:r>
              <a:rPr lang="en-US" sz="1600" dirty="0">
                <a:latin typeface="Times New Roman" pitchFamily="18" charset="0"/>
                <a:cs typeface="Times New Roman" pitchFamily="18" charset="0"/>
              </a:rPr>
              <a:t>separate points in </a:t>
            </a:r>
            <a:r>
              <a:rPr lang="en-US" sz="1600" dirty="0" smtClean="0">
                <a:latin typeface="Times New Roman" pitchFamily="18" charset="0"/>
                <a:cs typeface="Times New Roman" pitchFamily="18" charset="0"/>
              </a:rPr>
              <a:t>11 </a:t>
            </a:r>
            <a:r>
              <a:rPr lang="en-US" sz="1600" dirty="0">
                <a:latin typeface="Times New Roman" pitchFamily="18" charset="0"/>
                <a:cs typeface="Times New Roman" pitchFamily="18" charset="0"/>
              </a:rPr>
              <a:t>dispatching circles in </a:t>
            </a:r>
            <a:r>
              <a:rPr lang="en-US" sz="1600" dirty="0" smtClean="0">
                <a:latin typeface="Times New Roman" pitchFamily="18" charset="0"/>
                <a:cs typeface="Times New Roman" pitchFamily="18" charset="0"/>
              </a:rPr>
              <a:t>2021) </a:t>
            </a:r>
            <a:r>
              <a:rPr lang="en-US" sz="1600" dirty="0">
                <a:latin typeface="Times New Roman" pitchFamily="18" charset="0"/>
                <a:cs typeface="Times New Roman" pitchFamily="18" charset="0"/>
              </a:rPr>
              <a:t>in the Western and Southern regions, which made it possible to ensure centralized control of separate points by the train dispatcher; continuous automatic control of the train situation (vacancy / occupancy of sections, position of the arrows, the presence of a predetermined route, etc</a:t>
            </a:r>
            <a:r>
              <a:rPr lang="en-US" sz="1600" dirty="0" smtClean="0">
                <a:latin typeface="Times New Roman" pitchFamily="18" charset="0"/>
                <a:cs typeface="Times New Roman" pitchFamily="18" charset="0"/>
              </a:rPr>
              <a:t>.)</a:t>
            </a:r>
            <a:r>
              <a:rPr lang="ru-RU" sz="1600" dirty="0" smtClean="0">
                <a:latin typeface="Times New Roman" pitchFamily="18" charset="0"/>
                <a:cs typeface="Times New Roman" pitchFamily="18" charset="0"/>
              </a:rPr>
              <a:t>;</a:t>
            </a:r>
          </a:p>
          <a:p>
            <a:pPr marL="355600" indent="-177800" algn="just">
              <a:lnSpc>
                <a:spcPct val="150000"/>
              </a:lnSpc>
              <a:spcAft>
                <a:spcPts val="400"/>
              </a:spcAft>
              <a:buFontTx/>
              <a:buChar char="-"/>
            </a:pPr>
            <a:r>
              <a:rPr lang="en-US" sz="1600" dirty="0">
                <a:latin typeface="Times New Roman" pitchFamily="18" charset="0"/>
                <a:cs typeface="Times New Roman" pitchFamily="18" charset="0"/>
              </a:rPr>
              <a:t>creation of the Center for Controlling Train Traffic and Infrastructure of the Western Region, </a:t>
            </a:r>
            <a:r>
              <a:rPr lang="en-US" sz="1600" dirty="0" err="1">
                <a:latin typeface="Times New Roman" pitchFamily="18" charset="0"/>
                <a:cs typeface="Times New Roman" pitchFamily="18" charset="0"/>
              </a:rPr>
              <a:t>Aktobe</a:t>
            </a:r>
            <a:r>
              <a:rPr lang="en-US" sz="1600" dirty="0">
                <a:latin typeface="Times New Roman" pitchFamily="18" charset="0"/>
                <a:cs typeface="Times New Roman" pitchFamily="18" charset="0"/>
              </a:rPr>
              <a:t> city, which allows controlling train traffic from one place within the boundaries of 5 departments with a total operating length of </a:t>
            </a:r>
            <a:r>
              <a:rPr lang="en-US" sz="1600" dirty="0" smtClean="0">
                <a:latin typeface="Times New Roman" pitchFamily="18" charset="0"/>
                <a:cs typeface="Times New Roman" pitchFamily="18" charset="0"/>
              </a:rPr>
              <a:t> </a:t>
            </a:r>
            <a:r>
              <a:rPr lang="en-US" sz="1600" b="1" dirty="0" smtClean="0">
                <a:latin typeface="Times New Roman" pitchFamily="18" charset="0"/>
                <a:cs typeface="Times New Roman" pitchFamily="18" charset="0"/>
              </a:rPr>
              <a:t>5,245.5 </a:t>
            </a:r>
            <a:r>
              <a:rPr lang="en-US" sz="1600" b="1" dirty="0">
                <a:latin typeface="Times New Roman" pitchFamily="18" charset="0"/>
                <a:cs typeface="Times New Roman" pitchFamily="18" charset="0"/>
              </a:rPr>
              <a:t>km</a:t>
            </a:r>
            <a:r>
              <a:rPr lang="ru-RU" sz="1600" b="1" i="1" dirty="0">
                <a:latin typeface="Times New Roman" pitchFamily="18" charset="0"/>
                <a:cs typeface="Times New Roman" pitchFamily="18" charset="0"/>
              </a:rPr>
              <a:t>;</a:t>
            </a:r>
            <a:endParaRPr lang="ru-RU" sz="1600" dirty="0">
              <a:solidFill>
                <a:srgbClr val="002060"/>
              </a:solidFill>
              <a:latin typeface="Times New Roman" pitchFamily="18" charset="0"/>
              <a:cs typeface="Times New Roman" pitchFamily="18" charset="0"/>
            </a:endParaRPr>
          </a:p>
          <a:p>
            <a:pPr marL="355600" indent="-177800" algn="just">
              <a:lnSpc>
                <a:spcPct val="150000"/>
              </a:lnSpc>
              <a:spcAft>
                <a:spcPts val="400"/>
              </a:spcAft>
              <a:buFontTx/>
              <a:buChar char="-"/>
            </a:pPr>
            <a:r>
              <a:rPr lang="en-US" sz="1600" dirty="0" smtClean="0">
                <a:latin typeface="Times New Roman" pitchFamily="18" charset="0"/>
                <a:cs typeface="Times New Roman" pitchFamily="18" charset="0"/>
              </a:rPr>
              <a:t>Organization of a Control center of train traffic and infrastructure in the south-eastern region of Almaty, which allows you to control the movement of trains from one place within the boundaries of 4 departments with a total operating length </a:t>
            </a:r>
            <a:r>
              <a:rPr lang="ru-RU" sz="1600" dirty="0" smtClean="0">
                <a:latin typeface="Times New Roman" pitchFamily="18" charset="0"/>
                <a:cs typeface="Times New Roman" pitchFamily="18" charset="0"/>
              </a:rPr>
              <a:t>– </a:t>
            </a:r>
            <a:r>
              <a:rPr lang="ru-RU" sz="1600" b="1" i="1" dirty="0">
                <a:latin typeface="Times New Roman" pitchFamily="18" charset="0"/>
                <a:cs typeface="Times New Roman" pitchFamily="18" charset="0"/>
              </a:rPr>
              <a:t>4 450 </a:t>
            </a:r>
            <a:r>
              <a:rPr lang="en-US" sz="1600" b="1" i="1" dirty="0" smtClean="0">
                <a:latin typeface="Times New Roman" pitchFamily="18" charset="0"/>
                <a:cs typeface="Times New Roman" pitchFamily="18" charset="0"/>
              </a:rPr>
              <a:t>km</a:t>
            </a:r>
            <a:r>
              <a:rPr lang="ru-RU" sz="1600" b="1" i="1" dirty="0" smtClean="0">
                <a:latin typeface="Times New Roman" pitchFamily="18" charset="0"/>
                <a:cs typeface="Times New Roman" pitchFamily="18" charset="0"/>
              </a:rPr>
              <a:t>;</a:t>
            </a:r>
            <a:endParaRPr lang="ru-RU" sz="1600" dirty="0">
              <a:latin typeface="Times New Roman" pitchFamily="18" charset="0"/>
              <a:cs typeface="Times New Roman" pitchFamily="18" charset="0"/>
            </a:endParaRPr>
          </a:p>
          <a:p>
            <a:pPr marL="355600" indent="-177800" algn="just">
              <a:lnSpc>
                <a:spcPct val="150000"/>
              </a:lnSpc>
              <a:spcAft>
                <a:spcPts val="400"/>
              </a:spcAft>
              <a:buFontTx/>
              <a:buChar char="-"/>
            </a:pPr>
            <a:endParaRPr lang="ru-RU" sz="1600" dirty="0">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47363" y="6498901"/>
            <a:ext cx="2228850" cy="365125"/>
          </a:xfrm>
        </p:spPr>
        <p:txBody>
          <a:bodyPr/>
          <a:lstStyle/>
          <a:p>
            <a:pPr>
              <a:defRPr/>
            </a:pPr>
            <a:fld id="{66D1F56F-C712-4B28-9A2C-A96C353C48BC}" type="slidenum">
              <a:rPr lang="ru-RU" smtClean="0"/>
              <a:pPr>
                <a:defRPr/>
              </a:pPr>
              <a:t>11</a:t>
            </a:fld>
            <a:endParaRPr lang="ru-RU" dirty="0"/>
          </a:p>
        </p:txBody>
      </p:sp>
    </p:spTree>
    <p:extLst>
      <p:ext uri="{BB962C8B-B14F-4D97-AF65-F5344CB8AC3E}">
        <p14:creationId xmlns:p14="http://schemas.microsoft.com/office/powerpoint/2010/main" val="380598657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ABOUT WORK WITH SERVICES CONSUMERS </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a:solidFill>
                  <a:srgbClr val="0070C0"/>
                </a:solidFill>
                <a:effectLst>
                  <a:outerShdw blurRad="38100" dist="38100" dir="2700000" algn="tl">
                    <a:srgbClr val="C0C0C0"/>
                  </a:outerShdw>
                </a:effectLst>
                <a:latin typeface="Times New Roman" pitchFamily="18" charset="0"/>
                <a:cs typeface="Times New Roman" pitchFamily="18" charset="0"/>
              </a:rPr>
              <a:t>)</a:t>
            </a: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363536"/>
            <a:ext cx="9593966" cy="2462213"/>
          </a:xfrm>
          <a:prstGeom prst="rect">
            <a:avLst/>
          </a:prstGeom>
        </p:spPr>
        <p:txBody>
          <a:bodyPr wrap="square">
            <a:spAutoFit/>
          </a:bodyPr>
          <a:lstStyle/>
          <a:p>
            <a:pPr marL="355600" indent="-177800" algn="just">
              <a:lnSpc>
                <a:spcPct val="150000"/>
              </a:lnSpc>
              <a:spcAft>
                <a:spcPts val="400"/>
              </a:spcAft>
              <a:buFontTx/>
              <a:buChar char="-"/>
            </a:pPr>
            <a:r>
              <a:rPr lang="en-US" sz="1600" dirty="0">
                <a:latin typeface="Times New Roman" pitchFamily="18" charset="0"/>
                <a:cs typeface="Times New Roman" pitchFamily="18" charset="0"/>
              </a:rPr>
              <a:t>modernization of equipment in 9 line-hardware </a:t>
            </a:r>
            <a:r>
              <a:rPr lang="en-US" sz="1600" dirty="0" smtClean="0">
                <a:latin typeface="Times New Roman" pitchFamily="18" charset="0"/>
                <a:cs typeface="Times New Roman" pitchFamily="18" charset="0"/>
              </a:rPr>
              <a:t>rooms</a:t>
            </a:r>
            <a:r>
              <a:rPr lang="ru-RU" sz="1600" dirty="0" smtClean="0">
                <a:latin typeface="Times New Roman" pitchFamily="18" charset="0"/>
                <a:cs typeface="Times New Roman" pitchFamily="18" charset="0"/>
              </a:rPr>
              <a:t>.</a:t>
            </a:r>
          </a:p>
          <a:p>
            <a:pPr marL="355600" lvl="1" indent="-355600" algn="just">
              <a:lnSpc>
                <a:spcPct val="150000"/>
              </a:lnSpc>
              <a:spcAft>
                <a:spcPts val="350"/>
              </a:spcAft>
              <a:buFont typeface="Wingdings" pitchFamily="2" charset="2"/>
              <a:buChar char="v"/>
            </a:pPr>
            <a:r>
              <a:rPr lang="en-US" sz="1600" dirty="0" smtClean="0">
                <a:latin typeface="Times New Roman" pitchFamily="18" charset="0"/>
                <a:cs typeface="Times New Roman" pitchFamily="18" charset="0"/>
              </a:rPr>
              <a:t>To ensure the reliability of power supply for traction of trains and other consumers of the railway in 2021, 6 units of power traction transformers of voltage class 110-220 kw were replaced.</a:t>
            </a:r>
            <a:endParaRPr lang="ru-RU" sz="1600" dirty="0">
              <a:latin typeface="Times New Roman" pitchFamily="18" charset="0"/>
              <a:cs typeface="Times New Roman" pitchFamily="18" charset="0"/>
            </a:endParaRPr>
          </a:p>
          <a:p>
            <a:pPr marL="355600" lvl="1" indent="-355600" algn="just">
              <a:lnSpc>
                <a:spcPct val="150000"/>
              </a:lnSpc>
              <a:spcAft>
                <a:spcPts val="350"/>
              </a:spcAft>
              <a:buFont typeface="Wingdings" pitchFamily="2" charset="2"/>
              <a:buChar char="v"/>
            </a:pPr>
            <a:r>
              <a:rPr lang="en-US" sz="1600" dirty="0" smtClean="0">
                <a:latin typeface="Times New Roman" pitchFamily="18" charset="0"/>
                <a:cs typeface="Times New Roman" pitchFamily="18" charset="0"/>
              </a:rPr>
              <a:t>Introduced a GPS-system, which made it possible to effectively manage the costs associated with the operation of the fleet </a:t>
            </a:r>
            <a:r>
              <a:rPr lang="ru-RU" sz="1600" i="1" dirty="0" smtClean="0">
                <a:latin typeface="Times New Roman" pitchFamily="18" charset="0"/>
                <a:cs typeface="Times New Roman" pitchFamily="18" charset="0"/>
              </a:rPr>
              <a:t>(</a:t>
            </a:r>
            <a:r>
              <a:rPr lang="en-US" sz="1600" i="1" dirty="0" smtClean="0">
                <a:latin typeface="Times New Roman" pitchFamily="18" charset="0"/>
                <a:cs typeface="Times New Roman" pitchFamily="18" charset="0"/>
              </a:rPr>
              <a:t>vehicle usage analysis, fuel consumption etc</a:t>
            </a:r>
            <a:r>
              <a:rPr lang="en-US" sz="1600" i="1" dirty="0">
                <a:latin typeface="Times New Roman" pitchFamily="18" charset="0"/>
                <a:cs typeface="Times New Roman" pitchFamily="18" charset="0"/>
              </a:rPr>
              <a:t>.</a:t>
            </a:r>
            <a:r>
              <a:rPr lang="en-US" sz="1600" i="1" dirty="0" smtClean="0">
                <a:latin typeface="Times New Roman" pitchFamily="18" charset="0"/>
                <a:cs typeface="Times New Roman" pitchFamily="18" charset="0"/>
              </a:rPr>
              <a:t>)</a:t>
            </a:r>
            <a:r>
              <a:rPr lang="ru-RU" sz="1600" i="1" dirty="0" smtClean="0">
                <a:latin typeface="Times New Roman" pitchFamily="18" charset="0"/>
                <a:cs typeface="Times New Roman" pitchFamily="18" charset="0"/>
              </a:rPr>
              <a:t>.</a:t>
            </a:r>
            <a:endParaRPr lang="ru-RU" sz="1600" i="1" dirty="0">
              <a:latin typeface="Times New Roman" pitchFamily="18" charset="0"/>
              <a:cs typeface="Times New Roman" pitchFamily="18" charset="0"/>
            </a:endParaRPr>
          </a:p>
          <a:p>
            <a:pPr marL="0" lvl="1" algn="just">
              <a:lnSpc>
                <a:spcPct val="150000"/>
              </a:lnSpc>
            </a:pPr>
            <a:endParaRPr lang="ru-RU" sz="1600" dirty="0">
              <a:solidFill>
                <a:srgbClr val="002060"/>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459238" y="6451401"/>
            <a:ext cx="2228850" cy="365125"/>
          </a:xfrm>
        </p:spPr>
        <p:txBody>
          <a:bodyPr/>
          <a:lstStyle/>
          <a:p>
            <a:pPr>
              <a:defRPr/>
            </a:pPr>
            <a:fld id="{66D1F56F-C712-4B28-9A2C-A96C353C48BC}" type="slidenum">
              <a:rPr lang="ru-RU" smtClean="0"/>
              <a:pPr>
                <a:defRPr/>
              </a:pPr>
              <a:t>12</a:t>
            </a:fld>
            <a:endParaRPr lang="ru-RU" dirty="0"/>
          </a:p>
        </p:txBody>
      </p:sp>
    </p:spTree>
    <p:extLst>
      <p:ext uri="{BB962C8B-B14F-4D97-AF65-F5344CB8AC3E}">
        <p14:creationId xmlns:p14="http://schemas.microsoft.com/office/powerpoint/2010/main" val="411812348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smtClean="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2022</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337056"/>
            <a:ext cx="9593966" cy="3990836"/>
          </a:xfrm>
          <a:prstGeom prst="rect">
            <a:avLst/>
          </a:prstGeom>
        </p:spPr>
        <p:txBody>
          <a:bodyPr wrap="square">
            <a:spAutoFit/>
          </a:bodyPr>
          <a:lstStyle/>
          <a:p>
            <a:pPr marL="342900" indent="-342900" algn="just">
              <a:lnSpc>
                <a:spcPct val="150000"/>
              </a:lnSpc>
              <a:spcAft>
                <a:spcPts val="350"/>
              </a:spcAft>
              <a:buFont typeface="Wingdings" pitchFamily="2" charset="2"/>
              <a:buChar char="v"/>
            </a:pPr>
            <a:r>
              <a:rPr lang="en-US" sz="1600" dirty="0" smtClean="0">
                <a:latin typeface="Times New Roman" pitchFamily="18" charset="0"/>
                <a:cs typeface="Times New Roman" pitchFamily="18" charset="0"/>
              </a:rPr>
              <a:t>Approval by the Ministry of Industry and Infrastructure Development of the Republic of Kazakhstan of the list of operations included in the MRN</a:t>
            </a:r>
            <a:r>
              <a:rPr lang="ru-RU" sz="1600" dirty="0" smtClean="0">
                <a:latin typeface="Times New Roman" pitchFamily="18" charset="0"/>
                <a:cs typeface="Times New Roman" pitchFamily="18" charset="0"/>
              </a:rPr>
              <a:t>, </a:t>
            </a:r>
            <a:r>
              <a:rPr lang="en-US" sz="1600" i="1" dirty="0" smtClean="0">
                <a:latin typeface="Times New Roman" pitchFamily="18" charset="0"/>
                <a:cs typeface="Times New Roman" pitchFamily="18" charset="0"/>
              </a:rPr>
              <a:t>based on the results of consideration by the working group on improving the regulatory legal framework and technology for the interaction of new entities in the railway services market</a:t>
            </a:r>
            <a:r>
              <a:rPr lang="ru-RU" sz="1600" i="1" dirty="0" smtClean="0">
                <a:latin typeface="Times New Roman" pitchFamily="18" charset="0"/>
                <a:cs typeface="Times New Roman" pitchFamily="18" charset="0"/>
              </a:rPr>
              <a:t>.</a:t>
            </a:r>
            <a:endParaRPr lang="ru-RU" sz="1600" i="1" dirty="0">
              <a:latin typeface="Times New Roman" pitchFamily="18" charset="0"/>
              <a:cs typeface="Times New Roman" pitchFamily="18" charset="0"/>
            </a:endParaRPr>
          </a:p>
          <a:p>
            <a:pPr marL="357188" indent="-357188"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Modernize infrastructure to increase traffic capacity and ensure train safety</a:t>
            </a:r>
            <a:r>
              <a:rPr lang="ru-RU" sz="1600" dirty="0">
                <a:latin typeface="Times New Roman" pitchFamily="18" charset="0"/>
                <a:cs typeface="Times New Roman" pitchFamily="18" charset="0"/>
              </a:rPr>
              <a:t>.</a:t>
            </a:r>
          </a:p>
          <a:p>
            <a:pPr marL="357188" indent="-357188"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Implementation of a roadmap to improve the corporate occupational safety management system as part of the </a:t>
            </a:r>
            <a:r>
              <a:rPr lang="kk-KZ" sz="1600" b="1" dirty="0">
                <a:latin typeface="Times New Roman" pitchFamily="18" charset="0"/>
                <a:cs typeface="Times New Roman" pitchFamily="18" charset="0"/>
              </a:rPr>
              <a:t>«</a:t>
            </a:r>
            <a:r>
              <a:rPr lang="en-US" sz="1600" b="1" dirty="0">
                <a:latin typeface="Times New Roman" pitchFamily="18" charset="0"/>
                <a:cs typeface="Times New Roman" pitchFamily="18" charset="0"/>
              </a:rPr>
              <a:t>Zero Injury Strategy</a:t>
            </a:r>
            <a:r>
              <a:rPr lang="ru-RU" sz="1600" b="1" dirty="0">
                <a:latin typeface="Times New Roman" pitchFamily="18" charset="0"/>
                <a:cs typeface="Times New Roman" pitchFamily="18" charset="0"/>
              </a:rPr>
              <a:t>»</a:t>
            </a:r>
            <a:r>
              <a:rPr lang="ru-RU" sz="1600" b="1" i="1" dirty="0">
                <a:latin typeface="Times New Roman" pitchFamily="18" charset="0"/>
                <a:cs typeface="Times New Roman" pitchFamily="18" charset="0"/>
              </a:rPr>
              <a:t>.</a:t>
            </a:r>
          </a:p>
          <a:p>
            <a:pPr marL="35560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Use of advanced resource-saving technologies that allow re-use of track superstructure materials </a:t>
            </a:r>
            <a:endParaRPr lang="en-US" sz="1600" dirty="0" smtClean="0">
              <a:latin typeface="Times New Roman" pitchFamily="18" charset="0"/>
              <a:cs typeface="Times New Roman" pitchFamily="18" charset="0"/>
            </a:endParaRPr>
          </a:p>
          <a:p>
            <a:pPr marL="355600" lvl="0" indent="-355600" algn="just">
              <a:lnSpc>
                <a:spcPct val="150000"/>
              </a:lnSpc>
              <a:spcAft>
                <a:spcPts val="350"/>
              </a:spcAft>
              <a:buFont typeface="Wingdings" pitchFamily="2" charset="2"/>
              <a:buChar char="v"/>
            </a:pPr>
            <a:r>
              <a:rPr lang="en-US" sz="1600" dirty="0">
                <a:latin typeface="Times New Roman" pitchFamily="18" charset="0"/>
                <a:cs typeface="Times New Roman" pitchFamily="18" charset="0"/>
              </a:rPr>
              <a:t>Implementation of the production program for the improvement of the track </a:t>
            </a:r>
            <a:r>
              <a:rPr lang="en-US" sz="1600" b="1" i="1" dirty="0" smtClean="0">
                <a:latin typeface="Times New Roman" pitchFamily="18" charset="0"/>
                <a:cs typeface="Times New Roman" pitchFamily="18" charset="0"/>
              </a:rPr>
              <a:t>8 352.3 </a:t>
            </a:r>
            <a:r>
              <a:rPr lang="en-US" sz="1600" b="1" i="1" dirty="0">
                <a:latin typeface="Times New Roman" pitchFamily="18" charset="0"/>
                <a:cs typeface="Times New Roman" pitchFamily="18" charset="0"/>
              </a:rPr>
              <a:t>km</a:t>
            </a:r>
            <a:r>
              <a:rPr lang="en-US" sz="1600" dirty="0">
                <a:latin typeface="Times New Roman" pitchFamily="18" charset="0"/>
                <a:cs typeface="Times New Roman" pitchFamily="18" charset="0"/>
              </a:rPr>
              <a:t>, including the use of track machine complexes </a:t>
            </a:r>
            <a:r>
              <a:rPr lang="en-US" sz="1600" b="1" i="1" dirty="0" smtClean="0">
                <a:latin typeface="Times New Roman" pitchFamily="18" charset="0"/>
                <a:cs typeface="Times New Roman" pitchFamily="18" charset="0"/>
              </a:rPr>
              <a:t>7 </a:t>
            </a:r>
            <a:r>
              <a:rPr lang="en-US" sz="1600" b="1" i="1" dirty="0">
                <a:latin typeface="Times New Roman" pitchFamily="18" charset="0"/>
                <a:cs typeface="Times New Roman" pitchFamily="18" charset="0"/>
              </a:rPr>
              <a:t>300 km</a:t>
            </a:r>
            <a:r>
              <a:rPr lang="en-US" sz="1600" dirty="0">
                <a:latin typeface="Times New Roman" pitchFamily="18" charset="0"/>
                <a:cs typeface="Times New Roman" pitchFamily="18" charset="0"/>
              </a:rPr>
              <a:t>, current and overhaul of 14 units of artificial structures</a:t>
            </a:r>
            <a:r>
              <a:rPr lang="ru-RU" sz="1600" dirty="0">
                <a:latin typeface="Times New Roman" pitchFamily="18" charset="0"/>
                <a:cs typeface="Times New Roman" pitchFamily="18" charset="0"/>
              </a:rPr>
              <a:t>.</a:t>
            </a:r>
          </a:p>
        </p:txBody>
      </p:sp>
      <p:sp>
        <p:nvSpPr>
          <p:cNvPr id="2" name="Номер слайда 1"/>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13</a:t>
            </a:fld>
            <a:endParaRPr lang="ru-RU" dirty="0"/>
          </a:p>
        </p:txBody>
      </p:sp>
    </p:spTree>
    <p:extLst>
      <p:ext uri="{BB962C8B-B14F-4D97-AF65-F5344CB8AC3E}">
        <p14:creationId xmlns:p14="http://schemas.microsoft.com/office/powerpoint/2010/main" val="2126385224"/>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17701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cap="all" dirty="0">
                <a:solidFill>
                  <a:srgbClr val="0070C0"/>
                </a:solidFill>
                <a:effectLst>
                  <a:outerShdw blurRad="38100" dist="38100" dir="2700000" algn="tl">
                    <a:srgbClr val="C0C0C0"/>
                  </a:outerShdw>
                </a:effectLst>
                <a:latin typeface="Times New Roman" pitchFamily="18" charset="0"/>
                <a:cs typeface="Times New Roman" pitchFamily="18" charset="0"/>
              </a:rPr>
              <a:t>On the prospects for activities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2022 </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continuation</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a:t>
            </a: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1034827"/>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3" name="Прямоугольник 2"/>
          <p:cNvSpPr/>
          <p:nvPr/>
        </p:nvSpPr>
        <p:spPr>
          <a:xfrm>
            <a:off x="194472" y="1240417"/>
            <a:ext cx="9593966" cy="3672800"/>
          </a:xfrm>
          <a:prstGeom prst="rect">
            <a:avLst/>
          </a:prstGeom>
        </p:spPr>
        <p:txBody>
          <a:bodyPr wrap="square">
            <a:spAutoFit/>
          </a:bodyPr>
          <a:lstStyle/>
          <a:p>
            <a:pPr marL="355600" lvl="0" indent="-355600" algn="just">
              <a:lnSpc>
                <a:spcPct val="150000"/>
              </a:lnSpc>
              <a:spcAft>
                <a:spcPts val="500"/>
              </a:spcAft>
              <a:buFont typeface="Wingdings" pitchFamily="2" charset="2"/>
              <a:buChar char="v"/>
            </a:pPr>
            <a:r>
              <a:rPr lang="en-US" sz="1600" dirty="0">
                <a:latin typeface="Times New Roman" pitchFamily="18" charset="0"/>
                <a:cs typeface="Times New Roman" pitchFamily="18" charset="0"/>
              </a:rPr>
              <a:t>As part of the implementation of the project activities, the Train Traffic Control Center:</a:t>
            </a:r>
            <a:endParaRPr lang="ru-RU" sz="1600" dirty="0">
              <a:latin typeface="Times New Roman" pitchFamily="18" charset="0"/>
              <a:cs typeface="Times New Roman" pitchFamily="18" charset="0"/>
            </a:endParaRPr>
          </a:p>
          <a:p>
            <a:pPr marL="355600" lvl="0" indent="-173038" algn="just">
              <a:lnSpc>
                <a:spcPct val="150000"/>
              </a:lnSpc>
              <a:spcAft>
                <a:spcPts val="500"/>
              </a:spcAft>
              <a:buFontTx/>
              <a:buChar char="-"/>
            </a:pPr>
            <a:r>
              <a:rPr lang="en-US" sz="1600" dirty="0">
                <a:latin typeface="Times New Roman" pitchFamily="18" charset="0"/>
                <a:cs typeface="Times New Roman" pitchFamily="18" charset="0"/>
              </a:rPr>
              <a:t>introduction of microprocessor centralized dispatcher centralization of MP ASD</a:t>
            </a:r>
            <a:r>
              <a:rPr lang="ru-RU" sz="1600" dirty="0">
                <a:latin typeface="Times New Roman" pitchFamily="18" charset="0"/>
                <a:cs typeface="Times New Roman" pitchFamily="18" charset="0"/>
              </a:rPr>
              <a:t>С</a:t>
            </a:r>
            <a:r>
              <a:rPr lang="en-US" sz="1600" dirty="0">
                <a:latin typeface="Times New Roman" pitchFamily="18" charset="0"/>
                <a:cs typeface="Times New Roman" pitchFamily="18" charset="0"/>
              </a:rPr>
              <a:t> at 139 separate points (15 dispatching circles);</a:t>
            </a:r>
            <a:endParaRPr lang="ru-RU" sz="1600" dirty="0">
              <a:latin typeface="Times New Roman" pitchFamily="18" charset="0"/>
              <a:cs typeface="Times New Roman" pitchFamily="18" charset="0"/>
            </a:endParaRPr>
          </a:p>
          <a:p>
            <a:pPr marL="355600" lvl="0" indent="-173038" algn="just">
              <a:lnSpc>
                <a:spcPct val="150000"/>
              </a:lnSpc>
              <a:spcAft>
                <a:spcPts val="500"/>
              </a:spcAft>
              <a:buFontTx/>
              <a:buChar char="-"/>
            </a:pPr>
            <a:r>
              <a:rPr lang="en-US" sz="1600" dirty="0">
                <a:latin typeface="Times New Roman" pitchFamily="18" charset="0"/>
                <a:cs typeface="Times New Roman" pitchFamily="18" charset="0"/>
              </a:rPr>
              <a:t>organization of the Center for Traffic Control and Infrastructure of the North Region, </a:t>
            </a:r>
            <a:r>
              <a:rPr lang="en-US" sz="1600" dirty="0" err="1">
                <a:latin typeface="Times New Roman" pitchFamily="18" charset="0"/>
                <a:cs typeface="Times New Roman" pitchFamily="18" charset="0"/>
              </a:rPr>
              <a:t>Nur</a:t>
            </a:r>
            <a:r>
              <a:rPr lang="en-US" sz="1600" dirty="0">
                <a:latin typeface="Times New Roman" pitchFamily="18" charset="0"/>
                <a:cs typeface="Times New Roman" pitchFamily="18" charset="0"/>
              </a:rPr>
              <a:t>-Sultan</a:t>
            </a:r>
            <a:r>
              <a:rPr lang="ru-RU" sz="1600" dirty="0">
                <a:latin typeface="Times New Roman" pitchFamily="18" charset="0"/>
                <a:cs typeface="Times New Roman" pitchFamily="18" charset="0"/>
              </a:rPr>
              <a:t> </a:t>
            </a:r>
            <a:r>
              <a:rPr lang="en-US" sz="1600" dirty="0">
                <a:latin typeface="Times New Roman" pitchFamily="18" charset="0"/>
                <a:cs typeface="Times New Roman" pitchFamily="18" charset="0"/>
              </a:rPr>
              <a:t>city, which allows to control the movement of trains from one place within the boundaries of 4 departments;</a:t>
            </a:r>
            <a:endParaRPr lang="ru-RU" sz="1600" b="1" i="1" dirty="0">
              <a:latin typeface="Times New Roman" pitchFamily="18" charset="0"/>
              <a:cs typeface="Times New Roman" pitchFamily="18" charset="0"/>
            </a:endParaRPr>
          </a:p>
          <a:p>
            <a:pPr marL="468312" lvl="0" indent="-285750" algn="just">
              <a:lnSpc>
                <a:spcPct val="150000"/>
              </a:lnSpc>
              <a:spcAft>
                <a:spcPts val="500"/>
              </a:spcAft>
              <a:buFontTx/>
              <a:buChar char="-"/>
            </a:pPr>
            <a:r>
              <a:rPr lang="en-US" sz="1600" dirty="0">
                <a:latin typeface="Times New Roman" pitchFamily="18" charset="0"/>
                <a:cs typeface="Times New Roman" pitchFamily="18" charset="0"/>
              </a:rPr>
              <a:t>modernization of equipment in 10 line-hardware rooms.</a:t>
            </a:r>
          </a:p>
          <a:p>
            <a:pPr marL="468312" lvl="0" indent="-285750" algn="just">
              <a:lnSpc>
                <a:spcPct val="150000"/>
              </a:lnSpc>
              <a:spcAft>
                <a:spcPts val="500"/>
              </a:spcAft>
              <a:buFont typeface="Wingdings" pitchFamily="2" charset="2"/>
              <a:buChar char="v"/>
            </a:pPr>
            <a:r>
              <a:rPr lang="en-US" sz="1600" dirty="0">
                <a:latin typeface="Times New Roman" pitchFamily="18" charset="0"/>
                <a:cs typeface="Times New Roman" pitchFamily="18" charset="0"/>
              </a:rPr>
              <a:t>Continuation of work on the elemental renewal of the electrical equipment of traction substations that are worn out and in need of replacement, including the replacement of traction transformers in the amount of 3 pcs.</a:t>
            </a:r>
            <a:endParaRPr lang="ru-RU" sz="1600" dirty="0">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66113" y="6475151"/>
            <a:ext cx="2228850" cy="365125"/>
          </a:xfrm>
        </p:spPr>
        <p:txBody>
          <a:bodyPr/>
          <a:lstStyle/>
          <a:p>
            <a:pPr>
              <a:defRPr/>
            </a:pPr>
            <a:fld id="{66D1F56F-C712-4B28-9A2C-A96C353C48BC}" type="slidenum">
              <a:rPr lang="ru-RU" smtClean="0"/>
              <a:pPr>
                <a:defRPr/>
              </a:pPr>
              <a:t>14</a:t>
            </a:fld>
            <a:endParaRPr lang="ru-RU" dirty="0"/>
          </a:p>
        </p:txBody>
      </p:sp>
    </p:spTree>
    <p:extLst>
      <p:ext uri="{BB962C8B-B14F-4D97-AF65-F5344CB8AC3E}">
        <p14:creationId xmlns:p14="http://schemas.microsoft.com/office/powerpoint/2010/main" val="242500938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Прямоугольник 3"/>
          <p:cNvSpPr>
            <a:spLocks noChangeArrowheads="1"/>
          </p:cNvSpPr>
          <p:nvPr/>
        </p:nvSpPr>
        <p:spPr bwMode="auto">
          <a:xfrm>
            <a:off x="0" y="2579706"/>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2800" b="1" dirty="0">
                <a:solidFill>
                  <a:srgbClr val="0070C0"/>
                </a:solidFill>
                <a:latin typeface="Times New Roman" pitchFamily="18" charset="0"/>
                <a:cs typeface="Times New Roman" pitchFamily="18" charset="0"/>
              </a:rPr>
              <a:t>THANKS FOR ATTENTION</a:t>
            </a:r>
            <a:endParaRPr lang="ru-RU" sz="2500" dirty="0">
              <a:latin typeface="Times New Roman" pitchFamily="18" charset="0"/>
              <a:cs typeface="Times New Roman" pitchFamily="18" charset="0"/>
            </a:endParaRPr>
          </a:p>
        </p:txBody>
      </p:sp>
    </p:spTree>
    <p:extLst>
      <p:ext uri="{BB962C8B-B14F-4D97-AF65-F5344CB8AC3E}">
        <p14:creationId xmlns:p14="http://schemas.microsoft.com/office/powerpoint/2010/main" val="253985364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CONTENT</a:t>
            </a:r>
          </a:p>
        </p:txBody>
      </p:sp>
      <p:sp>
        <p:nvSpPr>
          <p:cNvPr id="6" name="Line 809"/>
          <p:cNvSpPr>
            <a:spLocks noChangeShapeType="1"/>
          </p:cNvSpPr>
          <p:nvPr/>
        </p:nvSpPr>
        <p:spPr bwMode="auto">
          <a:xfrm>
            <a:off x="585591" y="8379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160334"/>
            <a:ext cx="9125940" cy="4052391"/>
          </a:xfrm>
          <a:prstGeom prst="rect">
            <a:avLst/>
          </a:prstGeom>
        </p:spPr>
        <p:txBody>
          <a:bodyPr wrap="square">
            <a:spAutoFit/>
          </a:bodyPr>
          <a:lstStyle/>
          <a:p>
            <a:pPr>
              <a:spcAft>
                <a:spcPts val="350"/>
              </a:spcAft>
            </a:pPr>
            <a:endParaRPr lang="ru-RU" dirty="0"/>
          </a:p>
          <a:p>
            <a:pPr marL="457200" lvl="0" indent="-457200">
              <a:lnSpc>
                <a:spcPct val="150000"/>
              </a:lnSpc>
              <a:spcAft>
                <a:spcPts val="350"/>
              </a:spcAft>
              <a:buAutoNum type="arabicPeriod"/>
            </a:pPr>
            <a:r>
              <a:rPr lang="en-US" dirty="0">
                <a:latin typeface="Times New Roman" pitchFamily="18" charset="0"/>
                <a:cs typeface="Times New Roman" pitchFamily="18" charset="0"/>
              </a:rPr>
              <a:t>General information</a:t>
            </a:r>
          </a:p>
          <a:p>
            <a:pPr marL="457200" lvl="0" indent="-457200">
              <a:lnSpc>
                <a:spcPct val="150000"/>
              </a:lnSpc>
              <a:spcAft>
                <a:spcPts val="350"/>
              </a:spcAft>
              <a:buAutoNum type="arabicPeriod"/>
            </a:pPr>
            <a:r>
              <a:rPr lang="en-US" dirty="0">
                <a:latin typeface="Times New Roman" pitchFamily="18" charset="0"/>
                <a:cs typeface="Times New Roman" pitchFamily="18" charset="0"/>
              </a:rPr>
              <a:t>Volume of provided regulated </a:t>
            </a:r>
            <a:r>
              <a:rPr lang="en-US" dirty="0" smtClean="0">
                <a:latin typeface="Times New Roman" pitchFamily="18" charset="0"/>
                <a:cs typeface="Times New Roman" pitchFamily="18" charset="0"/>
              </a:rPr>
              <a:t>services;</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Main financial and economic indicators of monopoly activities;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Itemized execution of the tariff estimate for the services of the main railway network for </a:t>
            </a:r>
            <a:r>
              <a:rPr lang="en-US" dirty="0" smtClean="0">
                <a:latin typeface="Times New Roman" pitchFamily="18" charset="0"/>
                <a:cs typeface="Times New Roman" pitchFamily="18" charset="0"/>
              </a:rPr>
              <a:t>202</a:t>
            </a:r>
            <a:r>
              <a:rPr lang="ru-RU" dirty="0" smtClean="0">
                <a:latin typeface="Times New Roman" pitchFamily="18" charset="0"/>
                <a:cs typeface="Times New Roman" pitchFamily="18" charset="0"/>
              </a:rPr>
              <a:t>1</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Execution of the investment programs for </a:t>
            </a:r>
            <a:r>
              <a:rPr lang="en-US" dirty="0" smtClean="0">
                <a:latin typeface="Times New Roman" pitchFamily="18" charset="0"/>
                <a:cs typeface="Times New Roman" pitchFamily="18" charset="0"/>
              </a:rPr>
              <a:t>202</a:t>
            </a:r>
            <a:r>
              <a:rPr lang="ru-RU" dirty="0" smtClean="0">
                <a:latin typeface="Times New Roman" pitchFamily="18" charset="0"/>
                <a:cs typeface="Times New Roman" pitchFamily="18" charset="0"/>
              </a:rPr>
              <a:t>1</a:t>
            </a:r>
            <a:r>
              <a:rPr lang="en-US" dirty="0" smtClean="0">
                <a:latin typeface="Times New Roman" pitchFamily="18" charset="0"/>
                <a:cs typeface="Times New Roman" pitchFamily="18" charset="0"/>
              </a:rPr>
              <a:t>;</a:t>
            </a:r>
            <a:endParaRPr lang="en-US" dirty="0">
              <a:latin typeface="Times New Roman" pitchFamily="18" charset="0"/>
              <a:cs typeface="Times New Roman" pitchFamily="18" charset="0"/>
            </a:endParaRPr>
          </a:p>
          <a:p>
            <a:pPr marL="457200" lvl="0" indent="-457200">
              <a:lnSpc>
                <a:spcPct val="150000"/>
              </a:lnSpc>
              <a:spcAft>
                <a:spcPts val="350"/>
              </a:spcAft>
              <a:buAutoNum type="arabicPeriod"/>
            </a:pPr>
            <a:r>
              <a:rPr lang="en-US" dirty="0">
                <a:latin typeface="Times New Roman" pitchFamily="18" charset="0"/>
                <a:cs typeface="Times New Roman" pitchFamily="18" charset="0"/>
              </a:rPr>
              <a:t>Ongoing work with consumers of regulated services;</a:t>
            </a:r>
          </a:p>
          <a:p>
            <a:pPr marL="457200" lvl="0" indent="-457200">
              <a:lnSpc>
                <a:spcPct val="150000"/>
              </a:lnSpc>
              <a:spcAft>
                <a:spcPts val="350"/>
              </a:spcAft>
              <a:buAutoNum type="arabicPeriod"/>
            </a:pPr>
            <a:r>
              <a:rPr lang="en-US" dirty="0">
                <a:latin typeface="Times New Roman" pitchFamily="18" charset="0"/>
                <a:cs typeface="Times New Roman" pitchFamily="18" charset="0"/>
              </a:rPr>
              <a:t>Prospects for activities (development plans).</a:t>
            </a:r>
          </a:p>
        </p:txBody>
      </p:sp>
      <p:sp>
        <p:nvSpPr>
          <p:cNvPr id="3" name="Номер слайда 2"/>
          <p:cNvSpPr>
            <a:spLocks noGrp="1"/>
          </p:cNvSpPr>
          <p:nvPr>
            <p:ph type="sldNum" sz="quarter" idx="12"/>
          </p:nvPr>
        </p:nvSpPr>
        <p:spPr>
          <a:xfrm>
            <a:off x="7506738" y="6463276"/>
            <a:ext cx="2228850" cy="365125"/>
          </a:xfrm>
        </p:spPr>
        <p:txBody>
          <a:bodyPr/>
          <a:lstStyle/>
          <a:p>
            <a:pPr>
              <a:defRPr/>
            </a:pPr>
            <a:fld id="{66D1F56F-C712-4B28-9A2C-A96C353C48BC}" type="slidenum">
              <a:rPr lang="ru-RU" smtClean="0"/>
              <a:pPr>
                <a:defRPr/>
              </a:pPr>
              <a:t>2</a:t>
            </a:fld>
            <a:endParaRPr lang="ru-RU" dirty="0"/>
          </a:p>
        </p:txBody>
      </p:sp>
    </p:spTree>
    <p:extLst>
      <p:ext uri="{BB962C8B-B14F-4D97-AF65-F5344CB8AC3E}">
        <p14:creationId xmlns:p14="http://schemas.microsoft.com/office/powerpoint/2010/main" val="287627202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LIST OF REGULATED SERVICES</a:t>
            </a:r>
          </a:p>
        </p:txBody>
      </p:sp>
      <p:sp>
        <p:nvSpPr>
          <p:cNvPr id="6" name="Line 809"/>
          <p:cNvSpPr>
            <a:spLocks noChangeShapeType="1"/>
          </p:cNvSpPr>
          <p:nvPr/>
        </p:nvSpPr>
        <p:spPr bwMode="auto">
          <a:xfrm>
            <a:off x="585591" y="8379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253" y="10571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 name="Прямоугольник 1"/>
          <p:cNvSpPr/>
          <p:nvPr/>
        </p:nvSpPr>
        <p:spPr>
          <a:xfrm>
            <a:off x="585590" y="1484786"/>
            <a:ext cx="9125940" cy="3739485"/>
          </a:xfrm>
          <a:prstGeom prst="rect">
            <a:avLst/>
          </a:prstGeom>
        </p:spPr>
        <p:txBody>
          <a:bodyPr wrap="square">
            <a:spAutoFit/>
          </a:bodyPr>
          <a:lstStyle/>
          <a:p>
            <a:pPr algn="just">
              <a:spcBef>
                <a:spcPts val="1200"/>
              </a:spcBef>
              <a:spcAft>
                <a:spcPts val="1200"/>
              </a:spcAft>
            </a:pPr>
            <a:r>
              <a:rPr lang="en-US" dirty="0">
                <a:latin typeface="Times New Roman" pitchFamily="18" charset="0"/>
                <a:cs typeface="Times New Roman" pitchFamily="18" charset="0"/>
              </a:rPr>
              <a:t>NC KTZ JSC, as a subject of natural monopoly, provides the following services:</a:t>
            </a:r>
            <a:endParaRPr lang="ru-RU" dirty="0">
              <a:latin typeface="Times New Roman" pitchFamily="18" charset="0"/>
              <a:cs typeface="Times New Roman" pitchFamily="18" charset="0"/>
            </a:endParaRPr>
          </a:p>
          <a:p>
            <a:pPr algn="just">
              <a:lnSpc>
                <a:spcPct val="150000"/>
              </a:lnSpc>
              <a:spcBef>
                <a:spcPts val="1200"/>
              </a:spcBef>
              <a:spcAft>
                <a:spcPts val="1200"/>
              </a:spcAft>
            </a:pPr>
            <a:r>
              <a:rPr lang="ru-RU" b="1" dirty="0">
                <a:latin typeface="Times New Roman" pitchFamily="18" charset="0"/>
                <a:cs typeface="Times New Roman" pitchFamily="18" charset="0"/>
              </a:rPr>
              <a:t>1.</a:t>
            </a:r>
            <a:r>
              <a:rPr lang="en-US" b="1" dirty="0">
                <a:latin typeface="Times New Roman" pitchFamily="18" charset="0"/>
                <a:cs typeface="Times New Roman" pitchFamily="18" charset="0"/>
              </a:rPr>
              <a:t>Services of the main railway network.</a:t>
            </a:r>
            <a:endParaRPr lang="ru-RU" b="1" dirty="0">
              <a:latin typeface="Times New Roman" pitchFamily="18" charset="0"/>
              <a:cs typeface="Times New Roman" pitchFamily="18" charset="0"/>
            </a:endParaRPr>
          </a:p>
          <a:p>
            <a:r>
              <a:rPr lang="ru-RU" b="1" dirty="0">
                <a:latin typeface="Times New Roman" pitchFamily="18" charset="0"/>
                <a:cs typeface="Times New Roman" pitchFamily="18" charset="0"/>
              </a:rPr>
              <a:t>2. </a:t>
            </a:r>
            <a:r>
              <a:rPr lang="en-US" b="1" dirty="0">
                <a:latin typeface="Times New Roman" pitchFamily="18" charset="0"/>
                <a:cs typeface="Times New Roman" pitchFamily="18" charset="0"/>
              </a:rPr>
              <a:t>Access road services, </a:t>
            </a:r>
            <a:r>
              <a:rPr lang="en-US" dirty="0">
                <a:latin typeface="Times New Roman" pitchFamily="18" charset="0"/>
                <a:cs typeface="Times New Roman" pitchFamily="18" charset="0"/>
              </a:rPr>
              <a:t>including</a:t>
            </a:r>
            <a:r>
              <a:rPr lang="ru-RU" dirty="0">
                <a:latin typeface="Times New Roman" pitchFamily="18" charset="0"/>
                <a:cs typeface="Times New Roman" pitchFamily="18" charset="0"/>
              </a:rPr>
              <a:t>:</a:t>
            </a:r>
          </a:p>
          <a:p>
            <a:pPr>
              <a:lnSpc>
                <a:spcPct val="150000"/>
              </a:lnSpc>
            </a:pPr>
            <a:r>
              <a:rPr lang="ru-RU" i="1" dirty="0">
                <a:latin typeface="Times New Roman" pitchFamily="18" charset="0"/>
                <a:cs typeface="Times New Roman" pitchFamily="18" charset="0"/>
              </a:rPr>
              <a:t>2.1   </a:t>
            </a:r>
            <a:r>
              <a:rPr lang="en-US" i="1" dirty="0">
                <a:latin typeface="Times New Roman" pitchFamily="18" charset="0"/>
                <a:cs typeface="Times New Roman" pitchFamily="18" charset="0"/>
              </a:rPr>
              <a:t>for the passage of rolling stock</a:t>
            </a:r>
            <a:r>
              <a:rPr lang="ru-RU" i="1" dirty="0">
                <a:latin typeface="Times New Roman" pitchFamily="18" charset="0"/>
                <a:cs typeface="Times New Roman" pitchFamily="18" charset="0"/>
              </a:rPr>
              <a:t>;</a:t>
            </a:r>
          </a:p>
          <a:p>
            <a:pPr algn="just">
              <a:lnSpc>
                <a:spcPct val="150000"/>
              </a:lnSpc>
            </a:pPr>
            <a:r>
              <a:rPr lang="ru-RU" i="1" dirty="0">
                <a:latin typeface="Times New Roman" pitchFamily="18" charset="0"/>
                <a:cs typeface="Times New Roman" pitchFamily="18" charset="0"/>
              </a:rPr>
              <a:t>2.2 </a:t>
            </a:r>
            <a:r>
              <a:rPr lang="en-US" i="1" dirty="0">
                <a:latin typeface="Times New Roman" pitchFamily="18" charset="0"/>
                <a:cs typeface="Times New Roman" pitchFamily="18" charset="0"/>
              </a:rPr>
              <a:t>for shunting, loading and unloading, other technological operations of the transportation process, as well as for parking of rolling stock unforeseen by technological operations of the transportation process</a:t>
            </a:r>
            <a:r>
              <a:rPr lang="ru-RU" i="1" dirty="0">
                <a:latin typeface="Times New Roman" pitchFamily="18" charset="0"/>
                <a:cs typeface="Times New Roman" pitchFamily="18" charset="0"/>
              </a:rPr>
              <a:t>.</a:t>
            </a:r>
          </a:p>
          <a:p>
            <a:pPr algn="just"/>
            <a:endParaRPr lang="ru-RU" i="1" dirty="0">
              <a:latin typeface="Times New Roman" pitchFamily="18" charset="0"/>
              <a:cs typeface="Times New Roman" pitchFamily="18" charset="0"/>
            </a:endParaRPr>
          </a:p>
          <a:p>
            <a:r>
              <a:rPr lang="ru-RU" b="1" dirty="0">
                <a:latin typeface="Times New Roman" pitchFamily="18" charset="0"/>
                <a:cs typeface="Times New Roman" pitchFamily="18" charset="0"/>
              </a:rPr>
              <a:t>3.  </a:t>
            </a:r>
            <a:r>
              <a:rPr lang="en-US" b="1" dirty="0">
                <a:latin typeface="Times New Roman" pitchFamily="18" charset="0"/>
                <a:cs typeface="Times New Roman" pitchFamily="18" charset="0"/>
              </a:rPr>
              <a:t>Services for the transmission of electrical energy</a:t>
            </a:r>
            <a:r>
              <a:rPr lang="ru-RU" b="1" dirty="0">
                <a:latin typeface="Times New Roman" pitchFamily="18" charset="0"/>
                <a:cs typeface="Times New Roman" pitchFamily="18" charset="0"/>
              </a:rPr>
              <a:t>. </a:t>
            </a:r>
          </a:p>
        </p:txBody>
      </p:sp>
      <p:sp>
        <p:nvSpPr>
          <p:cNvPr id="3" name="Номер слайда 2"/>
          <p:cNvSpPr>
            <a:spLocks noGrp="1"/>
          </p:cNvSpPr>
          <p:nvPr>
            <p:ph type="sldNum" sz="quarter" idx="12"/>
          </p:nvPr>
        </p:nvSpPr>
        <p:spPr>
          <a:xfrm>
            <a:off x="7518613" y="6498901"/>
            <a:ext cx="2228850" cy="365125"/>
          </a:xfrm>
        </p:spPr>
        <p:txBody>
          <a:bodyPr/>
          <a:lstStyle/>
          <a:p>
            <a:pPr>
              <a:defRPr/>
            </a:pPr>
            <a:fld id="{66D1F56F-C712-4B28-9A2C-A96C353C48BC}" type="slidenum">
              <a:rPr lang="ru-RU" smtClean="0"/>
              <a:pPr>
                <a:defRPr/>
              </a:pPr>
              <a:t>3</a:t>
            </a:fld>
            <a:endParaRPr lang="ru-RU" dirty="0"/>
          </a:p>
        </p:txBody>
      </p:sp>
    </p:spTree>
    <p:extLst>
      <p:ext uri="{BB962C8B-B14F-4D97-AF65-F5344CB8AC3E}">
        <p14:creationId xmlns:p14="http://schemas.microsoft.com/office/powerpoint/2010/main" val="177327935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39555" y="310368"/>
            <a:ext cx="9748882"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VOLUME OF THE SERVICES PROVIDED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1</a:t>
            </a:r>
          </a:p>
        </p:txBody>
      </p:sp>
      <p:sp>
        <p:nvSpPr>
          <p:cNvPr id="6" name="Line 809"/>
          <p:cNvSpPr>
            <a:spLocks noChangeShapeType="1"/>
          </p:cNvSpPr>
          <p:nvPr/>
        </p:nvSpPr>
        <p:spPr bwMode="auto">
          <a:xfrm>
            <a:off x="576064" y="11967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2" name="Таблица 1"/>
          <p:cNvGraphicFramePr>
            <a:graphicFrameLocks noGrp="1"/>
          </p:cNvGraphicFramePr>
          <p:nvPr>
            <p:extLst>
              <p:ext uri="{D42A27DB-BD31-4B8C-83A1-F6EECF244321}">
                <p14:modId xmlns:p14="http://schemas.microsoft.com/office/powerpoint/2010/main" val="1553438868"/>
              </p:ext>
            </p:extLst>
          </p:nvPr>
        </p:nvGraphicFramePr>
        <p:xfrm>
          <a:off x="449790" y="1712243"/>
          <a:ext cx="9025930" cy="4172968"/>
        </p:xfrm>
        <a:graphic>
          <a:graphicData uri="http://schemas.openxmlformats.org/drawingml/2006/table">
            <a:tbl>
              <a:tblPr/>
              <a:tblGrid>
                <a:gridCol w="4300893"/>
                <a:gridCol w="1681793"/>
                <a:gridCol w="1681793"/>
                <a:gridCol w="1361451"/>
              </a:tblGrid>
              <a:tr h="852285">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Indicators</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Plan,</a:t>
                      </a:r>
                    </a:p>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1</a:t>
                      </a:r>
                      <a:endPar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Actual,</a:t>
                      </a:r>
                    </a:p>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202</a:t>
                      </a:r>
                      <a:r>
                        <a:rPr lang="ru-RU"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1</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rgbClr val="FFFFFF"/>
                          </a:solidFill>
                          <a:effectLst>
                            <a:outerShdw blurRad="38100" dist="38100" dir="2700000" algn="tl">
                              <a:srgbClr val="000000">
                                <a:alpha val="43137"/>
                              </a:srgbClr>
                            </a:outerShdw>
                          </a:effectLst>
                          <a:latin typeface="Times New Roman" pitchFamily="18" charset="0"/>
                          <a:cs typeface="Times New Roman" pitchFamily="18" charset="0"/>
                        </a:rPr>
                        <a:t>% to plan</a:t>
                      </a:r>
                      <a:endParaRPr lang="en-US" sz="1600" b="1" i="0" u="none" strike="noStrike" dirty="0">
                        <a:solidFill>
                          <a:srgbClr val="FFFFFF"/>
                        </a:solidFill>
                        <a:effectLst>
                          <a:outerShdw blurRad="38100" dist="38100" dir="2700000" algn="tl">
                            <a:srgbClr val="000000">
                              <a:alpha val="43137"/>
                            </a:srgbClr>
                          </a:outerShdw>
                        </a:effectLst>
                        <a:latin typeface="Times New Roman" pitchFamily="18" charset="0"/>
                        <a:cs typeface="Times New Roman" pitchFamily="18" charset="0"/>
                      </a:endParaRPr>
                    </a:p>
                  </a:txBody>
                  <a:tcPr marL="0" marR="0" marT="0"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r>
              <a:tr h="673972">
                <a:tc>
                  <a:txBody>
                    <a:bodyPr/>
                    <a:lstStyle/>
                    <a:p>
                      <a:pPr marL="0" indent="180975" algn="l" fontAlgn="ctr"/>
                      <a:r>
                        <a:rPr lang="en-US" sz="1600" b="1" i="0" u="none" strike="noStrike" dirty="0" smtClean="0">
                          <a:solidFill>
                            <a:schemeClr val="tx1"/>
                          </a:solidFill>
                          <a:effectLst/>
                          <a:latin typeface="Times New Roman" pitchFamily="18" charset="0"/>
                          <a:cs typeface="Times New Roman" pitchFamily="18" charset="0"/>
                        </a:rPr>
                        <a:t>Freight turnover </a:t>
                      </a:r>
                      <a:r>
                        <a:rPr lang="en-US" sz="1600" b="1" i="0" u="none" strike="noStrike" dirty="0" err="1" smtClean="0">
                          <a:solidFill>
                            <a:schemeClr val="tx1"/>
                          </a:solidFill>
                          <a:effectLst/>
                          <a:latin typeface="Times New Roman" pitchFamily="18" charset="0"/>
                          <a:cs typeface="Times New Roman" pitchFamily="18" charset="0"/>
                        </a:rPr>
                        <a:t>tarif</a:t>
                      </a:r>
                      <a:r>
                        <a:rPr lang="en-US" sz="1600" b="1" i="0" u="none" strike="noStrike" dirty="0" smtClean="0">
                          <a:solidFill>
                            <a:schemeClr val="tx1"/>
                          </a:solidFill>
                          <a:effectLst/>
                          <a:latin typeface="Times New Roman" pitchFamily="18" charset="0"/>
                          <a:cs typeface="Times New Roman" pitchFamily="18" charset="0"/>
                        </a:rPr>
                        <a:t> net total</a:t>
                      </a:r>
                      <a:r>
                        <a:rPr lang="ru-RU" sz="1600" b="1" i="0" u="none" strike="noStrike" dirty="0" smtClean="0">
                          <a:solidFill>
                            <a:schemeClr val="tx1"/>
                          </a:solidFill>
                          <a:effectLst/>
                          <a:latin typeface="Times New Roman" pitchFamily="18" charset="0"/>
                          <a:cs typeface="Times New Roman" pitchFamily="18" charset="0"/>
                        </a:rPr>
                        <a:t>, </a:t>
                      </a:r>
                      <a:r>
                        <a:rPr lang="en-US" sz="1600" b="1" i="0" u="none" strike="noStrike" dirty="0" smtClean="0">
                          <a:solidFill>
                            <a:schemeClr val="tx1"/>
                          </a:solidFill>
                          <a:effectLst/>
                          <a:latin typeface="Times New Roman" pitchFamily="18" charset="0"/>
                          <a:cs typeface="Times New Roman" pitchFamily="18" charset="0"/>
                        </a:rPr>
                        <a:t>(million t.km)</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191</a:t>
                      </a:r>
                      <a:r>
                        <a:rPr lang="ru-RU" sz="1600" b="1" i="0" u="none" strike="noStrike" kern="1200" baseline="0" dirty="0" smtClean="0">
                          <a:solidFill>
                            <a:schemeClr val="tx1"/>
                          </a:solidFill>
                          <a:effectLst/>
                          <a:latin typeface="Times New Roman" pitchFamily="18" charset="0"/>
                          <a:ea typeface="+mn-ea"/>
                          <a:cs typeface="Times New Roman" pitchFamily="18" charset="0"/>
                        </a:rPr>
                        <a:t> 299</a:t>
                      </a:r>
                      <a:endParaRPr lang="ru-RU" sz="1600" b="1" i="0" u="none" strike="noStrike" kern="1200" dirty="0" smtClean="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193</a:t>
                      </a:r>
                      <a:r>
                        <a:rPr lang="ru-RU" sz="1600" b="1" i="0" u="none" strike="noStrike" kern="1200" baseline="0" dirty="0" smtClean="0">
                          <a:solidFill>
                            <a:schemeClr val="tx1"/>
                          </a:solidFill>
                          <a:effectLst/>
                          <a:latin typeface="Times New Roman" pitchFamily="18" charset="0"/>
                          <a:ea typeface="+mn-ea"/>
                          <a:cs typeface="Times New Roman" pitchFamily="18" charset="0"/>
                        </a:rPr>
                        <a:t> 732</a:t>
                      </a:r>
                      <a:endParaRPr lang="ru-RU" sz="1600" b="1" i="0" u="none" strike="noStrike" kern="1200" dirty="0" smtClean="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101</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3429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smtClean="0">
                          <a:solidFill>
                            <a:schemeClr val="tx1"/>
                          </a:solidFill>
                          <a:effectLst/>
                          <a:latin typeface="Times New Roman" pitchFamily="18" charset="0"/>
                          <a:cs typeface="Times New Roman" pitchFamily="18" charset="0"/>
                        </a:rPr>
                        <a:t>including of traffic</a:t>
                      </a:r>
                      <a:r>
                        <a:rPr lang="ru-RU" sz="1600" b="0" i="0" u="none" strike="noStrike" baseline="0" dirty="0" smtClean="0">
                          <a:solidFill>
                            <a:schemeClr val="tx1"/>
                          </a:solidFill>
                          <a:effectLst/>
                          <a:latin typeface="Times New Roman" pitchFamily="18" charset="0"/>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352425">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smtClean="0">
                          <a:solidFill>
                            <a:schemeClr val="tx1"/>
                          </a:solidFill>
                          <a:effectLst/>
                          <a:latin typeface="Times New Roman" pitchFamily="18" charset="0"/>
                          <a:cs typeface="Times New Roman" pitchFamily="18" charset="0"/>
                        </a:rPr>
                        <a:t>in the intra-republican </a:t>
                      </a:r>
                      <a:endParaRPr lang="ru-RU" sz="1600" b="0" i="0" u="none" strike="noStrike" baseline="0" dirty="0" smtClean="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95 258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89 864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94</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352425">
                <a:tc>
                  <a:txBody>
                    <a:bodyPr/>
                    <a:lstStyle/>
                    <a:p>
                      <a:pPr marL="0" indent="180975" algn="l" defTabSz="914400" rtl="0" eaLnBrk="1" fontAlgn="ctr" latinLnBrk="0" hangingPunct="1">
                        <a:spcAft>
                          <a:spcPts val="0"/>
                        </a:spcAft>
                      </a:pPr>
                      <a:r>
                        <a:rPr lang="en-US" sz="1600" b="0" i="0" u="none" strike="noStrike" kern="1200" dirty="0" smtClean="0">
                          <a:solidFill>
                            <a:schemeClr val="tx1"/>
                          </a:solidFill>
                          <a:effectLst/>
                          <a:latin typeface="Times New Roman" pitchFamily="18" charset="0"/>
                          <a:ea typeface="+mn-ea"/>
                          <a:cs typeface="Times New Roman" pitchFamily="18" charset="0"/>
                        </a:rPr>
                        <a:t>in export</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smtClean="0">
                          <a:solidFill>
                            <a:schemeClr val="tx1"/>
                          </a:solidFill>
                          <a:effectLst/>
                          <a:latin typeface="Times New Roman" pitchFamily="18" charset="0"/>
                          <a:ea typeface="+mn-ea"/>
                          <a:cs typeface="Times New Roman" pitchFamily="18" charset="0"/>
                        </a:rPr>
                        <a:t>78 011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smtClean="0">
                          <a:solidFill>
                            <a:schemeClr val="tx1"/>
                          </a:solidFill>
                          <a:effectLst/>
                          <a:latin typeface="Times New Roman" pitchFamily="18" charset="0"/>
                          <a:ea typeface="+mn-ea"/>
                          <a:cs typeface="Times New Roman" pitchFamily="18" charset="0"/>
                        </a:rPr>
                        <a:t>81 927</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105</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419100">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0" i="0" u="none" strike="noStrike" baseline="0" dirty="0" smtClean="0">
                          <a:solidFill>
                            <a:schemeClr val="tx1"/>
                          </a:solidFill>
                          <a:effectLst/>
                          <a:latin typeface="Times New Roman" pitchFamily="18" charset="0"/>
                          <a:cs typeface="Times New Roman" pitchFamily="18" charset="0"/>
                        </a:rPr>
                        <a:t>in import</a:t>
                      </a:r>
                      <a:endParaRPr lang="ru-RU" sz="1600" b="0" i="0" u="none" strike="noStrike" baseline="0" dirty="0" smtClean="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smtClean="0">
                          <a:solidFill>
                            <a:schemeClr val="tx1"/>
                          </a:solidFill>
                          <a:effectLst/>
                          <a:latin typeface="Times New Roman" pitchFamily="18" charset="0"/>
                          <a:ea typeface="+mn-ea"/>
                          <a:cs typeface="Times New Roman" pitchFamily="18" charset="0"/>
                        </a:rPr>
                        <a:t>18 030</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baseline="0" dirty="0" smtClean="0">
                          <a:solidFill>
                            <a:schemeClr val="tx1"/>
                          </a:solidFill>
                          <a:effectLst/>
                          <a:latin typeface="Times New Roman" pitchFamily="18" charset="0"/>
                          <a:ea typeface="+mn-ea"/>
                          <a:cs typeface="Times New Roman" pitchFamily="18" charset="0"/>
                        </a:rPr>
                        <a:t>21 941</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122</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266700">
                <a:tc>
                  <a:txBody>
                    <a:bodyPr/>
                    <a:lstStyle/>
                    <a:p>
                      <a:pPr algn="l"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913161">
                <a:tc>
                  <a:txBody>
                    <a:bodyPr/>
                    <a:lstStyle/>
                    <a:p>
                      <a:pPr marL="0" marR="0" lvl="1" indent="180975" algn="l" defTabSz="914400" rtl="0" eaLnBrk="1" fontAlgn="ctr" latinLnBrk="0" hangingPunct="1">
                        <a:lnSpc>
                          <a:spcPct val="100000"/>
                        </a:lnSpc>
                        <a:spcBef>
                          <a:spcPts val="0"/>
                        </a:spcBef>
                        <a:spcAft>
                          <a:spcPts val="0"/>
                        </a:spcAft>
                        <a:buClrTx/>
                        <a:buSzTx/>
                        <a:buFontTx/>
                        <a:buNone/>
                        <a:tabLst/>
                        <a:defRPr/>
                      </a:pPr>
                      <a:r>
                        <a:rPr lang="en-US" sz="1600" b="1" i="0" u="none" strike="noStrike" kern="1200" baseline="0" dirty="0" smtClean="0">
                          <a:solidFill>
                            <a:schemeClr val="tx1"/>
                          </a:solidFill>
                          <a:effectLst/>
                          <a:latin typeface="Times New Roman" pitchFamily="18" charset="0"/>
                          <a:ea typeface="+mn-ea"/>
                          <a:cs typeface="Times New Roman" pitchFamily="18" charset="0"/>
                        </a:rPr>
                        <a:t>Passenger car mileage</a:t>
                      </a:r>
                      <a:r>
                        <a:rPr lang="ru-RU" sz="1600" b="1" i="0" u="none" strike="noStrike" kern="1200" baseline="0" dirty="0" smtClean="0">
                          <a:solidFill>
                            <a:schemeClr val="tx1"/>
                          </a:solidFill>
                          <a:effectLst/>
                          <a:latin typeface="Times New Roman" pitchFamily="18" charset="0"/>
                          <a:ea typeface="+mn-ea"/>
                          <a:cs typeface="Times New Roman" pitchFamily="18" charset="0"/>
                        </a:rPr>
                        <a:t>,</a:t>
                      </a:r>
                    </a:p>
                    <a:p>
                      <a:pPr marL="0" marR="0" lvl="1" indent="180975" algn="l" defTabSz="914400" rtl="0" eaLnBrk="1" fontAlgn="ctr" latinLnBrk="0" hangingPunct="1">
                        <a:lnSpc>
                          <a:spcPct val="100000"/>
                        </a:lnSpc>
                        <a:spcBef>
                          <a:spcPts val="0"/>
                        </a:spcBef>
                        <a:spcAft>
                          <a:spcPts val="0"/>
                        </a:spcAft>
                        <a:buClrTx/>
                        <a:buSzTx/>
                        <a:buFontTx/>
                        <a:buNone/>
                        <a:tabLst/>
                        <a:defRPr/>
                      </a:pPr>
                      <a:r>
                        <a:rPr lang="ru-RU" sz="1600" b="1" i="0" u="none" strike="noStrike" kern="1200" baseline="0" dirty="0" smtClean="0">
                          <a:solidFill>
                            <a:schemeClr val="tx1"/>
                          </a:solidFill>
                          <a:effectLst/>
                          <a:latin typeface="Times New Roman" pitchFamily="18" charset="0"/>
                          <a:ea typeface="+mn-ea"/>
                          <a:cs typeface="Times New Roman" pitchFamily="18" charset="0"/>
                        </a:rPr>
                        <a:t>(</a:t>
                      </a:r>
                      <a:r>
                        <a:rPr lang="en-US" sz="1600" b="1" i="0" u="none" strike="noStrike" kern="1200" baseline="0" dirty="0" smtClean="0">
                          <a:solidFill>
                            <a:schemeClr val="tx1"/>
                          </a:solidFill>
                          <a:effectLst/>
                          <a:latin typeface="Times New Roman" pitchFamily="18" charset="0"/>
                          <a:ea typeface="+mn-ea"/>
                          <a:cs typeface="Times New Roman" pitchFamily="18" charset="0"/>
                        </a:rPr>
                        <a:t>thousand</a:t>
                      </a:r>
                      <a:r>
                        <a:rPr lang="ru-RU" sz="1600" b="1" i="0" u="none" strike="noStrike" kern="1200" baseline="0" dirty="0" smtClean="0">
                          <a:solidFill>
                            <a:schemeClr val="tx1"/>
                          </a:solidFill>
                          <a:effectLst/>
                          <a:latin typeface="Times New Roman" pitchFamily="18" charset="0"/>
                          <a:ea typeface="+mn-ea"/>
                          <a:cs typeface="Times New Roman" pitchFamily="18" charset="0"/>
                        </a:rPr>
                        <a:t> </a:t>
                      </a:r>
                      <a:r>
                        <a:rPr lang="en-US" sz="1600" b="1" i="0" u="none" strike="noStrike" kern="1200" baseline="0" dirty="0" smtClean="0">
                          <a:solidFill>
                            <a:schemeClr val="tx1"/>
                          </a:solidFill>
                          <a:effectLst/>
                          <a:latin typeface="Times New Roman" pitchFamily="18" charset="0"/>
                          <a:ea typeface="+mn-ea"/>
                          <a:cs typeface="Times New Roman" pitchFamily="18" charset="0"/>
                        </a:rPr>
                        <a:t>car</a:t>
                      </a:r>
                      <a:r>
                        <a:rPr lang="ru-RU" sz="1600" b="1" i="0" u="none" strike="noStrike" kern="1200" baseline="0" dirty="0" smtClean="0">
                          <a:solidFill>
                            <a:schemeClr val="tx1"/>
                          </a:solidFill>
                          <a:effectLst/>
                          <a:latin typeface="Times New Roman" pitchFamily="18" charset="0"/>
                          <a:ea typeface="+mn-ea"/>
                          <a:cs typeface="Times New Roman" pitchFamily="18" charset="0"/>
                        </a:rPr>
                        <a:t>.</a:t>
                      </a:r>
                      <a:r>
                        <a:rPr lang="en-US" sz="1600" b="1" i="0" u="none" strike="noStrike" kern="1200" baseline="0" dirty="0" smtClean="0">
                          <a:solidFill>
                            <a:schemeClr val="tx1"/>
                          </a:solidFill>
                          <a:effectLst/>
                          <a:latin typeface="Times New Roman" pitchFamily="18" charset="0"/>
                          <a:ea typeface="+mn-ea"/>
                          <a:cs typeface="Times New Roman" pitchFamily="18" charset="0"/>
                        </a:rPr>
                        <a:t>km</a:t>
                      </a:r>
                      <a:r>
                        <a:rPr lang="ru-RU" sz="1600" b="1" i="0" u="none" strike="noStrike" kern="1200" baseline="0" dirty="0" smtClean="0">
                          <a:solidFill>
                            <a:schemeClr val="tx1"/>
                          </a:solidFill>
                          <a:effectLst/>
                          <a:latin typeface="Times New Roman" pitchFamily="18" charset="0"/>
                          <a:ea typeface="+mn-ea"/>
                          <a:cs typeface="Times New Roman" pitchFamily="18" charset="0"/>
                        </a:rPr>
                        <a:t>)</a:t>
                      </a:r>
                      <a:endParaRPr lang="ru-RU" sz="1600" b="1" i="0" u="none" strike="noStrike" kern="1200" baseline="0" dirty="0">
                        <a:solidFill>
                          <a:schemeClr val="tx1"/>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smtClean="0">
                          <a:solidFill>
                            <a:srgbClr val="082C50"/>
                          </a:solidFill>
                          <a:effectLst/>
                          <a:latin typeface="Times New Roman" pitchFamily="18" charset="0"/>
                          <a:ea typeface="+mn-ea"/>
                          <a:cs typeface="Times New Roman" pitchFamily="18" charset="0"/>
                        </a:rPr>
                        <a:t>-</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smtClean="0">
                          <a:solidFill>
                            <a:srgbClr val="082C50"/>
                          </a:solidFill>
                          <a:effectLst/>
                          <a:latin typeface="Times New Roman" pitchFamily="18" charset="0"/>
                          <a:ea typeface="+mn-ea"/>
                          <a:cs typeface="Times New Roman" pitchFamily="18" charset="0"/>
                        </a:rPr>
                        <a:t>622 948</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kern="1200" dirty="0" smtClean="0">
                          <a:solidFill>
                            <a:srgbClr val="082C50"/>
                          </a:solidFill>
                          <a:effectLst/>
                          <a:latin typeface="Times New Roman" pitchFamily="18" charset="0"/>
                          <a:ea typeface="+mn-ea"/>
                          <a:cs typeface="Times New Roman" pitchFamily="18" charset="0"/>
                        </a:rPr>
                        <a:t>-</a:t>
                      </a:r>
                      <a:endParaRPr lang="ru-RU" sz="1600" b="1" i="0" u="none" strike="noStrike" kern="1200" dirty="0">
                        <a:solidFill>
                          <a:srgbClr val="082C50"/>
                        </a:solidFill>
                        <a:effectLst/>
                        <a:latin typeface="Times New Roman" pitchFamily="18" charset="0"/>
                        <a:ea typeface="+mn-ea"/>
                        <a:cs typeface="Times New Roman" pitchFamily="18"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bl>
          </a:graphicData>
        </a:graphic>
      </p:graphicFrame>
      <p:sp>
        <p:nvSpPr>
          <p:cNvPr id="3" name="Номер слайда 2"/>
          <p:cNvSpPr>
            <a:spLocks noGrp="1"/>
          </p:cNvSpPr>
          <p:nvPr>
            <p:ph type="sldNum" sz="quarter" idx="12"/>
          </p:nvPr>
        </p:nvSpPr>
        <p:spPr>
          <a:xfrm>
            <a:off x="7494863" y="6498901"/>
            <a:ext cx="2228850" cy="365125"/>
          </a:xfrm>
        </p:spPr>
        <p:txBody>
          <a:bodyPr/>
          <a:lstStyle/>
          <a:p>
            <a:pPr>
              <a:defRPr/>
            </a:pPr>
            <a:fld id="{66D1F56F-C712-4B28-9A2C-A96C353C48BC}" type="slidenum">
              <a:rPr lang="ru-RU" smtClean="0"/>
              <a:pPr>
                <a:defRPr/>
              </a:pPr>
              <a:t>4</a:t>
            </a:fld>
            <a:endParaRPr lang="ru-RU" dirty="0"/>
          </a:p>
        </p:txBody>
      </p:sp>
    </p:spTree>
    <p:extLst>
      <p:ext uri="{BB962C8B-B14F-4D97-AF65-F5344CB8AC3E}">
        <p14:creationId xmlns:p14="http://schemas.microsoft.com/office/powerpoint/2010/main" val="338837766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3" y="238918"/>
            <a:ext cx="9906000" cy="487506"/>
          </a:xfrm>
          <a:prstGeom prst="rect">
            <a:avLst/>
          </a:prstGeom>
          <a:noFill/>
          <a:ln w="9525" algn="ctr">
            <a:noFill/>
            <a:miter lim="800000"/>
            <a:headEnd/>
            <a:tailEnd/>
          </a:ln>
          <a:effectLst/>
        </p:spPr>
        <p:txBody>
          <a:bodyPr lIns="91434" tIns="45717" rIns="91434" bIns="45717" anchor="ctr"/>
          <a:lstStyle/>
          <a:p>
            <a:endParaRPr lang="ru-RU" sz="1800" dirty="0"/>
          </a:p>
          <a:p>
            <a:endParaRPr lang="ru-RU" sz="1800" dirty="0"/>
          </a:p>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FINANCIAL AND ECONOMIC INDICATORS OF MONOPOLY ACTIVITY IN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rgbClr val="C0C0C0"/>
                  </a:outerShdw>
                </a:effectLst>
                <a:latin typeface="Times New Roman" pitchFamily="18" charset="0"/>
                <a:cs typeface="Times New Roman" pitchFamily="18" charset="0"/>
              </a:rPr>
              <a:t>1</a:t>
            </a:r>
            <a:endParaRPr lang="en-US"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585589" y="11967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07936"/>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2568166972"/>
              </p:ext>
            </p:extLst>
          </p:nvPr>
        </p:nvGraphicFramePr>
        <p:xfrm>
          <a:off x="438249" y="1744932"/>
          <a:ext cx="9137847" cy="4095822"/>
        </p:xfrm>
        <a:graphic>
          <a:graphicData uri="http://schemas.openxmlformats.org/drawingml/2006/table">
            <a:tbl>
              <a:tblPr/>
              <a:tblGrid>
                <a:gridCol w="2671668"/>
                <a:gridCol w="1789403"/>
                <a:gridCol w="1695450"/>
                <a:gridCol w="1514475"/>
                <a:gridCol w="1466851"/>
              </a:tblGrid>
              <a:tr h="1288132">
                <a:tc>
                  <a:txBody>
                    <a:bodyPr/>
                    <a:lstStyle/>
                    <a:p>
                      <a:pPr algn="ctr" fontAlgn="ctr"/>
                      <a:r>
                        <a:rPr lang="en-US" sz="1600" b="1" i="0" u="none" strike="noStrike" dirty="0" smtClean="0">
                          <a:solidFill>
                            <a:srgbClr val="FFFFFF"/>
                          </a:solidFill>
                          <a:effectLst/>
                          <a:latin typeface="Times New Roman" pitchFamily="18" charset="0"/>
                          <a:cs typeface="Times New Roman" pitchFamily="18" charset="0"/>
                        </a:rPr>
                        <a:t>Name</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Services of the main railway network</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Access road services</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kern="1200" dirty="0" smtClean="0">
                          <a:solidFill>
                            <a:srgbClr val="FFFFFF"/>
                          </a:solidFill>
                          <a:effectLst/>
                          <a:latin typeface="Times New Roman" pitchFamily="18" charset="0"/>
                          <a:ea typeface="+mn-ea"/>
                          <a:cs typeface="Times New Roman" pitchFamily="18" charset="0"/>
                        </a:rPr>
                        <a:t>Services for the transmission of electrical energy</a:t>
                      </a:r>
                      <a:endParaRPr lang="ru-RU" sz="1600" b="1" i="0" u="none" strike="noStrike" kern="1200" dirty="0">
                        <a:solidFill>
                          <a:srgbClr val="FFFFFF"/>
                        </a:solidFill>
                        <a:effectLst/>
                        <a:latin typeface="Times New Roman" pitchFamily="18" charset="0"/>
                        <a:ea typeface="+mn-ea"/>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smtClean="0">
                          <a:solidFill>
                            <a:srgbClr val="FFFFFF"/>
                          </a:solidFill>
                          <a:effectLst/>
                          <a:latin typeface="Times New Roman" pitchFamily="18" charset="0"/>
                          <a:cs typeface="Times New Roman" pitchFamily="18" charset="0"/>
                        </a:rPr>
                        <a:t>Total</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r>
              <a:tr h="1159138">
                <a:tc>
                  <a:txBody>
                    <a:bodyPr/>
                    <a:lstStyle/>
                    <a:p>
                      <a:pPr algn="ctr" fontAlgn="ctr"/>
                      <a:r>
                        <a:rPr lang="en-US" sz="1600" b="0" i="0" u="none" strike="noStrike" dirty="0" smtClean="0">
                          <a:solidFill>
                            <a:schemeClr val="tx1"/>
                          </a:solidFill>
                          <a:effectLst/>
                          <a:latin typeface="Times New Roman" pitchFamily="18" charset="0"/>
                          <a:cs typeface="Times New Roman" pitchFamily="18" charset="0"/>
                        </a:rPr>
                        <a:t>Revenues</a:t>
                      </a:r>
                    </a:p>
                  </a:txBody>
                  <a:tcPr marL="0" marR="0" marT="0"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333 348 793</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smtClean="0">
                          <a:solidFill>
                            <a:schemeClr val="tx1"/>
                          </a:solidFill>
                          <a:effectLst/>
                          <a:latin typeface="Times New Roman" pitchFamily="18" charset="0"/>
                          <a:ea typeface="+mn-ea"/>
                          <a:cs typeface="Times New Roman" pitchFamily="18" charset="0"/>
                        </a:rPr>
                        <a:t>52 695</a:t>
                      </a:r>
                    </a:p>
                  </a:txBody>
                  <a:tcPr marL="4549" marR="4549" marT="5599"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kern="1200" dirty="0" smtClean="0">
                          <a:solidFill>
                            <a:schemeClr val="tx1"/>
                          </a:solidFill>
                          <a:effectLst/>
                          <a:latin typeface="Times New Roman" pitchFamily="18" charset="0"/>
                          <a:ea typeface="Calibri" panose="020F0502020204030204" pitchFamily="34" charset="0"/>
                          <a:cs typeface="Times New Roman" pitchFamily="18" charset="0"/>
                        </a:rPr>
                        <a:t>1 990 970</a:t>
                      </a:r>
                    </a:p>
                  </a:txBody>
                  <a:tcPr marL="4549" marR="4549" marT="5599" marB="0" anchor="ctr">
                    <a:lnL>
                      <a:noFill/>
                    </a:lnL>
                    <a:lnR>
                      <a:noFill/>
                    </a:lnR>
                    <a:lnT>
                      <a:noFill/>
                    </a:lnT>
                    <a:lnB>
                      <a:noFill/>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335 392 458</a:t>
                      </a:r>
                    </a:p>
                  </a:txBody>
                  <a:tcPr marL="4549" marR="4549" marT="5599" marB="0" anchor="ctr">
                    <a:lnL>
                      <a:noFill/>
                    </a:lnL>
                    <a:lnR>
                      <a:noFill/>
                    </a:lnR>
                    <a:lnT>
                      <a:noFill/>
                    </a:lnT>
                    <a:lnB>
                      <a:noFill/>
                    </a:lnB>
                  </a:tcPr>
                </a:tc>
              </a:tr>
              <a:tr h="824276">
                <a:tc>
                  <a:txBody>
                    <a:bodyPr/>
                    <a:lstStyle/>
                    <a:p>
                      <a:pPr algn="ctr" fontAlgn="ctr"/>
                      <a:r>
                        <a:rPr lang="en-US" sz="1600" b="0" i="0" u="none" strike="noStrike" dirty="0" smtClean="0">
                          <a:solidFill>
                            <a:schemeClr val="tx1"/>
                          </a:solidFill>
                          <a:effectLst/>
                          <a:latin typeface="Times New Roman" pitchFamily="18" charset="0"/>
                          <a:cs typeface="Times New Roman" pitchFamily="18" charset="0"/>
                        </a:rPr>
                        <a:t>Costs</a:t>
                      </a:r>
                    </a:p>
                  </a:txBody>
                  <a:tcPr marL="0" marR="0" marT="0"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i="0" u="none" strike="noStrike" kern="1200" dirty="0" smtClean="0">
                          <a:solidFill>
                            <a:schemeClr val="tx1"/>
                          </a:solidFill>
                          <a:effectLst/>
                          <a:latin typeface="Times New Roman" pitchFamily="18" charset="0"/>
                          <a:ea typeface="+mn-ea"/>
                          <a:cs typeface="Times New Roman" pitchFamily="18" charset="0"/>
                        </a:rPr>
                        <a:t>370 263 712</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0" i="0" u="none" strike="noStrike" kern="1200" dirty="0" smtClean="0">
                          <a:solidFill>
                            <a:schemeClr val="tx1"/>
                          </a:solidFill>
                          <a:effectLst/>
                          <a:latin typeface="Times New Roman" pitchFamily="18" charset="0"/>
                          <a:ea typeface="+mn-ea"/>
                          <a:cs typeface="Times New Roman" pitchFamily="18" charset="0"/>
                        </a:rPr>
                        <a:t>61 596</a:t>
                      </a: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smtClean="0">
                          <a:solidFill>
                            <a:schemeClr val="tx1"/>
                          </a:solidFill>
                          <a:effectLst/>
                          <a:latin typeface="Times New Roman" pitchFamily="18" charset="0"/>
                          <a:ea typeface="Calibri" panose="020F0502020204030204" pitchFamily="34" charset="0"/>
                          <a:cs typeface="Times New Roman" pitchFamily="18" charset="0"/>
                        </a:rPr>
                        <a:t>2 608 120</a:t>
                      </a: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0" kern="1200" dirty="0" smtClean="0">
                          <a:solidFill>
                            <a:schemeClr val="tx1"/>
                          </a:solidFill>
                          <a:effectLst/>
                          <a:latin typeface="Times New Roman" pitchFamily="18" charset="0"/>
                          <a:ea typeface="Calibri" panose="020F0502020204030204" pitchFamily="34" charset="0"/>
                          <a:cs typeface="Times New Roman" pitchFamily="18" charset="0"/>
                        </a:rPr>
                        <a:t>372 933 428</a:t>
                      </a:r>
                      <a:endParaRPr lang="ru-RU" sz="1600" b="0" kern="1200" dirty="0">
                        <a:solidFill>
                          <a:schemeClr val="tx1"/>
                        </a:solidFill>
                        <a:effectLst/>
                        <a:latin typeface="Times New Roman" pitchFamily="18" charset="0"/>
                        <a:ea typeface="Calibri" panose="020F0502020204030204" pitchFamily="34" charset="0"/>
                        <a:cs typeface="Times New Roman" pitchFamily="18" charset="0"/>
                      </a:endParaRPr>
                    </a:p>
                  </a:txBody>
                  <a:tcPr marL="4549" marR="4549" marT="5599" marB="0" anchor="ctr">
                    <a:lnL>
                      <a:noFill/>
                    </a:lnL>
                    <a:lnR>
                      <a:noFill/>
                    </a:lnR>
                    <a:lnT>
                      <a:noFill/>
                    </a:lnT>
                    <a:lnB w="12700" cap="flat" cmpd="sng" algn="ctr">
                      <a:noFill/>
                      <a:prstDash val="solid"/>
                      <a:round/>
                      <a:headEnd type="none" w="med" len="med"/>
                      <a:tailEnd type="none" w="med" len="med"/>
                    </a:lnB>
                  </a:tcPr>
                </a:tc>
              </a:tr>
              <a:tr h="824276">
                <a:tc>
                  <a:txBody>
                    <a:bodyPr/>
                    <a:lstStyle/>
                    <a:p>
                      <a:pPr marL="0" lvl="1" algn="ctr" defTabSz="914400" rtl="0" eaLnBrk="1" fontAlgn="ctr" latinLnBrk="0" hangingPunct="1"/>
                      <a:endParaRPr lang="ru-RU" sz="1600" b="1" i="0" u="none" strike="noStrike" kern="1200" dirty="0" smtClean="0">
                        <a:solidFill>
                          <a:schemeClr val="tx1"/>
                        </a:solidFill>
                        <a:effectLst/>
                        <a:latin typeface="Times New Roman" pitchFamily="18" charset="0"/>
                        <a:ea typeface="+mn-ea"/>
                        <a:cs typeface="Times New Roman" pitchFamily="18" charset="0"/>
                      </a:endParaRPr>
                    </a:p>
                    <a:p>
                      <a:pPr marL="0" lvl="1" algn="ctr" defTabSz="914400" rtl="0" eaLnBrk="1" fontAlgn="ctr" latinLnBrk="0" hangingPunct="1"/>
                      <a:r>
                        <a:rPr lang="en-US" sz="1600" b="1" i="0" u="none" strike="noStrike" kern="1200" dirty="0" smtClean="0">
                          <a:solidFill>
                            <a:schemeClr val="tx1"/>
                          </a:solidFill>
                          <a:effectLst/>
                          <a:latin typeface="Times New Roman" pitchFamily="18" charset="0"/>
                          <a:ea typeface="+mn-ea"/>
                          <a:cs typeface="Times New Roman" pitchFamily="18" charset="0"/>
                        </a:rPr>
                        <a:t>Profit / (loss</a:t>
                      </a:r>
                      <a:r>
                        <a:rPr lang="ru-RU" sz="1600" b="1" i="0" u="none" strike="noStrike" kern="1200" dirty="0" smtClean="0">
                          <a:solidFill>
                            <a:schemeClr val="tx1"/>
                          </a:solidFill>
                          <a:effectLst/>
                          <a:latin typeface="Times New Roman" pitchFamily="18" charset="0"/>
                          <a:ea typeface="+mn-ea"/>
                          <a:cs typeface="Times New Roman" pitchFamily="18" charset="0"/>
                        </a:rPr>
                        <a:t>)</a:t>
                      </a:r>
                    </a:p>
                    <a:p>
                      <a:pPr marL="0" algn="ctr" defTabSz="914400" rtl="0" eaLnBrk="1" fontAlgn="ctr" latinLnBrk="0" hangingPunct="1"/>
                      <a:endParaRPr lang="ru-RU" sz="1600" b="1" i="0" u="none" strike="noStrike" kern="1200" dirty="0">
                        <a:solidFill>
                          <a:schemeClr val="tx1"/>
                        </a:solidFill>
                        <a:effectLst/>
                        <a:latin typeface="Times New Roman" pitchFamily="18" charset="0"/>
                        <a:ea typeface="+mn-ea"/>
                        <a:cs typeface="Times New Roman"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lnSpc>
                          <a:spcPct val="100000"/>
                        </a:lnSpc>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(36 914 919)</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(8 901)</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(617 150)</a:t>
                      </a:r>
                      <a:endParaRPr lang="ru-RU" sz="1600" b="1" i="0" u="none" strike="noStrike" kern="1200" dirty="0">
                        <a:solidFill>
                          <a:schemeClr val="tx1"/>
                        </a:solidFill>
                        <a:effectLst/>
                        <a:latin typeface="Times New Roman" pitchFamily="18" charset="0"/>
                        <a:ea typeface="+mn-ea"/>
                        <a:cs typeface="Times New Roman" pitchFamily="18" charset="0"/>
                      </a:endParaRP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spcAft>
                          <a:spcPts val="0"/>
                        </a:spcAft>
                      </a:pPr>
                      <a:endParaRPr lang="ru-RU" sz="1600" b="1" i="0" u="none" strike="noStrike" kern="1200" dirty="0" smtClean="0">
                        <a:solidFill>
                          <a:schemeClr val="tx1"/>
                        </a:solidFill>
                        <a:effectLst/>
                        <a:latin typeface="Times New Roman" pitchFamily="18" charset="0"/>
                        <a:ea typeface="+mn-ea"/>
                        <a:cs typeface="Times New Roman" pitchFamily="18" charset="0"/>
                      </a:endParaRPr>
                    </a:p>
                    <a:p>
                      <a:pPr marL="0" algn="ctr" defTabSz="914400" rtl="0" eaLnBrk="1" fontAlgn="ctr" latinLnBrk="0" hangingPunct="1">
                        <a:spcAft>
                          <a:spcPts val="0"/>
                        </a:spcAft>
                      </a:pPr>
                      <a:r>
                        <a:rPr lang="ru-RU" sz="1600" b="1" i="0" u="none" strike="noStrike" kern="1200" dirty="0" smtClean="0">
                          <a:solidFill>
                            <a:schemeClr val="tx1"/>
                          </a:solidFill>
                          <a:effectLst/>
                          <a:latin typeface="Times New Roman" pitchFamily="18" charset="0"/>
                          <a:ea typeface="+mn-ea"/>
                          <a:cs typeface="Times New Roman" pitchFamily="18" charset="0"/>
                        </a:rPr>
                        <a:t>(37 540 970)</a:t>
                      </a:r>
                    </a:p>
                    <a:p>
                      <a:pPr marL="0" algn="ctr" defTabSz="914400" rtl="0" eaLnBrk="1" fontAlgn="ctr" latinLnBrk="0" hangingPunct="1">
                        <a:spcAft>
                          <a:spcPts val="0"/>
                        </a:spcAft>
                      </a:pPr>
                      <a:endParaRPr lang="ru-RU" sz="1600" b="1" i="0" u="none" strike="noStrike" kern="1200" dirty="0">
                        <a:solidFill>
                          <a:schemeClr val="tx1"/>
                        </a:solidFill>
                        <a:effectLst/>
                        <a:latin typeface="Times New Roman" pitchFamily="18" charset="0"/>
                        <a:ea typeface="+mn-ea"/>
                        <a:cs typeface="Times New Roman" pitchFamily="18" charset="0"/>
                      </a:endParaRPr>
                    </a:p>
                  </a:txBody>
                  <a:tcPr marL="7739" marR="7739" marT="9525" marB="0" anchor="ctr">
                    <a:lnL>
                      <a:noFill/>
                    </a:lnL>
                    <a:lnR>
                      <a:noFill/>
                    </a:lnR>
                    <a:lnT>
                      <a:noFill/>
                    </a:lnT>
                    <a:lnB w="12700" cap="flat" cmpd="sng" algn="ctr">
                      <a:solidFill>
                        <a:srgbClr val="000000"/>
                      </a:solidFill>
                      <a:prstDash val="solid"/>
                      <a:round/>
                      <a:headEnd type="none" w="med" len="med"/>
                      <a:tailEnd type="none" w="med" len="med"/>
                    </a:lnB>
                  </a:tcPr>
                </a:tc>
              </a:tr>
            </a:tbl>
          </a:graphicData>
        </a:graphic>
      </p:graphicFrame>
      <p:sp>
        <p:nvSpPr>
          <p:cNvPr id="716" name="Rectangle 3"/>
          <p:cNvSpPr txBox="1">
            <a:spLocks noChangeArrowheads="1"/>
          </p:cNvSpPr>
          <p:nvPr/>
        </p:nvSpPr>
        <p:spPr bwMode="auto">
          <a:xfrm>
            <a:off x="8336780" y="1431739"/>
            <a:ext cx="1152127" cy="264890"/>
          </a:xfrm>
          <a:prstGeom prst="rect">
            <a:avLst/>
          </a:prstGeom>
          <a:noFill/>
          <a:ln w="9525">
            <a:noFill/>
            <a:miter lim="800000"/>
            <a:headEnd/>
            <a:tailEnd/>
          </a:ln>
          <a:extLst/>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a:solidFill>
                  <a:srgbClr val="000000"/>
                </a:solidFill>
                <a:latin typeface="Times New Roman" pitchFamily="18" charset="0"/>
                <a:cs typeface="Times New Roman" pitchFamily="18" charset="0"/>
              </a:rPr>
              <a:t>thousand, </a:t>
            </a:r>
            <a:r>
              <a:rPr lang="en-US" sz="1100" b="1" dirty="0" err="1">
                <a:solidFill>
                  <a:srgbClr val="000000"/>
                </a:solidFill>
                <a:latin typeface="Times New Roman" pitchFamily="18" charset="0"/>
                <a:cs typeface="Times New Roman" pitchFamily="18" charset="0"/>
              </a:rPr>
              <a:t>tenge</a:t>
            </a:r>
            <a:endParaRPr lang="en-US" sz="1100" b="1" dirty="0">
              <a:solidFill>
                <a:srgbClr val="000000"/>
              </a:solidFill>
              <a:latin typeface="Times New Roman" pitchFamily="18" charset="0"/>
              <a:cs typeface="Times New Roman" pitchFamily="18" charset="0"/>
            </a:endParaRPr>
          </a:p>
        </p:txBody>
      </p:sp>
      <p:sp>
        <p:nvSpPr>
          <p:cNvPr id="2" name="Номер слайда 1"/>
          <p:cNvSpPr>
            <a:spLocks noGrp="1"/>
          </p:cNvSpPr>
          <p:nvPr>
            <p:ph type="sldNum" sz="quarter" idx="12"/>
          </p:nvPr>
        </p:nvSpPr>
        <p:spPr>
          <a:xfrm>
            <a:off x="7518613" y="6379155"/>
            <a:ext cx="2228850" cy="365125"/>
          </a:xfrm>
        </p:spPr>
        <p:txBody>
          <a:bodyPr/>
          <a:lstStyle/>
          <a:p>
            <a:pPr>
              <a:defRPr/>
            </a:pPr>
            <a:fld id="{66D1F56F-C712-4B28-9A2C-A96C353C48BC}" type="slidenum">
              <a:rPr lang="ru-RU" smtClean="0"/>
              <a:pPr>
                <a:defRPr/>
              </a:pPr>
              <a:t>5</a:t>
            </a:fld>
            <a:endParaRPr lang="ru-RU" dirty="0"/>
          </a:p>
        </p:txBody>
      </p:sp>
    </p:spTree>
    <p:extLst>
      <p:ext uri="{BB962C8B-B14F-4D97-AF65-F5344CB8AC3E}">
        <p14:creationId xmlns:p14="http://schemas.microsoft.com/office/powerpoint/2010/main" val="156013013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Прямоугольник 3"/>
          <p:cNvSpPr>
            <a:spLocks noChangeArrowheads="1"/>
          </p:cNvSpPr>
          <p:nvPr/>
        </p:nvSpPr>
        <p:spPr bwMode="auto">
          <a:xfrm>
            <a:off x="0" y="2579688"/>
            <a:ext cx="9906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defRPr/>
            </a:pPr>
            <a:r>
              <a:rPr lang="en-US" sz="2800" b="1" dirty="0">
                <a:solidFill>
                  <a:srgbClr val="0070C0"/>
                </a:solidFill>
                <a:effectLst>
                  <a:outerShdw blurRad="38100" dist="38100" dir="2700000" algn="tl">
                    <a:srgbClr val="C0C0C0"/>
                  </a:outerShdw>
                </a:effectLst>
                <a:latin typeface="Times New Roman" pitchFamily="18" charset="0"/>
                <a:cs typeface="Times New Roman" pitchFamily="18" charset="0"/>
              </a:rPr>
              <a:t>Services of the main railway network</a:t>
            </a:r>
          </a:p>
        </p:txBody>
      </p:sp>
    </p:spTree>
    <p:extLst>
      <p:ext uri="{BB962C8B-B14F-4D97-AF65-F5344CB8AC3E}">
        <p14:creationId xmlns:p14="http://schemas.microsoft.com/office/powerpoint/2010/main" val="82582905"/>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54174" y="78300"/>
            <a:ext cx="9750226" cy="487506"/>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REPORT ON THE EXECUTION OF THE TARIFF ESTIMATES </a:t>
            </a:r>
          </a:p>
          <a:p>
            <a:pPr algn="ctr">
              <a:defRPr/>
            </a:pPr>
            <a:r>
              <a:rPr lang="en-US" b="1" dirty="0">
                <a:solidFill>
                  <a:srgbClr val="0070C0"/>
                </a:solidFill>
                <a:effectLst>
                  <a:outerShdw blurRad="38100" dist="38100" dir="2700000" algn="tl">
                    <a:schemeClr val="bg1"/>
                  </a:outerShdw>
                </a:effectLst>
                <a:latin typeface="Times New Roman" pitchFamily="18" charset="0"/>
                <a:cs typeface="Times New Roman" pitchFamily="18" charset="0"/>
              </a:rPr>
              <a:t>FOR THE SERVICES OF THE MAIN RAILWAY NETWORK FOR </a:t>
            </a:r>
            <a:r>
              <a:rPr lang="en-US" b="1" dirty="0" smtClean="0">
                <a:solidFill>
                  <a:srgbClr val="0070C0"/>
                </a:solidFill>
                <a:effectLst>
                  <a:outerShdw blurRad="38100" dist="38100" dir="2700000" algn="tl">
                    <a:schemeClr val="bg1"/>
                  </a:outerShdw>
                </a:effectLst>
                <a:latin typeface="Times New Roman" pitchFamily="18" charset="0"/>
                <a:cs typeface="Times New Roman" pitchFamily="18" charset="0"/>
              </a:rPr>
              <a:t>202</a:t>
            </a:r>
            <a:r>
              <a:rPr lang="ru-RU" b="1" dirty="0" smtClean="0">
                <a:solidFill>
                  <a:srgbClr val="0070C0"/>
                </a:solidFill>
                <a:effectLst>
                  <a:outerShdw blurRad="38100" dist="38100" dir="2700000" algn="tl">
                    <a:schemeClr val="bg1"/>
                  </a:outerShdw>
                </a:effectLst>
                <a:latin typeface="Times New Roman" pitchFamily="18" charset="0"/>
                <a:cs typeface="Times New Roman" pitchFamily="18" charset="0"/>
              </a:rPr>
              <a:t>1</a:t>
            </a:r>
            <a:endParaRPr lang="en-US" b="1" dirty="0">
              <a:solidFill>
                <a:srgbClr val="0070C0"/>
              </a:solidFill>
              <a:effectLst>
                <a:outerShdw blurRad="38100" dist="38100" dir="2700000" algn="tl">
                  <a:schemeClr val="bg1"/>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729483" y="577014"/>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0995" y="125342"/>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5" name="Таблица 4"/>
          <p:cNvGraphicFramePr>
            <a:graphicFrameLocks noGrp="1"/>
          </p:cNvGraphicFramePr>
          <p:nvPr>
            <p:extLst>
              <p:ext uri="{D42A27DB-BD31-4B8C-83A1-F6EECF244321}">
                <p14:modId xmlns:p14="http://schemas.microsoft.com/office/powerpoint/2010/main" val="2562008696"/>
              </p:ext>
            </p:extLst>
          </p:nvPr>
        </p:nvGraphicFramePr>
        <p:xfrm>
          <a:off x="130995" y="746055"/>
          <a:ext cx="9737528" cy="6047968"/>
        </p:xfrm>
        <a:graphic>
          <a:graphicData uri="http://schemas.openxmlformats.org/drawingml/2006/table">
            <a:tbl>
              <a:tblPr/>
              <a:tblGrid>
                <a:gridCol w="592597"/>
                <a:gridCol w="3916572"/>
                <a:gridCol w="782320"/>
                <a:gridCol w="1239520"/>
                <a:gridCol w="1768243"/>
                <a:gridCol w="108585"/>
                <a:gridCol w="1329691"/>
              </a:tblGrid>
              <a:tr h="530663">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a:t>
                      </a: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Items</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Unit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Plan</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gridSpan="2">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hMerge="1">
                  <a:txBody>
                    <a:bodyPr/>
                    <a:lstStyle/>
                    <a:p>
                      <a:pPr algn="ctr" fontAlgn="ct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Execution</a:t>
                      </a:r>
                      <a:r>
                        <a:rPr lang="ru-RU" sz="1600" b="1" i="0" u="none" strike="noStrike" dirty="0" smtClean="0">
                          <a:solidFill>
                            <a:schemeClr val="bg1"/>
                          </a:solidFill>
                          <a:effectLst/>
                          <a:latin typeface="Times New Roman" pitchFamily="18" charset="0"/>
                          <a:cs typeface="Times New Roman" pitchFamily="18" charset="0"/>
                        </a:rPr>
                        <a: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a:noFill/>
                    </a:lnL>
                    <a:lnR>
                      <a:noFill/>
                    </a:lnR>
                    <a:lnT>
                      <a:noFill/>
                    </a:lnT>
                    <a:lnB>
                      <a:noFill/>
                    </a:lnB>
                    <a:solidFill>
                      <a:srgbClr val="3C689E"/>
                    </a:solidFill>
                  </a:tcPr>
                </a:tc>
              </a:tr>
              <a:tr h="306113">
                <a:tc>
                  <a:txBody>
                    <a:bodyPr/>
                    <a:lstStyle/>
                    <a:p>
                      <a:pPr algn="ctr" fontAlgn="ctr"/>
                      <a:r>
                        <a:rPr lang="en-US" sz="1000" b="1" i="0" u="none" strike="noStrike" dirty="0">
                          <a:effectLst/>
                          <a:latin typeface="Times New Roman"/>
                        </a:rPr>
                        <a:t>I</a:t>
                      </a: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The costs of the production of goods and the provision of services</a:t>
                      </a:r>
                      <a:r>
                        <a:rPr lang="ru-RU" sz="1000" b="1" i="0" u="none" strike="noStrike" dirty="0" smtClean="0">
                          <a:effectLst/>
                          <a:latin typeface="Times New Roman"/>
                        </a:rPr>
                        <a:t>, </a:t>
                      </a:r>
                      <a:r>
                        <a:rPr lang="en-US" sz="1000" b="1" i="0" u="none" strike="noStrike" dirty="0" smtClean="0">
                          <a:effectLst/>
                          <a:latin typeface="Times New Roman"/>
                        </a:rPr>
                        <a:t>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1" i="0" u="none" strike="noStrike" dirty="0" smtClean="0">
                          <a:effectLst/>
                          <a:latin typeface="Times New Roman"/>
                        </a:rPr>
                        <a:t>thousand, </a:t>
                      </a:r>
                      <a:r>
                        <a:rPr lang="en-US" sz="1000" b="1" i="0" u="none" strike="noStrike" dirty="0" err="1" smtClean="0">
                          <a:effectLst/>
                          <a:latin typeface="Times New Roman"/>
                        </a:rPr>
                        <a:t>tenge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271 732 116</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310 884 932</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dirty="0" smtClean="0">
                          <a:solidFill>
                            <a:schemeClr val="tx1"/>
                          </a:solidFill>
                          <a:effectLst/>
                          <a:latin typeface="Times New Roman"/>
                        </a:rPr>
                        <a:t>114</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1</a:t>
                      </a: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Material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25 846 340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27 150 103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1.1</a:t>
                      </a:r>
                    </a:p>
                  </a:txBody>
                  <a:tcPr marL="0" marR="0" marT="0" marB="0" anchor="ctr">
                    <a:lnL>
                      <a:noFill/>
                    </a:lnL>
                    <a:lnR>
                      <a:noFill/>
                    </a:lnR>
                    <a:lnT>
                      <a:noFill/>
                    </a:lnT>
                    <a:lnB>
                      <a:noFill/>
                    </a:lnB>
                  </a:tcPr>
                </a:tc>
                <a:tc>
                  <a:txBody>
                    <a:bodyPr/>
                    <a:lstStyle/>
                    <a:p>
                      <a:pPr marL="266700" indent="0" algn="l" fontAlgn="ctr"/>
                      <a:r>
                        <a:rPr lang="en-US" sz="1000" b="0" i="0" u="none" strike="noStrike" dirty="0" smtClean="0">
                          <a:effectLst/>
                          <a:latin typeface="Times New Roman"/>
                        </a:rPr>
                        <a:t>materials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16 652 415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17 616 495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1.2</a:t>
                      </a:r>
                    </a:p>
                  </a:txBody>
                  <a:tcPr marL="0" marR="0" marT="0" marB="0" anchor="ctr">
                    <a:lnL>
                      <a:noFill/>
                    </a:lnL>
                    <a:lnR>
                      <a:noFill/>
                    </a:lnR>
                    <a:lnT>
                      <a:noFill/>
                    </a:lnT>
                    <a:lnB>
                      <a:noFill/>
                    </a:lnB>
                  </a:tcPr>
                </a:tc>
                <a:tc>
                  <a:txBody>
                    <a:bodyPr/>
                    <a:lstStyle/>
                    <a:p>
                      <a:pPr marL="266700" indent="0" algn="l" fontAlgn="ctr"/>
                      <a:r>
                        <a:rPr lang="en-US" sz="1000" b="0" i="0" u="none" strike="noStrike" dirty="0" smtClean="0">
                          <a:effectLst/>
                          <a:latin typeface="Times New Roman"/>
                        </a:rPr>
                        <a:t>fuel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5 089 142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4</a:t>
                      </a:r>
                      <a:r>
                        <a:rPr lang="ru-RU" sz="1000" b="0" i="0" u="none" strike="noStrike" baseline="0" dirty="0" smtClean="0">
                          <a:solidFill>
                            <a:schemeClr val="tx1"/>
                          </a:solidFill>
                          <a:effectLst/>
                          <a:latin typeface="Times New Roman"/>
                        </a:rPr>
                        <a:t> 767 778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94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1.3</a:t>
                      </a: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electricity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4 104 783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4 765 830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116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2</a:t>
                      </a: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Labor</a:t>
                      </a:r>
                      <a:r>
                        <a:rPr lang="en-US" sz="1000" b="0" i="0" u="none" strike="noStrike" baseline="0" dirty="0" smtClean="0">
                          <a:effectLst/>
                          <a:latin typeface="Times New Roman"/>
                        </a:rPr>
                        <a:t>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75 365 437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107 729 442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143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2.1</a:t>
                      </a:r>
                    </a:p>
                  </a:txBody>
                  <a:tcPr marL="0" marR="0" marT="0" marB="0" anchor="ctr">
                    <a:lnL>
                      <a:noFill/>
                    </a:lnL>
                    <a:lnR>
                      <a:noFill/>
                    </a:lnR>
                    <a:lnT>
                      <a:noFill/>
                    </a:lnT>
                    <a:lnB>
                      <a:noFill/>
                    </a:lnB>
                  </a:tcPr>
                </a:tc>
                <a:tc>
                  <a:txBody>
                    <a:bodyPr/>
                    <a:lstStyle/>
                    <a:p>
                      <a:pPr marL="266700" indent="0" algn="l" fontAlgn="ctr"/>
                      <a:r>
                        <a:rPr lang="en-US" sz="1000" b="0" i="0" u="none" strike="noStrike" dirty="0" smtClean="0">
                          <a:effectLst/>
                          <a:latin typeface="Times New Roman"/>
                        </a:rPr>
                        <a:t>wage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66 414</a:t>
                      </a:r>
                      <a:r>
                        <a:rPr lang="ru-RU" sz="1000" b="0" i="0" u="none" strike="noStrike" baseline="0" dirty="0" smtClean="0">
                          <a:solidFill>
                            <a:schemeClr val="tx1"/>
                          </a:solidFill>
                          <a:effectLst/>
                          <a:latin typeface="Times New Roman"/>
                        </a:rPr>
                        <a:t> 938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93 446 391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141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2.2</a:t>
                      </a: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7</a:t>
                      </a:r>
                      <a:r>
                        <a:rPr lang="ru-RU" sz="1000" b="0" i="0" u="none" strike="noStrike" baseline="0" dirty="0" smtClean="0">
                          <a:solidFill>
                            <a:schemeClr val="tx1"/>
                          </a:solidFill>
                          <a:effectLst/>
                          <a:latin typeface="Times New Roman"/>
                        </a:rPr>
                        <a:t> 645 364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12 447 445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163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2.3</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ru-RU" sz="1000" b="0" i="0" u="none" strike="noStrike" dirty="0" smtClean="0">
                          <a:effectLst/>
                          <a:latin typeface="Times New Roman"/>
                        </a:rPr>
                        <a:t>        </a:t>
                      </a:r>
                      <a:r>
                        <a:rPr lang="en-US" sz="1000" b="0" i="0" u="none" strike="noStrike" dirty="0" smtClean="0">
                          <a:effectLst/>
                          <a:latin typeface="Times New Roman"/>
                        </a:rPr>
                        <a:t>compulsory</a:t>
                      </a:r>
                      <a:r>
                        <a:rPr lang="en-US" sz="1000" b="0" i="0" u="none" strike="noStrike" baseline="0" dirty="0" smtClean="0">
                          <a:effectLst/>
                          <a:latin typeface="Times New Roman"/>
                        </a:rPr>
                        <a:t>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1 305 135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1 835 606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141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a:effectLst/>
                          <a:latin typeface="Times New Roman"/>
                        </a:rPr>
                        <a:t>3</a:t>
                      </a: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Depreciation of fixed assets and intangible assets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53 849 600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53 967 614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4</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Repairs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304 359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1 193 441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392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5</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Other costs,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116 366 380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120 844 332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5.1</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payment for works and services</a:t>
                      </a:r>
                      <a:r>
                        <a:rPr lang="ru-RU" sz="1000" b="0" i="0" u="none" strike="noStrike" dirty="0" smtClean="0">
                          <a:effectLst/>
                          <a:latin typeface="Times New Roman"/>
                        </a:rPr>
                        <a:t> </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86 691 323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88 922 889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5.2</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other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9 871 332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10 710</a:t>
                      </a:r>
                      <a:r>
                        <a:rPr lang="ru-RU" sz="1000" b="0" i="0" u="none" strike="noStrike" baseline="0" dirty="0" smtClean="0">
                          <a:solidFill>
                            <a:schemeClr val="tx1"/>
                          </a:solidFill>
                          <a:effectLst/>
                          <a:latin typeface="Times New Roman"/>
                        </a:rPr>
                        <a:t> 639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6684">
                <a:tc>
                  <a:txBody>
                    <a:bodyPr/>
                    <a:lstStyle/>
                    <a:p>
                      <a:pPr algn="ctr" fontAlgn="ctr"/>
                      <a:r>
                        <a:rPr lang="ru-RU" sz="1000" b="0" i="0" u="none" strike="noStrike" dirty="0" smtClean="0">
                          <a:effectLst/>
                          <a:latin typeface="Times New Roman"/>
                        </a:rPr>
                        <a:t>5.3</a:t>
                      </a:r>
                      <a:endParaRPr lang="en-US"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defTabSz="914400" rtl="0" eaLnBrk="1" fontAlgn="ctr" latinLnBrk="0" hangingPunct="1"/>
                      <a:r>
                        <a:rPr lang="en-US" sz="1000" b="0" i="0" u="none" strike="noStrike" dirty="0" smtClean="0">
                          <a:effectLst/>
                          <a:latin typeface="Times New Roman"/>
                        </a:rPr>
                        <a:t> </a:t>
                      </a:r>
                      <a:r>
                        <a:rPr lang="en-US" sz="1000" b="0" i="0" u="none" strike="noStrike" kern="1200" dirty="0" smtClean="0">
                          <a:solidFill>
                            <a:schemeClr val="tx1"/>
                          </a:solidFill>
                          <a:effectLst/>
                          <a:latin typeface="Times New Roman"/>
                          <a:ea typeface="+mn-ea"/>
                          <a:cs typeface="+mn-cs"/>
                        </a:rPr>
                        <a:t>shunting services</a:t>
                      </a:r>
                      <a:endParaRPr lang="ru-RU" sz="1000" b="0" i="0" u="none" strike="noStrike" kern="1200" dirty="0">
                        <a:solidFill>
                          <a:schemeClr val="tx1"/>
                        </a:solidFill>
                        <a:effectLst/>
                        <a:latin typeface="Times New Roman"/>
                        <a:ea typeface="+mn-ea"/>
                        <a:cs typeface="+mn-cs"/>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0" i="0" u="none" strike="noStrike" dirty="0" smtClean="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19 803 725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21 210 804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6684">
                <a:tc>
                  <a:txBody>
                    <a:bodyPr/>
                    <a:lstStyle/>
                    <a:p>
                      <a:pPr algn="ctr" fontAlgn="ctr"/>
                      <a:r>
                        <a:rPr lang="en-US" sz="1000" b="1" i="0" u="none" strike="noStrike" dirty="0">
                          <a:effectLst/>
                          <a:latin typeface="Times New Roman"/>
                        </a:rPr>
                        <a:t>II</a:t>
                      </a: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Period expenses,</a:t>
                      </a:r>
                      <a:r>
                        <a:rPr lang="en-US" sz="1000" b="1" i="0" u="none" strike="noStrike" baseline="0" dirty="0" smtClean="0">
                          <a:effectLst/>
                          <a:latin typeface="Times New Roman"/>
                        </a:rPr>
                        <a:t> total</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36 748 296</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59 378 780</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dirty="0" smtClean="0">
                          <a:solidFill>
                            <a:schemeClr val="tx1"/>
                          </a:solidFill>
                          <a:effectLst/>
                          <a:latin typeface="Times New Roman"/>
                        </a:rPr>
                        <a:t>162</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General</a:t>
                      </a:r>
                      <a:r>
                        <a:rPr lang="en-US" sz="1000" b="0" i="0" u="none" strike="noStrike" baseline="0" dirty="0" smtClean="0">
                          <a:effectLst/>
                          <a:latin typeface="Times New Roman"/>
                        </a:rPr>
                        <a:t> and administrative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34 769 440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44 560 490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128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6.1</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180975" indent="85725" algn="l" fontAlgn="ctr"/>
                      <a:r>
                        <a:rPr lang="en-US" sz="1000" b="0" i="0" u="none" strike="noStrike" dirty="0" smtClean="0">
                          <a:effectLst/>
                          <a:latin typeface="Times New Roman"/>
                        </a:rPr>
                        <a:t>administrative staff salary</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10 670 405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16 878 042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158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6.2</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social tax</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1 039 107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1 694</a:t>
                      </a:r>
                      <a:r>
                        <a:rPr lang="ru-RU" sz="1000" b="0" i="0" u="none" strike="noStrike" baseline="0" dirty="0" smtClean="0">
                          <a:solidFill>
                            <a:schemeClr val="tx1"/>
                          </a:solidFill>
                          <a:effectLst/>
                          <a:latin typeface="Times New Roman"/>
                        </a:rPr>
                        <a:t> 997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163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6.3</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compulsory social health insurance</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210 976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334 133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158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6.4</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taxes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17 244 717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17 763 252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0" u="none" strike="noStrike" dirty="0" smtClean="0">
                          <a:effectLst/>
                          <a:latin typeface="Times New Roman"/>
                        </a:rPr>
                        <a:t>other expenses, total</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 </a:t>
                      </a: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5 604 235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7 890 066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141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6.5.1</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depreciation of fixed assets and intangible assets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1 777 504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1 744 031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98</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6.5.2</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third-party company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1 356 814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2 303 625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170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6.5.3</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repair</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effectLst/>
                          <a:latin typeface="Times New Roman"/>
                        </a:rPr>
                        <a:t>-//-</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84 233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83 593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99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6.5.4</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auditing, consulting and information services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258 169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359 967</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139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6.5.5</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travel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331 705</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338 239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6.5.6</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representation</a:t>
                      </a:r>
                      <a:r>
                        <a:rPr lang="en-US" sz="1000" b="0" i="1" u="none" strike="noStrike" baseline="0" dirty="0" smtClean="0">
                          <a:effectLst/>
                          <a:latin typeface="Times New Roman"/>
                        </a:rPr>
                        <a:t>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37 896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73 310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193</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6.5.7</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marL="0" indent="266700" algn="l" fontAlgn="ctr"/>
                      <a:r>
                        <a:rPr lang="en-US" sz="1000" b="0" i="1" u="none" strike="noStrike" dirty="0" smtClean="0">
                          <a:effectLst/>
                          <a:latin typeface="Times New Roman"/>
                        </a:rPr>
                        <a:t>other expenses</a:t>
                      </a:r>
                      <a:endParaRPr lang="ru-RU" sz="1000" b="0" i="1"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1 757 914</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2 987 301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170</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0" i="0" u="none" strike="noStrike" dirty="0" smtClean="0">
                          <a:effectLst/>
                          <a:latin typeface="Times New Roman"/>
                        </a:rPr>
                        <a:t>7</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0" i="0" u="none" strike="noStrike" dirty="0" smtClean="0">
                          <a:effectLst/>
                          <a:latin typeface="Times New Roman"/>
                        </a:rPr>
                        <a:t>Remuneration expenses</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b"/>
                      <a:r>
                        <a:rPr lang="ru-RU" sz="1000" b="0" i="0" u="none" strike="noStrike" dirty="0">
                          <a:effectLst/>
                          <a:latin typeface="Times New Roman"/>
                        </a:rPr>
                        <a:t>-//-</a:t>
                      </a:r>
                      <a:endParaRPr lang="ru-RU" sz="1000" b="0" i="0" u="none" strike="noStrike" dirty="0">
                        <a:effectLst/>
                        <a:latin typeface="Arial Cyr"/>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1 978 856</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14 818</a:t>
                      </a:r>
                      <a:r>
                        <a:rPr lang="ru-RU" sz="1000" b="0" i="0" u="none" strike="noStrike" baseline="0" dirty="0" smtClean="0">
                          <a:solidFill>
                            <a:schemeClr val="tx1"/>
                          </a:solidFill>
                          <a:effectLst/>
                          <a:latin typeface="Times New Roman"/>
                        </a:rPr>
                        <a:t> 289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baseline="0" dirty="0" smtClean="0">
                          <a:solidFill>
                            <a:schemeClr val="tx1"/>
                          </a:solidFill>
                          <a:effectLst/>
                          <a:latin typeface="Times New Roman"/>
                        </a:rPr>
                        <a:t> </a:t>
                      </a:r>
                      <a:r>
                        <a:rPr lang="ru-RU" sz="1000" b="0" i="0" u="none" strike="noStrike" baseline="0" dirty="0" smtClean="0">
                          <a:solidFill>
                            <a:schemeClr val="tx1"/>
                          </a:solidFill>
                          <a:effectLst/>
                          <a:latin typeface="Times New Roman"/>
                        </a:rPr>
                        <a:t>7,5 </a:t>
                      </a:r>
                      <a:r>
                        <a:rPr lang="en-US" sz="1000" b="0" i="0" u="none" strike="noStrike" baseline="0" dirty="0" smtClean="0">
                          <a:solidFill>
                            <a:schemeClr val="tx1"/>
                          </a:solidFill>
                          <a:effectLst/>
                          <a:latin typeface="Times New Roman"/>
                        </a:rPr>
                        <a:t>times</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en-US" sz="1000" b="1" i="0" u="none" strike="noStrike" dirty="0">
                          <a:effectLst/>
                          <a:latin typeface="Times New Roman"/>
                        </a:rPr>
                        <a:t>III</a:t>
                      </a: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Total costs</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308 480 412</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370 263 712</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dirty="0" smtClean="0">
                          <a:solidFill>
                            <a:schemeClr val="tx1"/>
                          </a:solidFill>
                          <a:effectLst/>
                          <a:latin typeface="Times New Roman"/>
                        </a:rPr>
                        <a:t>120</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en-US" sz="1000" b="1" i="0" u="none" strike="noStrike" dirty="0">
                          <a:effectLst/>
                          <a:latin typeface="Times New Roman"/>
                        </a:rPr>
                        <a:t>IV</a:t>
                      </a: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Total revenue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334 891 492</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333 348 793</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dirty="0" smtClean="0">
                          <a:solidFill>
                            <a:schemeClr val="tx1"/>
                          </a:solidFill>
                          <a:effectLst/>
                          <a:latin typeface="Times New Roman"/>
                        </a:rPr>
                        <a:t>100</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en-US" sz="1000" b="1" i="0" u="none" strike="noStrike" dirty="0">
                          <a:effectLst/>
                          <a:latin typeface="Times New Roman"/>
                        </a:rPr>
                        <a:t>V</a:t>
                      </a: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Profit</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26 411 080</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-36 914 919</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baseline="0" dirty="0" smtClean="0">
                          <a:solidFill>
                            <a:schemeClr val="tx1"/>
                          </a:solidFill>
                          <a:effectLst/>
                          <a:latin typeface="Times New Roman"/>
                        </a:rPr>
                        <a:t>-1,4 </a:t>
                      </a:r>
                      <a:r>
                        <a:rPr lang="en-US" sz="1000" b="1" i="0" u="none" strike="noStrike" baseline="0" dirty="0" smtClean="0">
                          <a:solidFill>
                            <a:schemeClr val="tx1"/>
                          </a:solidFill>
                          <a:effectLst/>
                          <a:latin typeface="Times New Roman"/>
                        </a:rPr>
                        <a:t>times</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ru-RU" sz="1000" b="1" i="0" u="none" strike="noStrike" dirty="0" smtClean="0">
                          <a:effectLst/>
                          <a:latin typeface="Times New Roman"/>
                        </a:rPr>
                        <a:t>7</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Temporary</a:t>
                      </a:r>
                      <a:r>
                        <a:rPr lang="en-US" sz="1000" b="1" i="0" u="none" strike="noStrike" baseline="0" dirty="0" smtClean="0">
                          <a:effectLst/>
                          <a:latin typeface="Times New Roman"/>
                        </a:rPr>
                        <a:t> balancing fee</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ru-RU" sz="1000" b="1" i="0" u="none" strike="noStrike" dirty="0" smtClean="0">
                          <a:effectLst/>
                          <a:latin typeface="Times New Roman"/>
                        </a:rPr>
                        <a:t>-//-</a:t>
                      </a: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9 672 256</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1" i="0" u="none" strike="noStrike" dirty="0" smtClean="0">
                          <a:solidFill>
                            <a:schemeClr val="tx1"/>
                          </a:solidFill>
                          <a:effectLst/>
                          <a:latin typeface="Times New Roman"/>
                        </a:rPr>
                        <a:t>9 672 256</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1" i="0" u="none" strike="noStrike" dirty="0" smtClean="0">
                          <a:solidFill>
                            <a:schemeClr val="tx1"/>
                          </a:solidFill>
                          <a:effectLst/>
                          <a:latin typeface="Times New Roman"/>
                        </a:rPr>
                        <a:t>100</a:t>
                      </a:r>
                      <a:endParaRPr lang="ru-RU" sz="1000" b="1"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r h="153057">
                <a:tc>
                  <a:txBody>
                    <a:bodyPr/>
                    <a:lstStyle/>
                    <a:p>
                      <a:pPr algn="ctr" fontAlgn="ctr"/>
                      <a:r>
                        <a:rPr lang="kk-KZ" sz="1000" b="1" i="0" u="none" strike="noStrike" dirty="0" smtClean="0">
                          <a:effectLst/>
                          <a:latin typeface="Times New Roman"/>
                        </a:rPr>
                        <a:t>8</a:t>
                      </a:r>
                      <a:endParaRPr lang="en-US" sz="1000" b="1" i="0" u="none" strike="noStrike" dirty="0">
                        <a:effectLst/>
                        <a:latin typeface="Times New Roman"/>
                      </a:endParaRPr>
                    </a:p>
                  </a:txBody>
                  <a:tcPr marL="0" marR="0" marT="0" marB="0" anchor="ctr">
                    <a:lnL>
                      <a:noFill/>
                    </a:lnL>
                    <a:lnR>
                      <a:noFill/>
                    </a:lnR>
                    <a:lnT>
                      <a:noFill/>
                    </a:lnT>
                    <a:lnB>
                      <a:noFill/>
                    </a:lnB>
                  </a:tcPr>
                </a:tc>
                <a:tc>
                  <a:txBody>
                    <a:bodyPr/>
                    <a:lstStyle/>
                    <a:p>
                      <a:pPr algn="l" fontAlgn="ctr"/>
                      <a:r>
                        <a:rPr lang="en-US" sz="1000" b="1" i="0" u="none" strike="noStrike" dirty="0" smtClean="0">
                          <a:effectLst/>
                          <a:latin typeface="Times New Roman"/>
                        </a:rPr>
                        <a:t>Volume</a:t>
                      </a:r>
                      <a:r>
                        <a:rPr lang="ru-RU" sz="1000" b="1" i="0" u="none" strike="noStrike" dirty="0" smtClean="0">
                          <a:effectLst/>
                          <a:latin typeface="Times New Roman"/>
                        </a:rPr>
                        <a:t>, </a:t>
                      </a:r>
                      <a:r>
                        <a:rPr lang="en-US" sz="1000" b="1" i="0" u="none" strike="noStrike" dirty="0" smtClean="0">
                          <a:effectLst/>
                          <a:latin typeface="Times New Roman"/>
                        </a:rPr>
                        <a:t>freight turnover</a:t>
                      </a:r>
                      <a:endParaRPr lang="ru-RU" sz="1000" b="1"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en-US" sz="1000" b="0" i="0" u="none" strike="noStrike" dirty="0" smtClean="0">
                          <a:effectLst/>
                          <a:latin typeface="Times New Roman"/>
                        </a:rPr>
                        <a:t>m</a:t>
                      </a:r>
                      <a:r>
                        <a:rPr lang="ru-RU" sz="1000" b="0" i="0" u="none" strike="noStrike" dirty="0" smtClean="0">
                          <a:effectLst/>
                          <a:latin typeface="Times New Roman"/>
                        </a:rPr>
                        <a:t>.</a:t>
                      </a:r>
                      <a:r>
                        <a:rPr lang="en-US" sz="1000" b="0" i="0" u="none" strike="noStrike" dirty="0" smtClean="0">
                          <a:effectLst/>
                          <a:latin typeface="Times New Roman"/>
                        </a:rPr>
                        <a:t>t</a:t>
                      </a:r>
                      <a:r>
                        <a:rPr lang="ru-RU" sz="1000" b="0" i="0" u="none" strike="noStrike" dirty="0" smtClean="0">
                          <a:effectLst/>
                          <a:latin typeface="Times New Roman"/>
                        </a:rPr>
                        <a:t>-к</a:t>
                      </a:r>
                      <a:r>
                        <a:rPr lang="en-US" sz="1000" b="0" i="0" u="none" strike="noStrike" dirty="0" smtClean="0">
                          <a:effectLst/>
                          <a:latin typeface="Times New Roman"/>
                        </a:rPr>
                        <a:t>m</a:t>
                      </a:r>
                      <a:endParaRPr lang="ru-RU" sz="1000" b="0" i="0" u="none" strike="noStrike" dirty="0">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191 299</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a:txBody>
                    <a:bodyPr/>
                    <a:lstStyle/>
                    <a:p>
                      <a:pPr algn="ctr" fontAlgn="ctr"/>
                      <a:r>
                        <a:rPr lang="ru-RU" sz="1000" b="0" i="0" u="none" strike="noStrike" dirty="0" smtClean="0">
                          <a:solidFill>
                            <a:schemeClr val="tx1"/>
                          </a:solidFill>
                          <a:effectLst/>
                          <a:latin typeface="Times New Roman"/>
                        </a:rPr>
                        <a:t>193 732</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gridSpan="2">
                  <a:txBody>
                    <a:bodyPr/>
                    <a:lstStyle/>
                    <a:p>
                      <a:pPr algn="ctr" fontAlgn="ctr"/>
                      <a:r>
                        <a:rPr lang="ru-RU" sz="1000" b="0" i="0" u="none" strike="noStrike" dirty="0" smtClean="0">
                          <a:solidFill>
                            <a:schemeClr val="tx1"/>
                          </a:solidFill>
                          <a:effectLst/>
                          <a:latin typeface="Times New Roman"/>
                        </a:rPr>
                        <a:t>101</a:t>
                      </a:r>
                      <a:endParaRPr lang="ru-RU" sz="1000" b="0" i="0" u="none" strike="noStrike" dirty="0">
                        <a:solidFill>
                          <a:schemeClr val="tx1"/>
                        </a:solidFill>
                        <a:effectLst/>
                        <a:latin typeface="Times New Roman"/>
                      </a:endParaRPr>
                    </a:p>
                  </a:txBody>
                  <a:tcPr marL="0" marR="0" marT="0" marB="0" anchor="ctr">
                    <a:lnL>
                      <a:noFill/>
                    </a:lnL>
                    <a:lnR>
                      <a:noFill/>
                    </a:lnR>
                    <a:lnT>
                      <a:noFill/>
                    </a:lnT>
                    <a:lnB>
                      <a:noFill/>
                    </a:lnB>
                  </a:tcPr>
                </a:tc>
                <a:tc hMerge="1">
                  <a:txBody>
                    <a:bodyPr/>
                    <a:lstStyle/>
                    <a:p>
                      <a:endParaRPr lang="ru-RU"/>
                    </a:p>
                  </a:txBody>
                  <a:tcPr/>
                </a:tc>
              </a:tr>
            </a:tbl>
          </a:graphicData>
        </a:graphic>
      </p:graphicFrame>
      <p:sp>
        <p:nvSpPr>
          <p:cNvPr id="2" name="Номер слайда 1"/>
          <p:cNvSpPr>
            <a:spLocks noGrp="1"/>
          </p:cNvSpPr>
          <p:nvPr>
            <p:ph type="sldNum" sz="quarter" idx="12"/>
          </p:nvPr>
        </p:nvSpPr>
        <p:spPr>
          <a:xfrm>
            <a:off x="7591189" y="6492875"/>
            <a:ext cx="2228850" cy="365125"/>
          </a:xfrm>
        </p:spPr>
        <p:txBody>
          <a:bodyPr/>
          <a:lstStyle/>
          <a:p>
            <a:pPr>
              <a:defRPr/>
            </a:pPr>
            <a:fld id="{66D1F56F-C712-4B28-9A2C-A96C353C48BC}" type="slidenum">
              <a:rPr lang="ru-RU" smtClean="0"/>
              <a:pPr>
                <a:defRPr/>
              </a:pPr>
              <a:t>7</a:t>
            </a:fld>
            <a:endParaRPr lang="ru-RU" dirty="0"/>
          </a:p>
        </p:txBody>
      </p:sp>
    </p:spTree>
    <p:extLst>
      <p:ext uri="{BB962C8B-B14F-4D97-AF65-F5344CB8AC3E}">
        <p14:creationId xmlns:p14="http://schemas.microsoft.com/office/powerpoint/2010/main" val="219139806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Номер слайда 3"/>
          <p:cNvSpPr>
            <a:spLocks noGrp="1"/>
          </p:cNvSpPr>
          <p:nvPr>
            <p:ph type="sldNum" sz="quarter" idx="12"/>
          </p:nvPr>
        </p:nvSpPr>
        <p:spPr/>
        <p:txBody>
          <a:bodyPr/>
          <a:lstStyle/>
          <a:p>
            <a:fld id="{C9B229C6-4CB7-4715-9D33-C1CA5325DEB0}" type="slidenum">
              <a:rPr lang="ru-RU" smtClean="0"/>
              <a:t>8</a:t>
            </a:fld>
            <a:endParaRPr lang="ru-RU" dirty="0"/>
          </a:p>
        </p:txBody>
      </p:sp>
      <p:sp>
        <p:nvSpPr>
          <p:cNvPr id="5" name="TextBox 4"/>
          <p:cNvSpPr txBox="1"/>
          <p:nvPr/>
        </p:nvSpPr>
        <p:spPr>
          <a:xfrm>
            <a:off x="848544" y="62695"/>
            <a:ext cx="8587706" cy="923330"/>
          </a:xfrm>
          <a:prstGeom prst="rect">
            <a:avLst/>
          </a:prstGeom>
          <a:noFill/>
          <a:ln>
            <a:noFill/>
          </a:ln>
        </p:spPr>
        <p:txBody>
          <a:bodyPr wrap="square" rtlCol="0">
            <a:spAutoFit/>
          </a:bodyP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REPORT ON THE PERFORMANCE OF THE INVESTMENT PROGRAM FOR THE SERVICES OF MRN FOR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2021</a:t>
            </a:r>
          </a:p>
          <a:p>
            <a:pPr algn="ctr">
              <a:defRPr/>
            </a:pPr>
            <a:endParaRPr lang="ru-RU" b="1" dirty="0">
              <a:solidFill>
                <a:srgbClr val="0070C0"/>
              </a:solidFill>
              <a:effectLst>
                <a:outerShdw blurRad="38100" dist="38100" dir="2700000" algn="tl">
                  <a:srgbClr val="C0C0C0"/>
                </a:outerShdw>
              </a:effectLst>
              <a:latin typeface="Times New Roman" pitchFamily="18" charset="0"/>
              <a:cs typeface="Times New Roman" pitchFamily="18" charset="0"/>
            </a:endParaRPr>
          </a:p>
        </p:txBody>
      </p:sp>
      <p:sp>
        <p:nvSpPr>
          <p:cNvPr id="6" name="Line 809"/>
          <p:cNvSpPr>
            <a:spLocks noChangeShapeType="1"/>
          </p:cNvSpPr>
          <p:nvPr/>
        </p:nvSpPr>
        <p:spPr bwMode="auto">
          <a:xfrm>
            <a:off x="1031071" y="692850"/>
            <a:ext cx="8135937" cy="0"/>
          </a:xfrm>
          <a:prstGeom prst="line">
            <a:avLst/>
          </a:prstGeom>
          <a:noFill/>
          <a:ln w="57150" cmpd="thinThick">
            <a:solidFill>
              <a:schemeClr val="bg1">
                <a:lumMod val="50000"/>
              </a:schemeClr>
            </a:solidFill>
            <a:round/>
            <a:headEnd/>
            <a:tailEnd/>
          </a:ln>
        </p:spPr>
        <p:txBody>
          <a:bodyPr/>
          <a:lstStyle/>
          <a:p>
            <a:pPr>
              <a:defRPr/>
            </a:pPr>
            <a:endParaRPr lang="ru-RU" dirty="0">
              <a:solidFill>
                <a:srgbClr val="000000"/>
              </a:solidFill>
            </a:endParaRPr>
          </a:p>
        </p:txBody>
      </p:sp>
      <p:pic>
        <p:nvPicPr>
          <p:cNvPr id="7" name="Picture 9" descr="Логотип copy"/>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2589" y="36184"/>
            <a:ext cx="609972" cy="6777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 name="Таблица 9"/>
          <p:cNvGraphicFramePr>
            <a:graphicFrameLocks noGrp="1"/>
          </p:cNvGraphicFramePr>
          <p:nvPr>
            <p:extLst>
              <p:ext uri="{D42A27DB-BD31-4B8C-83A1-F6EECF244321}">
                <p14:modId xmlns:p14="http://schemas.microsoft.com/office/powerpoint/2010/main" val="2801040319"/>
              </p:ext>
            </p:extLst>
          </p:nvPr>
        </p:nvGraphicFramePr>
        <p:xfrm>
          <a:off x="382589" y="1057442"/>
          <a:ext cx="9176279" cy="4858874"/>
        </p:xfrm>
        <a:graphic>
          <a:graphicData uri="http://schemas.openxmlformats.org/drawingml/2006/table">
            <a:tbl>
              <a:tblPr firstRow="1" bandRow="1">
                <a:tableStyleId>{5C22544A-7EE6-4342-B048-85BDC9FD1C3A}</a:tableStyleId>
              </a:tblPr>
              <a:tblGrid>
                <a:gridCol w="497946"/>
                <a:gridCol w="2946400"/>
                <a:gridCol w="1100667"/>
                <a:gridCol w="1278467"/>
                <a:gridCol w="838200"/>
                <a:gridCol w="1203702"/>
                <a:gridCol w="1310897"/>
              </a:tblGrid>
              <a:tr h="370840">
                <a:tc rowSpan="2">
                  <a:txBody>
                    <a:bodyPr/>
                    <a:lstStyle/>
                    <a:p>
                      <a:pPr algn="ctr" rtl="0" fontAlgn="ctr"/>
                      <a:r>
                        <a:rPr lang="ru-RU" sz="1600" b="1" i="0" u="none" strike="noStrike" dirty="0" smtClean="0">
                          <a:solidFill>
                            <a:schemeClr val="bg1"/>
                          </a:solidFill>
                          <a:effectLst/>
                          <a:latin typeface="Times New Roman" pitchFamily="18" charset="0"/>
                          <a:cs typeface="Times New Roman" pitchFamily="18" charset="0"/>
                        </a:rPr>
                        <a:t>№</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rowSpan="2">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Name of the project</a:t>
                      </a:r>
                      <a:endParaRPr lang="ru-RU" sz="1600" b="1" i="0" u="none" strike="noStrike" dirty="0" smtClean="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gridSpan="2">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Approved</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hMerge="1">
                  <a:txBody>
                    <a:bodyPr/>
                    <a:lstStyle/>
                    <a:p>
                      <a:pPr algn="ctr" rtl="0" fontAlgn="ctr"/>
                      <a:endParaRPr lang="ru-RU" sz="1600" b="1" i="0" u="none" strike="noStrike" dirty="0">
                        <a:solidFill>
                          <a:srgbClr val="FFFFFF"/>
                        </a:solidFill>
                        <a:effectLst/>
                        <a:latin typeface="Times New Roman" pitchFamily="18" charset="0"/>
                        <a:cs typeface="Times New Roman" pitchFamily="18" charset="0"/>
                      </a:endParaRPr>
                    </a:p>
                  </a:txBody>
                  <a:tcPr marL="0" marR="0" marT="0" marB="0"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gridSpan="2">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Actual</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hMerge="1">
                  <a:txBody>
                    <a:bodyPr/>
                    <a:lstStyle/>
                    <a:p>
                      <a:endParaRPr lang="ru-RU"/>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rtl="0" fontAlgn="ctr"/>
                      <a:r>
                        <a:rPr lang="en-US" sz="1600" b="1" i="0" u="none" strike="noStrike" kern="1200" dirty="0" smtClean="0">
                          <a:solidFill>
                            <a:schemeClr val="bg1"/>
                          </a:solidFill>
                          <a:effectLst/>
                          <a:latin typeface="Times New Roman" pitchFamily="18" charset="0"/>
                          <a:ea typeface="+mn-ea"/>
                          <a:cs typeface="Times New Roman" pitchFamily="18" charset="0"/>
                        </a:rPr>
                        <a:t>Execution</a:t>
                      </a:r>
                      <a:endParaRPr lang="ru-RU" sz="1600" b="1" i="0" u="none" strike="noStrike" kern="1200" dirty="0">
                        <a:solidFill>
                          <a:schemeClr val="bg1"/>
                        </a:solidFill>
                        <a:effectLst/>
                        <a:latin typeface="Times New Roman" pitchFamily="18" charset="0"/>
                        <a:ea typeface="+mn-ea"/>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r>
              <a:tr h="370840">
                <a:tc vMerge="1">
                  <a:txBody>
                    <a:bodyPr/>
                    <a:lstStyle/>
                    <a:p>
                      <a:endParaRPr lang="ru-RU"/>
                    </a:p>
                  </a:txBody>
                  <a:tcPr>
                    <a:lnR w="12700" cmpd="sng">
                      <a:noFill/>
                    </a:lnR>
                    <a:lnT w="38100" cmpd="sng">
                      <a:noFill/>
                    </a:lnT>
                  </a:tcPr>
                </a:tc>
                <a:tc vMerge="1">
                  <a:txBody>
                    <a:bodyPr/>
                    <a:lstStyle/>
                    <a:p>
                      <a:endParaRPr lang="ru-RU" dirty="0"/>
                    </a:p>
                  </a:txBody>
                  <a:tcPr>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volume</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c>
                  <a:txBody>
                    <a:bodyPr/>
                    <a:lstStyle/>
                    <a:p>
                      <a:pPr algn="ctr" rtl="0" fontAlgn="ctr"/>
                      <a:r>
                        <a:rPr lang="en-US" sz="1600" b="1" i="0" u="none" strike="noStrike" dirty="0" smtClean="0">
                          <a:solidFill>
                            <a:schemeClr val="bg1"/>
                          </a:solidFill>
                          <a:effectLst/>
                          <a:latin typeface="Times New Roman" pitchFamily="18" charset="0"/>
                          <a:cs typeface="Times New Roman" pitchFamily="18" charset="0"/>
                        </a:rPr>
                        <a:t>sum</a:t>
                      </a:r>
                      <a:endParaRPr lang="ru-RU" sz="1600" b="1" i="0" u="none" strike="noStrike" dirty="0">
                        <a:solidFill>
                          <a:schemeClr val="bg1"/>
                        </a:solidFill>
                        <a:effectLst/>
                        <a:latin typeface="Times New Roman" pitchFamily="18" charset="0"/>
                        <a:cs typeface="Times New Roman"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75000"/>
                      </a:schemeClr>
                    </a:solidFill>
                  </a:tcPr>
                </a:tc>
              </a:tr>
              <a:tr h="370840">
                <a:tc>
                  <a:txBody>
                    <a:bodyPr/>
                    <a:lstStyle/>
                    <a:p>
                      <a:endParaRPr lang="ru-RU" dirty="0"/>
                    </a:p>
                  </a:txBody>
                  <a:tcPr>
                    <a:lnT w="12700" cap="flat" cmpd="sng" algn="ctr">
                      <a:noFill/>
                      <a:prstDash val="solid"/>
                      <a:round/>
                      <a:headEnd type="none" w="med" len="med"/>
                      <a:tailEnd type="none" w="med" len="med"/>
                    </a:lnT>
                    <a:lnB w="12700" cmpd="sng">
                      <a:noFill/>
                    </a:lnB>
                    <a:noFill/>
                  </a:tcPr>
                </a:tc>
                <a:tc>
                  <a:txBody>
                    <a:bodyPr/>
                    <a:lstStyle/>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c>
                  <a:txBody>
                    <a:bodyPr/>
                    <a:lstStyle/>
                    <a:p>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c>
                  <a:txBody>
                    <a:bodyPr/>
                    <a:lstStyle/>
                    <a:p>
                      <a:pPr algn="ctr"/>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c>
                  <a:txBody>
                    <a:bodyPr/>
                    <a:lstStyle/>
                    <a:p>
                      <a:pPr algn="ctr"/>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c>
                  <a:txBody>
                    <a:bodyPr/>
                    <a:lstStyle/>
                    <a:p>
                      <a:pPr algn="ctr"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c>
                  <a:txBody>
                    <a:bodyPr/>
                    <a:lstStyle/>
                    <a:p>
                      <a:pPr algn="ctr"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lnB w="12700" cmpd="sng">
                      <a:noFill/>
                    </a:lnB>
                    <a:noFill/>
                  </a:tcPr>
                </a:tc>
              </a:tr>
              <a:tr h="370840">
                <a:tc>
                  <a:txBody>
                    <a:bodyPr/>
                    <a:lstStyle/>
                    <a:p>
                      <a:endParaRPr lang="ru-RU" dirty="0"/>
                    </a:p>
                  </a:txBody>
                  <a:tcPr>
                    <a:lnT w="12700" cap="flat" cmpd="sng" algn="ctr">
                      <a:noFill/>
                      <a:prstDash val="solid"/>
                      <a:round/>
                      <a:headEnd type="none" w="med" len="med"/>
                      <a:tailEnd type="none" w="med" len="med"/>
                    </a:lnT>
                    <a:noFill/>
                  </a:tcPr>
                </a:tc>
                <a:tc>
                  <a:txBody>
                    <a:bodyPr/>
                    <a:lstStyle/>
                    <a:p>
                      <a:pPr marL="92075" indent="0" algn="l" rtl="0" fontAlgn="ctr"/>
                      <a:r>
                        <a:rPr lang="ru-RU" sz="1600" b="1" i="0" u="none" strike="noStrike" dirty="0" smtClean="0">
                          <a:solidFill>
                            <a:schemeClr val="tx1"/>
                          </a:solidFill>
                          <a:effectLst/>
                          <a:latin typeface="Times New Roman" pitchFamily="18" charset="0"/>
                          <a:cs typeface="Times New Roman" pitchFamily="18" charset="0"/>
                        </a:rPr>
                        <a:t>Всего по АО "НК "КТЖ", в </a:t>
                      </a:r>
                      <a:r>
                        <a:rPr lang="ru-RU" sz="1600" b="1" i="0" u="none" strike="noStrike" dirty="0" err="1" smtClean="0">
                          <a:solidFill>
                            <a:schemeClr val="tx1"/>
                          </a:solidFill>
                          <a:effectLst/>
                          <a:latin typeface="Times New Roman" pitchFamily="18" charset="0"/>
                          <a:cs typeface="Times New Roman" pitchFamily="18" charset="0"/>
                        </a:rPr>
                        <a:t>т.ч</a:t>
                      </a:r>
                      <a:r>
                        <a:rPr lang="ru-RU" sz="1600" b="1" i="0" u="none" strike="noStrike" dirty="0" smtClean="0">
                          <a:solidFill>
                            <a:schemeClr val="tx1"/>
                          </a:solidFill>
                          <a:effectLst/>
                          <a:latin typeface="Times New Roman" pitchFamily="18" charset="0"/>
                          <a:cs typeface="Times New Roman" pitchFamily="18" charset="0"/>
                        </a:rPr>
                        <a:t>.:</a:t>
                      </a:r>
                    </a:p>
                    <a:p>
                      <a:pPr marL="92075" indent="0" algn="l" rtl="0" fontAlgn="ct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c>
                  <a:txBody>
                    <a:bodyPr/>
                    <a:lstStyle/>
                    <a:p>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c>
                  <a:txBody>
                    <a:bodyPr/>
                    <a:lstStyle/>
                    <a:p>
                      <a:pPr algn="ctr"/>
                      <a:r>
                        <a:rPr lang="ru-RU" sz="1600" b="1" dirty="0" smtClean="0">
                          <a:solidFill>
                            <a:schemeClr val="tx1"/>
                          </a:solidFill>
                          <a:latin typeface="Times New Roman" pitchFamily="18" charset="0"/>
                          <a:cs typeface="Times New Roman" pitchFamily="18" charset="0"/>
                        </a:rPr>
                        <a:t>82 043 164</a:t>
                      </a:r>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c>
                  <a:txBody>
                    <a:bodyPr/>
                    <a:lstStyle/>
                    <a:p>
                      <a:pPr algn="ctr"/>
                      <a:endParaRPr lang="ru-RU" sz="1600" b="1" dirty="0">
                        <a:solidFill>
                          <a:schemeClr val="tx1"/>
                        </a:solidFill>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c>
                  <a:txBody>
                    <a:bodyPr/>
                    <a:lstStyle/>
                    <a:p>
                      <a:pPr algn="ctr" rtl="0" fontAlgn="ctr"/>
                      <a:r>
                        <a:rPr lang="ru-RU" sz="1600" b="1" i="0" u="none" strike="noStrike" dirty="0" smtClean="0">
                          <a:solidFill>
                            <a:schemeClr val="tx1"/>
                          </a:solidFill>
                          <a:effectLst/>
                          <a:latin typeface="Times New Roman" pitchFamily="18" charset="0"/>
                          <a:cs typeface="Times New Roman" pitchFamily="18" charset="0"/>
                        </a:rPr>
                        <a:t>95 228 985</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c>
                  <a:txBody>
                    <a:bodyPr/>
                    <a:lstStyle/>
                    <a:p>
                      <a:pPr algn="ctr" rtl="0" fontAlgn="ctr"/>
                      <a:r>
                        <a:rPr lang="kk-KZ" sz="1600" b="1" i="0" u="none" strike="noStrike" dirty="0" smtClean="0">
                          <a:solidFill>
                            <a:schemeClr val="tx1"/>
                          </a:solidFill>
                          <a:effectLst/>
                          <a:latin typeface="Times New Roman" pitchFamily="18" charset="0"/>
                          <a:cs typeface="Times New Roman" pitchFamily="18" charset="0"/>
                        </a:rPr>
                        <a:t> 13 185 821</a:t>
                      </a:r>
                      <a:endParaRPr lang="ru-RU" sz="1600" b="1" i="0" u="none" strike="noStrike" dirty="0">
                        <a:solidFill>
                          <a:schemeClr val="tx1"/>
                        </a:solidFill>
                        <a:effectLst/>
                        <a:latin typeface="Times New Roman" pitchFamily="18" charset="0"/>
                        <a:cs typeface="Times New Roman" pitchFamily="18" charset="0"/>
                      </a:endParaRPr>
                    </a:p>
                  </a:txBody>
                  <a:tcPr marL="0" marR="0" marT="0" marB="0" anchor="ctr">
                    <a:lnT w="12700" cap="flat" cmpd="sng" algn="ctr">
                      <a:noFill/>
                      <a:prstDash val="solid"/>
                      <a:round/>
                      <a:headEnd type="none" w="med" len="med"/>
                      <a:tailEnd type="none" w="med" len="med"/>
                    </a:lnT>
                    <a:noFill/>
                  </a:tcPr>
                </a:tc>
              </a:tr>
              <a:tr h="370840">
                <a:tc>
                  <a:txBody>
                    <a:bodyPr/>
                    <a:lstStyle/>
                    <a:p>
                      <a:pPr algn="ctr" rtl="0" fontAlgn="ctr"/>
                      <a:r>
                        <a:rPr lang="kk-KZ" sz="1600" b="0" i="0" u="none" strike="noStrike" dirty="0" smtClean="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marL="92075" indent="0" algn="l" rtl="0" fontAlgn="ctr"/>
                      <a:r>
                        <a:rPr lang="en-US" sz="1600" b="0" i="0" u="none" strike="noStrike" dirty="0" smtClean="0">
                          <a:solidFill>
                            <a:schemeClr val="tx1"/>
                          </a:solidFill>
                          <a:effectLst/>
                          <a:latin typeface="Times New Roman" pitchFamily="18" charset="0"/>
                          <a:cs typeface="Times New Roman" pitchFamily="18" charset="0"/>
                        </a:rPr>
                        <a:t>Overhaul of the track on new materials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542 км</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70 548 495</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542 </a:t>
                      </a:r>
                      <a:r>
                        <a:rPr lang="ru-RU" sz="1600" b="0" i="0" u="none" strike="noStrike" dirty="0">
                          <a:solidFill>
                            <a:schemeClr val="tx1"/>
                          </a:solidFill>
                          <a:effectLst/>
                          <a:latin typeface="Times New Roman" pitchFamily="18" charset="0"/>
                          <a:ea typeface="+mn-ea"/>
                          <a:cs typeface="Times New Roman" pitchFamily="18" charset="0"/>
                        </a:rPr>
                        <a:t>км</a:t>
                      </a:r>
                    </a:p>
                  </a:txBody>
                  <a:tcPr marL="0" marR="0" marT="0"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81 977 545</a:t>
                      </a:r>
                    </a:p>
                  </a:txBody>
                  <a:tcPr marL="6697" marR="6697" marT="6697" marB="0" anchor="ctr">
                    <a:noFill/>
                  </a:tcPr>
                </a:tc>
                <a:tc>
                  <a:txBody>
                    <a:bodyPr/>
                    <a:lstStyle/>
                    <a:p>
                      <a:pPr algn="ctr" fontAlgn="ctr"/>
                      <a:r>
                        <a:rPr lang="kk-KZ" sz="1600" b="0" i="0" u="none" strike="noStrike" dirty="0" smtClean="0">
                          <a:solidFill>
                            <a:schemeClr val="tx1"/>
                          </a:solidFill>
                          <a:effectLst/>
                          <a:latin typeface="Times New Roman" pitchFamily="18" charset="0"/>
                          <a:cs typeface="Times New Roman" pitchFamily="18" charset="0"/>
                        </a:rPr>
                        <a:t> 11 429 050</a:t>
                      </a:r>
                      <a:endParaRPr lang="ru-RU" sz="1600" b="0" i="0" u="none" strike="noStrike" dirty="0" smtClean="0">
                        <a:solidFill>
                          <a:schemeClr val="tx1"/>
                        </a:solidFill>
                        <a:effectLst/>
                        <a:latin typeface="Times New Roman" pitchFamily="18" charset="0"/>
                        <a:cs typeface="Times New Roman" pitchFamily="18" charset="0"/>
                      </a:endParaRPr>
                    </a:p>
                  </a:txBody>
                  <a:tcPr marL="6697" marR="6697" marT="6697" marB="0" anchor="ctr">
                    <a:noFill/>
                  </a:tcPr>
                </a:tc>
              </a:tr>
              <a:tr h="370840">
                <a:tc>
                  <a:txBody>
                    <a:bodyPr/>
                    <a:lstStyle/>
                    <a:p>
                      <a:pPr algn="ctr" rtl="0" fontAlgn="ctr"/>
                      <a:r>
                        <a:rPr lang="ru-RU" sz="1600" b="0" i="0" u="none" strike="noStrike" dirty="0" smtClean="0">
                          <a:solidFill>
                            <a:schemeClr val="tx1"/>
                          </a:solidFill>
                          <a:effectLst/>
                          <a:latin typeface="Times New Roman" pitchFamily="18" charset="0"/>
                          <a:cs typeface="Times New Roman" pitchFamily="18" charset="0"/>
                        </a:rPr>
                        <a:t>2</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marL="92075" indent="0" algn="l" rtl="0" fontAlgn="ctr"/>
                      <a:endParaRPr lang="en-US" sz="1600" b="0" i="0" u="none" strike="noStrike" dirty="0" smtClean="0">
                        <a:solidFill>
                          <a:schemeClr val="tx1"/>
                        </a:solidFill>
                        <a:effectLst/>
                        <a:latin typeface="Times New Roman" pitchFamily="18" charset="0"/>
                        <a:cs typeface="Times New Roman" pitchFamily="18" charset="0"/>
                      </a:endParaRPr>
                    </a:p>
                    <a:p>
                      <a:pPr marL="92075" indent="0" algn="l" rtl="0" fontAlgn="ctr"/>
                      <a:r>
                        <a:rPr lang="en-US" sz="1600" b="0" i="0" u="none" strike="noStrike" dirty="0" smtClean="0">
                          <a:solidFill>
                            <a:schemeClr val="tx1"/>
                          </a:solidFill>
                          <a:effectLst/>
                          <a:latin typeface="Times New Roman" pitchFamily="18" charset="0"/>
                          <a:cs typeface="Times New Roman" pitchFamily="18" charset="0"/>
                        </a:rPr>
                        <a:t>Change of</a:t>
                      </a:r>
                      <a:r>
                        <a:rPr lang="en-US" sz="1600" b="0" i="0" u="none" strike="noStrike" baseline="0" dirty="0" smtClean="0">
                          <a:solidFill>
                            <a:schemeClr val="tx1"/>
                          </a:solidFill>
                          <a:effectLst/>
                          <a:latin typeface="Times New Roman" pitchFamily="18" charset="0"/>
                          <a:cs typeface="Times New Roman" pitchFamily="18" charset="0"/>
                        </a:rPr>
                        <a:t> turnout complex with reinforced concrete beams</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51</a:t>
                      </a:r>
                      <a:r>
                        <a:rPr lang="ru-RU" sz="1600" b="0" i="0" u="none" strike="noStrike" dirty="0">
                          <a:solidFill>
                            <a:schemeClr val="tx1"/>
                          </a:solidFill>
                          <a:effectLst/>
                          <a:latin typeface="Times New Roman" pitchFamily="18" charset="0"/>
                          <a:ea typeface="+mn-ea"/>
                          <a:cs typeface="Times New Roman" pitchFamily="18" charset="0"/>
                        </a:rPr>
                        <a:t>3</a:t>
                      </a:r>
                      <a:endParaRPr lang="ru-RU" sz="1600" b="0" i="0" u="none" strike="noStrike" dirty="0" smtClean="0">
                        <a:solidFill>
                          <a:schemeClr val="tx1"/>
                        </a:solidFill>
                        <a:effectLst/>
                        <a:latin typeface="Times New Roman" pitchFamily="18" charset="0"/>
                        <a:ea typeface="+mn-ea"/>
                        <a:cs typeface="Times New Roman" pitchFamily="18" charset="0"/>
                      </a:endParaRP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8 945 666</a:t>
                      </a:r>
                    </a:p>
                  </a:txBody>
                  <a:tcPr marL="0" marR="0" marT="0" marB="0" anchor="ctr">
                    <a:noFill/>
                  </a:tcPr>
                </a:tc>
                <a:tc>
                  <a:txBody>
                    <a:bodyPr/>
                    <a:lstStyle/>
                    <a:p>
                      <a:pPr algn="ctr" rtl="0" fontAlgn="ctr"/>
                      <a:r>
                        <a:rPr lang="ru-RU" sz="1600" b="0" i="0" u="none" strike="noStrike" dirty="0" smtClean="0">
                          <a:solidFill>
                            <a:schemeClr val="tx1"/>
                          </a:solidFill>
                          <a:effectLst/>
                          <a:latin typeface="Times New Roman" pitchFamily="18" charset="0"/>
                          <a:ea typeface="+mn-ea"/>
                          <a:cs typeface="Times New Roman" pitchFamily="18" charset="0"/>
                        </a:rPr>
                        <a:t>513</a:t>
                      </a:r>
                      <a:endParaRPr lang="ru-RU" sz="1600" b="0" i="0" u="none" strike="noStrike" dirty="0">
                        <a:solidFill>
                          <a:schemeClr val="tx1"/>
                        </a:solidFill>
                        <a:effectLst/>
                        <a:latin typeface="Times New Roman" pitchFamily="18" charset="0"/>
                        <a:ea typeface="+mn-ea"/>
                        <a:cs typeface="Times New Roman" pitchFamily="18" charset="0"/>
                      </a:endParaRPr>
                    </a:p>
                  </a:txBody>
                  <a:tcPr marL="0" marR="0" marT="0"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 10 459 357 </a:t>
                      </a: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1 513 691</a:t>
                      </a:r>
                    </a:p>
                  </a:txBody>
                  <a:tcPr marL="6697" marR="6697" marT="6697" marB="0" anchor="ctr">
                    <a:noFill/>
                  </a:tcPr>
                </a:tc>
              </a:tr>
              <a:tr h="370840">
                <a:tc>
                  <a:txBody>
                    <a:bodyPr/>
                    <a:lstStyle/>
                    <a:p>
                      <a:pPr algn="ctr" rtl="0" fontAlgn="ctr"/>
                      <a:r>
                        <a:rPr lang="ru-RU" sz="1600" b="0" i="0" u="none" strike="noStrike" dirty="0" smtClean="0">
                          <a:solidFill>
                            <a:schemeClr val="tx1"/>
                          </a:solidFill>
                          <a:effectLst/>
                          <a:latin typeface="Times New Roman" pitchFamily="18" charset="0"/>
                          <a:cs typeface="Times New Roman" pitchFamily="18" charset="0"/>
                        </a:rPr>
                        <a:t>3</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endParaRPr lang="en-US" sz="1600" b="0" i="0" u="none" strike="noStrike" kern="1200" dirty="0" smtClean="0">
                        <a:solidFill>
                          <a:schemeClr val="tx1"/>
                        </a:solidFill>
                        <a:effectLst/>
                        <a:latin typeface="Times New Roman" pitchFamily="18" charset="0"/>
                        <a:ea typeface="+mn-ea"/>
                        <a:cs typeface="Times New Roman" pitchFamily="18" charset="0"/>
                      </a:endParaRPr>
                    </a:p>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kern="1200" dirty="0" smtClean="0">
                          <a:solidFill>
                            <a:schemeClr val="tx1"/>
                          </a:solidFill>
                          <a:effectLst/>
                          <a:latin typeface="Times New Roman" pitchFamily="18" charset="0"/>
                          <a:ea typeface="+mn-ea"/>
                          <a:cs typeface="Times New Roman" pitchFamily="18" charset="0"/>
                        </a:rPr>
                        <a:t>Construction and overhaul of  artificial structures</a:t>
                      </a:r>
                      <a:endParaRPr lang="ru-RU" sz="1600" b="0" i="0" u="none" strike="noStrike" kern="1200" dirty="0">
                        <a:solidFill>
                          <a:schemeClr val="tx1"/>
                        </a:solidFill>
                        <a:effectLst/>
                        <a:latin typeface="Times New Roman" pitchFamily="18" charset="0"/>
                        <a:ea typeface="+mn-ea"/>
                        <a:cs typeface="Times New Roman" pitchFamily="18" charset="0"/>
                      </a:endParaRPr>
                    </a:p>
                  </a:txBody>
                  <a:tcPr marL="6697" marR="6697" marT="6697" marB="0" anchor="ctr">
                    <a:noFill/>
                  </a:tcPr>
                </a:tc>
                <a:tc>
                  <a:txBody>
                    <a:bodyPr/>
                    <a:lstStyle/>
                    <a:p>
                      <a:endParaRPr lang="ru-RU" dirty="0">
                        <a:solidFill>
                          <a:schemeClr val="tx1"/>
                        </a:solidFill>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68 497</a:t>
                      </a:r>
                    </a:p>
                  </a:txBody>
                  <a:tcPr marL="6697" marR="6697" marT="6697" marB="0" anchor="ctr">
                    <a:noFill/>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110 796</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kk-KZ" sz="1600" b="0" i="0" u="none" strike="noStrike" dirty="0" smtClean="0">
                          <a:solidFill>
                            <a:schemeClr val="tx1"/>
                          </a:solidFill>
                          <a:effectLst/>
                          <a:latin typeface="Times New Roman" pitchFamily="18" charset="0"/>
                          <a:cs typeface="Times New Roman" pitchFamily="18" charset="0"/>
                        </a:rPr>
                        <a:t> 42 299</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r>
              <a:tr h="370840">
                <a:tc>
                  <a:txBody>
                    <a:bodyPr/>
                    <a:lstStyle/>
                    <a:p>
                      <a:pPr algn="ctr" rtl="0" fontAlgn="ctr"/>
                      <a:r>
                        <a:rPr lang="ru-RU" sz="1600" b="0" i="0" u="none" strike="noStrike" dirty="0" smtClean="0">
                          <a:solidFill>
                            <a:schemeClr val="tx1"/>
                          </a:solidFill>
                          <a:effectLst/>
                          <a:latin typeface="Times New Roman" pitchFamily="18" charset="0"/>
                          <a:cs typeface="Times New Roman" pitchFamily="18" charset="0"/>
                        </a:rPr>
                        <a:t>4</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smtClean="0">
                          <a:solidFill>
                            <a:schemeClr val="tx1"/>
                          </a:solidFill>
                          <a:effectLst/>
                          <a:latin typeface="Times New Roman" pitchFamily="18" charset="0"/>
                          <a:ea typeface="+mn-ea"/>
                          <a:cs typeface="Times New Roman" pitchFamily="18" charset="0"/>
                        </a:rPr>
                        <a:t>Purchase of traction transformers</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2 480 506</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6 </a:t>
                      </a:r>
                      <a:r>
                        <a:rPr lang="en-US" sz="1600" b="0" i="0" u="none" strike="noStrike" dirty="0" smtClean="0">
                          <a:solidFill>
                            <a:schemeClr val="tx1"/>
                          </a:solidFill>
                          <a:effectLst/>
                          <a:latin typeface="Times New Roman" pitchFamily="18" charset="0"/>
                          <a:cs typeface="Times New Roman" pitchFamily="18" charset="0"/>
                        </a:rPr>
                        <a:t>unit</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2 480 506</a:t>
                      </a:r>
                    </a:p>
                  </a:txBody>
                  <a:tcPr marL="6697" marR="6697" marT="6697" marB="0" anchor="ctr">
                    <a:noFill/>
                  </a:tcPr>
                </a:tc>
                <a:tc>
                  <a:txBody>
                    <a:bodyPr/>
                    <a:lstStyle/>
                    <a:p>
                      <a:pPr algn="ctr" fontAlgn="ctr"/>
                      <a:r>
                        <a:rPr lang="kk-KZ" sz="1600" b="0" i="0" u="none" strike="noStrike" dirty="0" smtClean="0">
                          <a:solidFill>
                            <a:schemeClr val="tx1"/>
                          </a:solidFill>
                          <a:effectLst/>
                          <a:latin typeface="Times New Roman" pitchFamily="18" charset="0"/>
                          <a:cs typeface="Times New Roman" pitchFamily="18" charset="0"/>
                        </a:rPr>
                        <a:t> 0</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r>
              <a:tr h="686577">
                <a:tc>
                  <a:txBody>
                    <a:bodyPr/>
                    <a:lstStyle/>
                    <a:p>
                      <a:pPr algn="ctr" rtl="0" fontAlgn="ctr"/>
                      <a:r>
                        <a:rPr lang="kk-KZ" sz="1600" b="0" i="0" u="none" strike="noStrike" dirty="0" smtClean="0">
                          <a:solidFill>
                            <a:schemeClr val="tx1"/>
                          </a:solidFill>
                          <a:effectLst/>
                          <a:latin typeface="Times New Roman" pitchFamily="18" charset="0"/>
                          <a:cs typeface="Times New Roman" pitchFamily="18" charset="0"/>
                        </a:rPr>
                        <a:t>5</a:t>
                      </a:r>
                      <a:endParaRPr lang="ru-RU" sz="1600" b="0" i="0" u="none" strike="noStrike" dirty="0">
                        <a:solidFill>
                          <a:schemeClr val="tx1"/>
                        </a:solidFill>
                        <a:effectLst/>
                        <a:latin typeface="Times New Roman" pitchFamily="18" charset="0"/>
                        <a:cs typeface="Times New Roman" pitchFamily="18" charset="0"/>
                      </a:endParaRPr>
                    </a:p>
                  </a:txBody>
                  <a:tcPr marL="0" marR="0" marT="0" marB="0" anchor="ctr">
                    <a:noFill/>
                  </a:tcPr>
                </a:tc>
                <a:tc>
                  <a:txBody>
                    <a:bodyPr/>
                    <a:lstStyle/>
                    <a:p>
                      <a:pPr marL="92075" marR="0" indent="0" algn="l" defTabSz="914400" rtl="0" eaLnBrk="1" fontAlgn="ctr" latinLnBrk="0" hangingPunct="1">
                        <a:lnSpc>
                          <a:spcPct val="100000"/>
                        </a:lnSpc>
                        <a:spcBef>
                          <a:spcPts val="0"/>
                        </a:spcBef>
                        <a:spcAft>
                          <a:spcPts val="0"/>
                        </a:spcAft>
                        <a:buClrTx/>
                        <a:buSzTx/>
                        <a:buFontTx/>
                        <a:buNone/>
                        <a:tabLst/>
                        <a:defRPr/>
                      </a:pPr>
                      <a:r>
                        <a:rPr lang="en-US" sz="1600" b="0" i="0" u="none" strike="noStrike" dirty="0" smtClean="0">
                          <a:solidFill>
                            <a:schemeClr val="tx1"/>
                          </a:solidFill>
                          <a:effectLst/>
                          <a:latin typeface="Times New Roman" pitchFamily="18" charset="0"/>
                          <a:cs typeface="Times New Roman" pitchFamily="18" charset="0"/>
                        </a:rPr>
                        <a:t>Purchase of LED lamps</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7 272</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200 781</a:t>
                      </a:r>
                    </a:p>
                  </a:txBody>
                  <a:tcPr marL="6697" marR="6697" marT="6697" marB="0" anchor="ctr">
                    <a:noFill/>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200 781</a:t>
                      </a:r>
                      <a:endParaRPr lang="ru-RU" sz="1600" b="0" i="0" u="none" strike="noStrike" dirty="0">
                        <a:solidFill>
                          <a:schemeClr val="tx1"/>
                        </a:solidFill>
                        <a:effectLst/>
                        <a:latin typeface="Times New Roman" pitchFamily="18" charset="0"/>
                        <a:cs typeface="Times New Roman" pitchFamily="18" charset="0"/>
                      </a:endParaRPr>
                    </a:p>
                  </a:txBody>
                  <a:tcPr marL="6697" marR="6697" marT="6697" marB="0" anchor="ctr">
                    <a:noFill/>
                  </a:tcPr>
                </a:tc>
              </a:tr>
            </a:tbl>
          </a:graphicData>
        </a:graphic>
      </p:graphicFrame>
      <p:sp>
        <p:nvSpPr>
          <p:cNvPr id="11" name="Rectangle 3"/>
          <p:cNvSpPr txBox="1">
            <a:spLocks noChangeArrowheads="1"/>
          </p:cNvSpPr>
          <p:nvPr/>
        </p:nvSpPr>
        <p:spPr bwMode="auto">
          <a:xfrm>
            <a:off x="8366886" y="769053"/>
            <a:ext cx="1152127" cy="264890"/>
          </a:xfrm>
          <a:prstGeom prst="rect">
            <a:avLst/>
          </a:prstGeom>
          <a:noFill/>
          <a:ln w="9525">
            <a:noFill/>
            <a:miter lim="800000"/>
            <a:headEnd/>
            <a:tailEnd/>
          </a:ln>
          <a:extLst/>
        </p:spPr>
        <p:txBody>
          <a:bodyPr wrap="square" lIns="94556" tIns="47344" rIns="94556" bIns="47344" anchor="ctr">
            <a:spAutoFit/>
          </a:bodyPr>
          <a:lstStyle>
            <a:lvl1pPr defTabSz="908050" eaLnBrk="0" hangingPunct="0">
              <a:defRPr sz="1400">
                <a:solidFill>
                  <a:schemeClr val="tx1"/>
                </a:solidFill>
                <a:latin typeface="Arial" charset="0"/>
              </a:defRPr>
            </a:lvl1pPr>
            <a:lvl2pPr marL="742950" indent="-285750" defTabSz="908050" eaLnBrk="0" hangingPunct="0">
              <a:defRPr sz="1400">
                <a:solidFill>
                  <a:schemeClr val="tx1"/>
                </a:solidFill>
                <a:latin typeface="Arial" charset="0"/>
              </a:defRPr>
            </a:lvl2pPr>
            <a:lvl3pPr marL="1143000" indent="-228600" defTabSz="908050" eaLnBrk="0" hangingPunct="0">
              <a:defRPr sz="1400">
                <a:solidFill>
                  <a:schemeClr val="tx1"/>
                </a:solidFill>
                <a:latin typeface="Arial" charset="0"/>
              </a:defRPr>
            </a:lvl3pPr>
            <a:lvl4pPr marL="1600200" indent="-228600" defTabSz="908050" eaLnBrk="0" hangingPunct="0">
              <a:defRPr sz="1400">
                <a:solidFill>
                  <a:schemeClr val="tx1"/>
                </a:solidFill>
                <a:latin typeface="Arial" charset="0"/>
              </a:defRPr>
            </a:lvl4pPr>
            <a:lvl5pPr marL="2057400" indent="-228600" defTabSz="908050" eaLnBrk="0" hangingPunct="0">
              <a:defRPr sz="1400">
                <a:solidFill>
                  <a:schemeClr val="tx1"/>
                </a:solidFill>
                <a:latin typeface="Arial" charset="0"/>
              </a:defRPr>
            </a:lvl5pPr>
            <a:lvl6pPr marL="2514600" indent="-228600" defTabSz="908050" eaLnBrk="0" fontAlgn="base" hangingPunct="0">
              <a:spcBef>
                <a:spcPct val="0"/>
              </a:spcBef>
              <a:spcAft>
                <a:spcPct val="0"/>
              </a:spcAft>
              <a:defRPr sz="1400">
                <a:solidFill>
                  <a:schemeClr val="tx1"/>
                </a:solidFill>
                <a:latin typeface="Arial" charset="0"/>
              </a:defRPr>
            </a:lvl6pPr>
            <a:lvl7pPr marL="2971800" indent="-228600" defTabSz="908050" eaLnBrk="0" fontAlgn="base" hangingPunct="0">
              <a:spcBef>
                <a:spcPct val="0"/>
              </a:spcBef>
              <a:spcAft>
                <a:spcPct val="0"/>
              </a:spcAft>
              <a:defRPr sz="1400">
                <a:solidFill>
                  <a:schemeClr val="tx1"/>
                </a:solidFill>
                <a:latin typeface="Arial" charset="0"/>
              </a:defRPr>
            </a:lvl7pPr>
            <a:lvl8pPr marL="3429000" indent="-228600" defTabSz="908050" eaLnBrk="0" fontAlgn="base" hangingPunct="0">
              <a:spcBef>
                <a:spcPct val="0"/>
              </a:spcBef>
              <a:spcAft>
                <a:spcPct val="0"/>
              </a:spcAft>
              <a:defRPr sz="1400">
                <a:solidFill>
                  <a:schemeClr val="tx1"/>
                </a:solidFill>
                <a:latin typeface="Arial" charset="0"/>
              </a:defRPr>
            </a:lvl8pPr>
            <a:lvl9pPr marL="3886200" indent="-228600" defTabSz="908050" eaLnBrk="0" fontAlgn="base" hangingPunct="0">
              <a:spcBef>
                <a:spcPct val="0"/>
              </a:spcBef>
              <a:spcAft>
                <a:spcPct val="0"/>
              </a:spcAft>
              <a:defRPr sz="1400">
                <a:solidFill>
                  <a:schemeClr val="tx1"/>
                </a:solidFill>
                <a:latin typeface="Arial" charset="0"/>
              </a:defRPr>
            </a:lvl9pPr>
          </a:lstStyle>
          <a:p>
            <a:pPr algn="r" eaLnBrk="1" hangingPunct="1"/>
            <a:r>
              <a:rPr lang="en-US" sz="1100" b="1" dirty="0" smtClean="0">
                <a:solidFill>
                  <a:srgbClr val="000000"/>
                </a:solidFill>
                <a:latin typeface="Times New Roman" pitchFamily="18" charset="0"/>
                <a:cs typeface="Times New Roman" pitchFamily="18" charset="0"/>
              </a:rPr>
              <a:t>thousand</a:t>
            </a:r>
            <a:r>
              <a:rPr lang="ru-RU" sz="1100" b="1" dirty="0" smtClean="0">
                <a:solidFill>
                  <a:srgbClr val="000000"/>
                </a:solidFill>
                <a:latin typeface="Times New Roman" pitchFamily="18" charset="0"/>
                <a:cs typeface="Times New Roman" pitchFamily="18" charset="0"/>
              </a:rPr>
              <a:t>. </a:t>
            </a:r>
            <a:r>
              <a:rPr lang="en-US" sz="1100" b="1" dirty="0" err="1" smtClean="0">
                <a:solidFill>
                  <a:srgbClr val="000000"/>
                </a:solidFill>
                <a:latin typeface="Times New Roman" pitchFamily="18" charset="0"/>
                <a:cs typeface="Times New Roman" pitchFamily="18" charset="0"/>
              </a:rPr>
              <a:t>tenge</a:t>
            </a:r>
            <a:endParaRPr lang="ru-RU" sz="1100" b="1" dirty="0">
              <a:solidFill>
                <a:srgbClr val="000000"/>
              </a:solidFill>
              <a:latin typeface="Times New Roman" pitchFamily="18" charset="0"/>
              <a:cs typeface="Times New Roman" pitchFamily="18" charset="0"/>
            </a:endParaRPr>
          </a:p>
        </p:txBody>
      </p:sp>
    </p:spTree>
    <p:extLst>
      <p:ext uri="{BB962C8B-B14F-4D97-AF65-F5344CB8AC3E}">
        <p14:creationId xmlns:p14="http://schemas.microsoft.com/office/powerpoint/2010/main" val="168358931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24"/>
          <p:cNvSpPr>
            <a:spLocks noChangeArrowheads="1"/>
          </p:cNvSpPr>
          <p:nvPr/>
        </p:nvSpPr>
        <p:spPr bwMode="auto">
          <a:xfrm>
            <a:off x="39555" y="238922"/>
            <a:ext cx="9906000"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ru-RU" sz="1800" dirty="0"/>
          </a:p>
        </p:txBody>
      </p:sp>
      <p:sp>
        <p:nvSpPr>
          <p:cNvPr id="158455" name="Rectangle 759"/>
          <p:cNvSpPr>
            <a:spLocks noChangeArrowheads="1"/>
          </p:cNvSpPr>
          <p:nvPr/>
        </p:nvSpPr>
        <p:spPr bwMode="auto">
          <a:xfrm>
            <a:off x="792959" y="148443"/>
            <a:ext cx="8995478" cy="886384"/>
          </a:xfrm>
          <a:prstGeom prst="rect">
            <a:avLst/>
          </a:prstGeom>
          <a:noFill/>
          <a:ln w="9525" algn="ctr">
            <a:noFill/>
            <a:miter lim="800000"/>
            <a:headEnd/>
            <a:tailEnd/>
          </a:ln>
          <a:effectLst/>
        </p:spPr>
        <p:txBody>
          <a:bodyPr lIns="91434" tIns="45717" rIns="91434" bIns="45717" anchor="ctr"/>
          <a:lstStyle/>
          <a:p>
            <a:pPr algn="ctr">
              <a:defRPr/>
            </a:pP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TRAFFIC SAFETY VIOLATIONS (TSV) IN THE PERIOD FROM 2017 TO </a:t>
            </a:r>
            <a:r>
              <a:rPr lang="en-US" b="1" dirty="0" smtClean="0">
                <a:solidFill>
                  <a:srgbClr val="0070C0"/>
                </a:solidFill>
                <a:effectLst>
                  <a:outerShdw blurRad="38100" dist="38100" dir="2700000" algn="tl">
                    <a:srgbClr val="C0C0C0"/>
                  </a:outerShdw>
                </a:effectLst>
                <a:latin typeface="Times New Roman" pitchFamily="18" charset="0"/>
                <a:cs typeface="Times New Roman" pitchFamily="18" charset="0"/>
              </a:rPr>
              <a:t>2021 </a:t>
            </a:r>
            <a:r>
              <a:rPr lang="en-US" b="1" dirty="0">
                <a:solidFill>
                  <a:srgbClr val="0070C0"/>
                </a:solidFill>
                <a:effectLst>
                  <a:outerShdw blurRad="38100" dist="38100" dir="2700000" algn="tl">
                    <a:srgbClr val="C0C0C0"/>
                  </a:outerShdw>
                </a:effectLst>
                <a:latin typeface="Times New Roman" pitchFamily="18" charset="0"/>
                <a:cs typeface="Times New Roman" pitchFamily="18" charset="0"/>
              </a:rPr>
              <a:t>IN THE BRANCH OF JSC «NC «KTZH»-«DIRECTORATE OF THE MAIN NETWORK» </a:t>
            </a:r>
          </a:p>
        </p:txBody>
      </p:sp>
      <p:sp>
        <p:nvSpPr>
          <p:cNvPr id="6" name="Line 809"/>
          <p:cNvSpPr>
            <a:spLocks noChangeShapeType="1"/>
          </p:cNvSpPr>
          <p:nvPr/>
        </p:nvSpPr>
        <p:spPr bwMode="auto">
          <a:xfrm>
            <a:off x="585589" y="1044352"/>
            <a:ext cx="8813932" cy="0"/>
          </a:xfrm>
          <a:prstGeom prst="line">
            <a:avLst/>
          </a:prstGeom>
          <a:noFill/>
          <a:ln w="57150" cmpd="thinThick">
            <a:solidFill>
              <a:schemeClr val="bg1">
                <a:lumMod val="50000"/>
              </a:schemeClr>
            </a:solidFill>
            <a:round/>
            <a:headEnd/>
            <a:tailEnd/>
          </a:ln>
        </p:spPr>
        <p:txBody>
          <a:bodyPr/>
          <a:lstStyle/>
          <a:p>
            <a:pPr>
              <a:defRPr/>
            </a:pPr>
            <a:endParaRPr lang="ru-RU" dirty="0">
              <a:latin typeface="Arial" charset="0"/>
            </a:endParaRPr>
          </a:p>
        </p:txBody>
      </p:sp>
      <p:pic>
        <p:nvPicPr>
          <p:cNvPr id="26629" name="Picture 9" descr="Логотип cop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4471" y="310373"/>
            <a:ext cx="598488" cy="620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2" name="Text Box 1193"/>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3" name="Text Box 864"/>
          <p:cNvSpPr txBox="1">
            <a:spLocks noChangeArrowheads="1"/>
          </p:cNvSpPr>
          <p:nvPr/>
        </p:nvSpPr>
        <p:spPr bwMode="auto">
          <a:xfrm>
            <a:off x="8014234" y="4702180"/>
            <a:ext cx="54689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4" name="Text Box 87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5" name="Text Box 87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6" name="Text Box 87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7" name="Text Box 87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8" name="Text Box 87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39" name="Text Box 88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0" name="Text Box 88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1" name="Text Box 88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2" name="Text Box 88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3" name="Text Box 88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4" name="Text Box 88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5" name="Text Box 88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6" name="Text Box 89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7" name="Text Box 89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8" name="Text Box 897"/>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49" name="Text Box 90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0" name="Text Box 90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1" name="Text Box 90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2" name="Text Box 90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3" name="Text Box 90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4" name="Text Box 90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5" name="Text Box 90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6" name="Text Box 91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7" name="Text Box 91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8" name="Text Box 91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59" name="Text Box 915"/>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0" name="Text Box 916"/>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1" name="Text Box 91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2" name="Text Box 92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3" name="Text Box 924"/>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4" name="Text Box 92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5" name="Text Box 92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6" name="Text Box 930"/>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7" name="Text Box 93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8" name="Text Box 933"/>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69" name="Text Box 93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0" name="Text Box 936"/>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1" name="Text Box 937"/>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2" name="Text Box 939"/>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3" name="Text Box 940"/>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4" name="Text Box 942"/>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5" name="Text Box 943"/>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6" name="Text Box 945"/>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7" name="Text Box 948"/>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8" name="Text Box 951"/>
          <p:cNvSpPr txBox="1">
            <a:spLocks noChangeArrowheads="1"/>
          </p:cNvSpPr>
          <p:nvPr/>
        </p:nvSpPr>
        <p:spPr bwMode="auto">
          <a:xfrm>
            <a:off x="8014234" y="442912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79" name="Text Box 968"/>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0" name="Text Box 969"/>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1" name="Text Box 971"/>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2" name="Text Box 972"/>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3" name="Text Box 974"/>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4" name="Text Box 975"/>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5" name="Text Box 977"/>
          <p:cNvSpPr txBox="1">
            <a:spLocks noChangeArrowheads="1"/>
          </p:cNvSpPr>
          <p:nvPr/>
        </p:nvSpPr>
        <p:spPr bwMode="auto">
          <a:xfrm>
            <a:off x="8014234" y="4994275"/>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6" name="Text Box 978"/>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7" name="Text Box 981"/>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8" name="Text Box 984"/>
          <p:cNvSpPr txBox="1">
            <a:spLocks noChangeArrowheads="1"/>
          </p:cNvSpPr>
          <p:nvPr/>
        </p:nvSpPr>
        <p:spPr bwMode="auto">
          <a:xfrm>
            <a:off x="8014234" y="11871325"/>
            <a:ext cx="546894" cy="5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89" name="Text Box 1053"/>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0" name="Text Box 1054"/>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1" name="Text Box 1055"/>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2" name="Text Box 1056"/>
          <p:cNvSpPr txBox="1">
            <a:spLocks noChangeArrowheads="1"/>
          </p:cNvSpPr>
          <p:nvPr/>
        </p:nvSpPr>
        <p:spPr bwMode="auto">
          <a:xfrm>
            <a:off x="8014234" y="3865563"/>
            <a:ext cx="54689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3" name="Text Box 1065"/>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4" name="Text Box 1068"/>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5" name="Text Box 1071"/>
          <p:cNvSpPr txBox="1">
            <a:spLocks noChangeArrowheads="1"/>
          </p:cNvSpPr>
          <p:nvPr/>
        </p:nvSpPr>
        <p:spPr bwMode="auto">
          <a:xfrm>
            <a:off x="8014233" y="4702180"/>
            <a:ext cx="60880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6" name="Text Box 107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7" name="Text Box 107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8" name="Text Box 107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699" name="Text Box 107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0" name="Text Box 108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1" name="Text Box 108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2" name="Text Box 108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3" name="Text Box 108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4" name="Text Box 108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5" name="Text Box 108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6" name="Text Box 108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7" name="Text Box 109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8" name="Text Box 109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09" name="Text Box 109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0" name="Text Box 1098"/>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1" name="Text Box 110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2" name="Text Box 110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3" name="Text Box 110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4" name="Text Box 110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5" name="Text Box 110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6" name="Text Box 110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7" name="Text Box 111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8" name="Text Box 111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19" name="Text Box 111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0" name="Text Box 111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1" name="Text Box 1116"/>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2" name="Text Box 1117"/>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3" name="Text Box 111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4" name="Text Box 112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5" name="Text Box 1125"/>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6" name="Text Box 112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7" name="Text Box 112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8" name="Text Box 113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29" name="Text Box 113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0" name="Text Box 113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1" name="Text Box 113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2" name="Text Box 1137"/>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3" name="Text Box 1138"/>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4" name="Text Box 1140"/>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5" name="Text Box 1141"/>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6" name="Text Box 1143"/>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7" name="Text Box 1144"/>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8" name="Text Box 1146"/>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39" name="Text Box 1149"/>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0" name="Text Box 1152"/>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1" name="Text Box 1169"/>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2" name="Text Box 1170"/>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3" name="Text Box 1172"/>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4" name="Text Box 1173"/>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5" name="Text Box 1175"/>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6" name="Text Box 1176"/>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7" name="Text Box 1178"/>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8" name="Text Box 1179"/>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49" name="Text Box 1181"/>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0" name="Text Box 1182"/>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1" name="Text Box 1184"/>
          <p:cNvSpPr txBox="1">
            <a:spLocks noChangeArrowheads="1"/>
          </p:cNvSpPr>
          <p:nvPr/>
        </p:nvSpPr>
        <p:spPr bwMode="auto">
          <a:xfrm>
            <a:off x="8014233" y="49942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2" name="Text Box 1185"/>
          <p:cNvSpPr txBox="1">
            <a:spLocks noChangeArrowheads="1"/>
          </p:cNvSpPr>
          <p:nvPr/>
        </p:nvSpPr>
        <p:spPr bwMode="auto">
          <a:xfrm>
            <a:off x="8014233" y="1189037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3" name="Text Box 1187"/>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4" name="Text Box 1190"/>
          <p:cNvSpPr txBox="1">
            <a:spLocks noChangeArrowheads="1"/>
          </p:cNvSpPr>
          <p:nvPr/>
        </p:nvSpPr>
        <p:spPr bwMode="auto">
          <a:xfrm>
            <a:off x="8014233" y="4429125"/>
            <a:ext cx="60880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5" name="Text Box 57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6" name="Text Box 58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7" name="Text Box 585"/>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8" name="Text Box 58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59" name="Text Box 58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0" name="Text Box 59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1" name="Text Box 59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2" name="Text Box 59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3" name="Text Box 59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4" name="Text Box 59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5" name="Text Box 59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6" name="Text Box 60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7" name="Text Box 60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8" name="Text Box 60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69" name="Text Box 60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0" name="Text Box 60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1" name="Text Box 60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2" name="Text Box 612"/>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3" name="Text Box 61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4" name="Text Box 61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5" name="Text Box 61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6" name="Text Box 61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7" name="Text Box 62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8" name="Text Box 62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79" name="Text Box 62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0" name="Text Box 62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1" name="Text Box 62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2" name="Text Box 62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3" name="Text Box 63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4" name="Text Box 63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5" name="Text Box 63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6" name="Text Box 63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7" name="Text Box 63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8" name="Text Box 64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89" name="Text Box 64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0" name="Text Box 64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1" name="Text Box 64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2" name="Text Box 64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3" name="Text Box 64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4" name="Text Box 65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5" name="Text Box 65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6" name="Text Box 65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7" name="Text Box 65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8" name="Text Box 65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799" name="Text Box 65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0" name="Text Box 66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1" name="Text Box 66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2" name="Text Box 66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3" name="Text Box 68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4" name="Text Box 68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5" name="Text Box 68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6" name="Text Box 68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7" name="Text Box 68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8" name="Text Box 69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09" name="Text Box 69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0" name="Text Box 69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1" name="Text Box 69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2" name="Text Box 69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3" name="Text Box 69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4" name="Text Box 69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5" name="Text Box 70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6" name="Text Box 70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7" name="Text Box 70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8" name="Text Box 766"/>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19" name="Text Box 769"/>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0" name="Text Box 772"/>
          <p:cNvSpPr txBox="1">
            <a:spLocks noChangeArrowheads="1"/>
          </p:cNvSpPr>
          <p:nvPr/>
        </p:nvSpPr>
        <p:spPr bwMode="auto">
          <a:xfrm>
            <a:off x="8014237" y="4702180"/>
            <a:ext cx="6294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1" name="Text Box 77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2" name="Text Box 77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3" name="Text Box 77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4" name="Text Box 77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5" name="Text Box 78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6" name="Text Box 78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7" name="Text Box 78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8" name="Text Box 78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29" name="Text Box 78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0" name="Text Box 78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1" name="Text Box 79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2" name="Text Box 79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3" name="Text Box 79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4" name="Text Box 79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5" name="Text Box 799"/>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6" name="Text Box 80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7" name="Text Box 80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8" name="Text Box 80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39" name="Text Box 80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0" name="Text Box 80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1" name="Text Box 80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2" name="Text Box 81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3" name="Text Box 81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4" name="Text Box 81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5" name="Text Box 81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6" name="Text Box 817"/>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7" name="Text Box 818"/>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8" name="Text Box 82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49" name="Text Box 82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0" name="Text Box 826"/>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1" name="Text Box 82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2" name="Text Box 83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3" name="Text Box 83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4" name="Text Box 83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5" name="Text Box 83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6" name="Text Box 83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7" name="Text Box 838"/>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8" name="Text Box 839"/>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59" name="Text Box 841"/>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0" name="Text Box 842"/>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1" name="Text Box 844"/>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2" name="Text Box 845"/>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3" name="Text Box 847"/>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4" name="Text Box 850"/>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5" name="Text Box 853"/>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6" name="Text Box 870"/>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7" name="Text Box 871"/>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8" name="Text Box 873"/>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69" name="Text Box 874"/>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0" name="Text Box 876"/>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1" name="Text Box 877"/>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2" name="Text Box 879"/>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3" name="Text Box 880"/>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4" name="Text Box 882"/>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5" name="Text Box 883"/>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6" name="Text Box 885"/>
          <p:cNvSpPr txBox="1">
            <a:spLocks noChangeArrowheads="1"/>
          </p:cNvSpPr>
          <p:nvPr/>
        </p:nvSpPr>
        <p:spPr bwMode="auto">
          <a:xfrm>
            <a:off x="8014237" y="49942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7" name="Text Box 886"/>
          <p:cNvSpPr txBox="1">
            <a:spLocks noChangeArrowheads="1"/>
          </p:cNvSpPr>
          <p:nvPr/>
        </p:nvSpPr>
        <p:spPr bwMode="auto">
          <a:xfrm>
            <a:off x="8014237" y="1189037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8" name="Text Box 888"/>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79" name="Text Box 891"/>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0" name="Text Box 894"/>
          <p:cNvSpPr txBox="1">
            <a:spLocks noChangeArrowheads="1"/>
          </p:cNvSpPr>
          <p:nvPr/>
        </p:nvSpPr>
        <p:spPr bwMode="auto">
          <a:xfrm>
            <a:off x="8014237" y="4429125"/>
            <a:ext cx="6294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1" name="Text Box 56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2" name="Text Box 56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3" name="Text Box 568"/>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4" name="Text Box 57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5" name="Text Box 57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6" name="Text Box 57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7" name="Text Box 57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8" name="Text Box 57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89" name="Text Box 57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0" name="Text Box 58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1" name="Text Box 58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2" name="Text Box 58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3" name="Text Box 58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4" name="Text Box 58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5" name="Text Box 58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6" name="Text Box 58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7" name="Text Box 59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8" name="Text Box 595"/>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899" name="Text Box 59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0" name="Text Box 59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1" name="Text Box 60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2" name="Text Box 60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3" name="Text Box 60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4" name="Text Box 60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5" name="Text Box 60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6" name="Text Box 60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7" name="Text Box 61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8" name="Text Box 61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09" name="Text Box 61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0" name="Text Box 61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1" name="Text Box 61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2" name="Text Box 61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3" name="Text Box 62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4" name="Text Box 62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5" name="Text Box 62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6" name="Text Box 62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7" name="Text Box 62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8" name="Text Box 63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19" name="Text Box 63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0" name="Text Box 63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1" name="Text Box 63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2" name="Text Box 63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3" name="Text Box 63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4" name="Text Box 64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5" name="Text Box 64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6" name="Text Box 64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7" name="Text Box 64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8" name="Text Box 64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29" name="Text Box 66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0" name="Text Box 66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1" name="Text Box 66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2" name="Text Box 67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3" name="Text Box 67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4" name="Text Box 67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5" name="Text Box 67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6" name="Text Box 67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7" name="Text Box 67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8" name="Text Box 67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39" name="Text Box 68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0" name="Text Box 68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1" name="Text Box 68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2" name="Text Box 68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3" name="Text Box 69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4" name="Text Box 749"/>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5" name="Text Box 752"/>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6" name="Text Box 755"/>
          <p:cNvSpPr txBox="1">
            <a:spLocks noChangeArrowheads="1"/>
          </p:cNvSpPr>
          <p:nvPr/>
        </p:nvSpPr>
        <p:spPr bwMode="auto">
          <a:xfrm>
            <a:off x="8014246" y="4702180"/>
            <a:ext cx="650081"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7" name="Text Box 75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8" name="Text Box 75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49" name="Text Box 76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0" name="Text Box 76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1" name="Text Box 76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2" name="Text Box 76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3" name="Text Box 76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4" name="Text Box 76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5" name="Text Box 77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6" name="Text Box 77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7" name="Text Box 77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8" name="Text Box 77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59" name="Text Box 77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0" name="Text Box 77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1" name="Text Box 782"/>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2" name="Text Box 78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3" name="Text Box 78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4" name="Text Box 78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5" name="Text Box 78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6" name="Text Box 79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7" name="Text Box 79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8" name="Text Box 79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69" name="Text Box 79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0" name="Text Box 79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1" name="Text Box 79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2" name="Text Box 800"/>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3" name="Text Box 801"/>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4" name="Text Box 80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5" name="Text Box 80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6" name="Text Box 809"/>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7" name="Text Box 81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8" name="Text Box 81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79" name="Text Box 81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0" name="Text Box 81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1" name="Text Box 81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2" name="Text Box 81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3" name="Text Box 821"/>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4" name="Text Box 822"/>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5" name="Text Box 824"/>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6" name="Text Box 825"/>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7" name="Text Box 827"/>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8" name="Text Box 828"/>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89" name="Text Box 830"/>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0" name="Text Box 833"/>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1" name="Text Box 836"/>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2" name="Text Box 853"/>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3" name="Text Box 854"/>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4" name="Text Box 856"/>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5" name="Text Box 857"/>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6" name="Text Box 859"/>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7" name="Text Box 860"/>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8" name="Text Box 862"/>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6999" name="Text Box 863"/>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0" name="Text Box 865"/>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1" name="Text Box 866"/>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2" name="Text Box 868"/>
          <p:cNvSpPr txBox="1">
            <a:spLocks noChangeArrowheads="1"/>
          </p:cNvSpPr>
          <p:nvPr/>
        </p:nvSpPr>
        <p:spPr bwMode="auto">
          <a:xfrm>
            <a:off x="8014246" y="49942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3" name="Text Box 869"/>
          <p:cNvSpPr txBox="1">
            <a:spLocks noChangeArrowheads="1"/>
          </p:cNvSpPr>
          <p:nvPr/>
        </p:nvSpPr>
        <p:spPr bwMode="auto">
          <a:xfrm>
            <a:off x="8014246" y="1189037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4" name="Text Box 871"/>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5" name="Text Box 874"/>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6" name="Text Box 877"/>
          <p:cNvSpPr txBox="1">
            <a:spLocks noChangeArrowheads="1"/>
          </p:cNvSpPr>
          <p:nvPr/>
        </p:nvSpPr>
        <p:spPr bwMode="auto">
          <a:xfrm>
            <a:off x="8014246" y="4429125"/>
            <a:ext cx="650081"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7" name="Text Box 56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8" name="Text Box 56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09" name="Text Box 568"/>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0" name="Text Box 57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1" name="Text Box 57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2" name="Text Box 57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3" name="Text Box 57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4" name="Text Box 57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5" name="Text Box 57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6" name="Text Box 58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7" name="Text Box 58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8" name="Text Box 58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19" name="Text Box 58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0" name="Text Box 58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1" name="Text Box 58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2" name="Text Box 58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3" name="Text Box 59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4" name="Text Box 595"/>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5" name="Text Box 59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6" name="Text Box 59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7" name="Text Box 60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8" name="Text Box 60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29" name="Text Box 60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0" name="Text Box 60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1" name="Text Box 60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2" name="Text Box 60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3" name="Text Box 61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4" name="Text Box 61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5" name="Text Box 61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6" name="Text Box 61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7" name="Text Box 61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8" name="Text Box 61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39" name="Text Box 62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0" name="Text Box 62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1" name="Text Box 62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2" name="Text Box 62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3" name="Text Box 62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4" name="Text Box 63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5" name="Text Box 63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6" name="Text Box 63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7" name="Text Box 63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8" name="Text Box 63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49" name="Text Box 63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0" name="Text Box 64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1" name="Text Box 64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2" name="Text Box 64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3" name="Text Box 64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4" name="Text Box 64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5" name="Text Box 66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6" name="Text Box 66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7" name="Text Box 66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8" name="Text Box 67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59" name="Text Box 67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0" name="Text Box 67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1" name="Text Box 67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2" name="Text Box 67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3" name="Text Box 67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4" name="Text Box 67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5" name="Text Box 68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6" name="Text Box 68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7" name="Text Box 68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8" name="Text Box 687"/>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69" name="Text Box 69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0" name="Text Box 749"/>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1" name="Text Box 752"/>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2" name="Text Box 755"/>
          <p:cNvSpPr txBox="1">
            <a:spLocks noChangeArrowheads="1"/>
          </p:cNvSpPr>
          <p:nvPr/>
        </p:nvSpPr>
        <p:spPr bwMode="auto">
          <a:xfrm>
            <a:off x="8024568" y="4702180"/>
            <a:ext cx="79454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3" name="Text Box 75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4" name="Text Box 75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5" name="Text Box 76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6" name="Text Box 76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7" name="Text Box 76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8" name="Text Box 76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79" name="Text Box 76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0" name="Text Box 76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1" name="Text Box 77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2" name="Text Box 77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3" name="Text Box 77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4" name="Text Box 77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5" name="Text Box 77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6" name="Text Box 77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7" name="Text Box 782"/>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8" name="Text Box 78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89" name="Text Box 78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0" name="Text Box 78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1" name="Text Box 78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2" name="Text Box 79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3" name="Text Box 79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4" name="Text Box 79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5" name="Text Box 79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6" name="Text Box 79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7" name="Text Box 79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8" name="Text Box 800"/>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099" name="Text Box 801"/>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0" name="Text Box 80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1" name="Text Box 80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2" name="Text Box 809"/>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3" name="Text Box 81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4" name="Text Box 81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5" name="Text Box 81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6" name="Text Box 81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7" name="Text Box 818"/>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8" name="Text Box 81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09" name="Text Box 821"/>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0" name="Text Box 822"/>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1" name="Text Box 824"/>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2" name="Text Box 825"/>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3" name="Text Box 827"/>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4" name="Text Box 828"/>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5" name="Text Box 830"/>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6" name="Text Box 833"/>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7" name="Text Box 836"/>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8" name="Text Box 853"/>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19" name="Text Box 854"/>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0" name="Text Box 856"/>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1" name="Text Box 857"/>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2" name="Text Box 859"/>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3" name="Text Box 860"/>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4" name="Text Box 862"/>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5" name="Text Box 863"/>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6" name="Text Box 865"/>
          <p:cNvSpPr txBox="1">
            <a:spLocks noChangeArrowheads="1"/>
          </p:cNvSpPr>
          <p:nvPr/>
        </p:nvSpPr>
        <p:spPr bwMode="auto">
          <a:xfrm>
            <a:off x="8024568" y="49942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7" name="Text Box 866"/>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8" name="Text Box 869"/>
          <p:cNvSpPr txBox="1">
            <a:spLocks noChangeArrowheads="1"/>
          </p:cNvSpPr>
          <p:nvPr/>
        </p:nvSpPr>
        <p:spPr bwMode="auto">
          <a:xfrm>
            <a:off x="8024568" y="1189037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29" name="Text Box 871"/>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0" name="Text Box 874"/>
          <p:cNvSpPr txBox="1">
            <a:spLocks noChangeArrowheads="1"/>
          </p:cNvSpPr>
          <p:nvPr/>
        </p:nvSpPr>
        <p:spPr bwMode="auto">
          <a:xfrm>
            <a:off x="8024568" y="4429125"/>
            <a:ext cx="794544"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1" name="Text Box 544"/>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2" name="Text Box 547"/>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3" name="Text Box 550"/>
          <p:cNvSpPr txBox="1">
            <a:spLocks noChangeArrowheads="1"/>
          </p:cNvSpPr>
          <p:nvPr/>
        </p:nvSpPr>
        <p:spPr bwMode="auto">
          <a:xfrm>
            <a:off x="8014258" y="4702180"/>
            <a:ext cx="691356"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3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4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5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6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7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8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2" name="Text Box 66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3" name="Text Box 67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4"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5"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6"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7"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8"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199"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0"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1"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2"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3"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4" name="Text Box 75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5"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6" name="Text Box 75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7" name="Text Box 76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8" name="Text Box 76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09" name="Text Box 76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0"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1" name="Text Box 77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2"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3" name="Text Box 77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4"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5" name="Text Box 77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7" name="Text Box 77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8"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19" name="Text Box 78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0"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1" name="Text Box 78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2" name="Text Box 78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3" name="Text Box 79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4" name="Text Box 79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5"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6" name="Text Box 79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7"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8" name="Text Box 80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29"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0" name="Text Box 80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1"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2" name="Text Box 80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4" name="Text Box 80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5"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6" name="Text Box 812"/>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7" name="Text Box 81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8" name="Text Box 81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39" name="Text Box 83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0"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1" name="Text Box 83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2"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3" name="Text Box 84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4"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5" name="Text Box 84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6"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7" name="Text Box 84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8"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49" name="Text Box 85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1" name="Text Box 853"/>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2" name="Text Box 85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3" name="Text Box 859"/>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4" name="Text Box 55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5" name="Text Box 55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6" name="Text Box 55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7" name="Text Box 55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8" name="Text Box 55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59" name="Text Box 56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0" name="Text Box 56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1" name="Text Box 56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2" name="Text Box 56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3" name="Text Box 56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4" name="Text Box 56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5" name="Text Box 56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6" name="Text Box 57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7" name="Text Box 57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8" name="Text Box 577"/>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69" name="Text Box 58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0" name="Text Box 58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1" name="Text Box 58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2" name="Text Box 58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3" name="Text Box 58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4" name="Text Box 58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5" name="Text Box 58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6" name="Text Box 59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7" name="Text Box 59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8" name="Text Box 59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79" name="Text Box 595"/>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0" name="Text Box 59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1" name="Text Box 59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2" name="Text Box 60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3" name="Text Box 604"/>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4" name="Text Box 60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5" name="Text Box 60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6" name="Text Box 61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7" name="Text Box 61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8" name="Text Box 61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89" name="Text Box 61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0" name="Text Box 61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1" name="Text Box 61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2" name="Text Box 61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3" name="Text Box 62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4" name="Text Box 62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5" name="Text Box 62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6" name="Text Box 625"/>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7" name="Text Box 628"/>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8" name="Text Box 631"/>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299" name="Text Box 648"/>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0" name="Text Box 64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1" name="Text Box 651"/>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2" name="Text Box 65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3" name="Text Box 654"/>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4" name="Text Box 65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5" name="Text Box 657"/>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6" name="Text Box 65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7" name="Text Box 66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8" name="Text Box 66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09" name="Text Box 66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0" name="Text Box 66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1" name="Text Box 666"/>
          <p:cNvSpPr txBox="1">
            <a:spLocks noChangeArrowheads="1"/>
          </p:cNvSpPr>
          <p:nvPr/>
        </p:nvSpPr>
        <p:spPr bwMode="auto">
          <a:xfrm>
            <a:off x="8014258" y="442912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2" name="Text Box 740"/>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3" name="Text Box 74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4" name="Text Box 743"/>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5" name="Text Box 74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6" name="Text Box 746"/>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7" name="Text Box 74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8" name="Text Box 749"/>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19" name="Text Box 75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0" name="Text Box 752"/>
          <p:cNvSpPr txBox="1">
            <a:spLocks noChangeArrowheads="1"/>
          </p:cNvSpPr>
          <p:nvPr/>
        </p:nvSpPr>
        <p:spPr bwMode="auto">
          <a:xfrm>
            <a:off x="8014258" y="4994280"/>
            <a:ext cx="691356" cy="11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1" name="Text Box 75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2" name="Text Box 75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3" name="Text Box 76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4" name="Text Box 77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5" name="Text Box 77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6" name="Text Box 77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7" name="Text Box 78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8" name="Text Box 783"/>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29" name="Text Box 79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0" name="Text Box 79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1" name="Text Box 80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2" name="Text Box 804"/>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3" name="Text Box 807"/>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4" name="Text Box 810"/>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5" name="Text Box 836"/>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6" name="Text Box 839"/>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7" name="Text Box 842"/>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8" name="Text Box 845"/>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39" name="Text Box 848"/>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sp>
        <p:nvSpPr>
          <p:cNvPr id="27340" name="Text Box 851"/>
          <p:cNvSpPr txBox="1">
            <a:spLocks noChangeArrowheads="1"/>
          </p:cNvSpPr>
          <p:nvPr/>
        </p:nvSpPr>
        <p:spPr bwMode="auto">
          <a:xfrm>
            <a:off x="8014258" y="11890375"/>
            <a:ext cx="691356"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1400">
                <a:solidFill>
                  <a:schemeClr val="tx1"/>
                </a:solidFill>
                <a:latin typeface="Arial" pitchFamily="34" charset="0"/>
              </a:defRPr>
            </a:lvl1pPr>
            <a:lvl2pPr marL="742950" indent="-285750" eaLnBrk="0" hangingPunct="0">
              <a:defRPr sz="1400">
                <a:solidFill>
                  <a:schemeClr val="tx1"/>
                </a:solidFill>
                <a:latin typeface="Arial" pitchFamily="34" charset="0"/>
              </a:defRPr>
            </a:lvl2pPr>
            <a:lvl3pPr marL="1143000" indent="-228600" eaLnBrk="0" hangingPunct="0">
              <a:defRPr sz="1400">
                <a:solidFill>
                  <a:schemeClr val="tx1"/>
                </a:solidFill>
                <a:latin typeface="Arial" pitchFamily="34" charset="0"/>
              </a:defRPr>
            </a:lvl3pPr>
            <a:lvl4pPr marL="1600200" indent="-228600" eaLnBrk="0" hangingPunct="0">
              <a:defRPr sz="1400">
                <a:solidFill>
                  <a:schemeClr val="tx1"/>
                </a:solidFill>
                <a:latin typeface="Arial" pitchFamily="34" charset="0"/>
              </a:defRPr>
            </a:lvl4pPr>
            <a:lvl5pPr marL="2057400" indent="-228600" eaLnBrk="0" hangingPunct="0">
              <a:defRPr sz="1400">
                <a:solidFill>
                  <a:schemeClr val="tx1"/>
                </a:solidFill>
                <a:latin typeface="Arial" pitchFamily="34" charset="0"/>
              </a:defRPr>
            </a:lvl5pPr>
            <a:lvl6pPr marL="2514600" indent="-228600" eaLnBrk="0" fontAlgn="base" hangingPunct="0">
              <a:spcBef>
                <a:spcPct val="0"/>
              </a:spcBef>
              <a:spcAft>
                <a:spcPct val="0"/>
              </a:spcAft>
              <a:defRPr sz="1400">
                <a:solidFill>
                  <a:schemeClr val="tx1"/>
                </a:solidFill>
                <a:latin typeface="Arial" pitchFamily="34" charset="0"/>
              </a:defRPr>
            </a:lvl6pPr>
            <a:lvl7pPr marL="2971800" indent="-228600" eaLnBrk="0" fontAlgn="base" hangingPunct="0">
              <a:spcBef>
                <a:spcPct val="0"/>
              </a:spcBef>
              <a:spcAft>
                <a:spcPct val="0"/>
              </a:spcAft>
              <a:defRPr sz="1400">
                <a:solidFill>
                  <a:schemeClr val="tx1"/>
                </a:solidFill>
                <a:latin typeface="Arial" pitchFamily="34" charset="0"/>
              </a:defRPr>
            </a:lvl7pPr>
            <a:lvl8pPr marL="3429000" indent="-228600" eaLnBrk="0" fontAlgn="base" hangingPunct="0">
              <a:spcBef>
                <a:spcPct val="0"/>
              </a:spcBef>
              <a:spcAft>
                <a:spcPct val="0"/>
              </a:spcAft>
              <a:defRPr sz="1400">
                <a:solidFill>
                  <a:schemeClr val="tx1"/>
                </a:solidFill>
                <a:latin typeface="Arial" pitchFamily="34" charset="0"/>
              </a:defRPr>
            </a:lvl8pPr>
            <a:lvl9pPr marL="3886200" indent="-228600" eaLnBrk="0" fontAlgn="base" hangingPunct="0">
              <a:spcBef>
                <a:spcPct val="0"/>
              </a:spcBef>
              <a:spcAft>
                <a:spcPct val="0"/>
              </a:spcAft>
              <a:defRPr sz="1400">
                <a:solidFill>
                  <a:schemeClr val="tx1"/>
                </a:solidFill>
                <a:latin typeface="Arial" pitchFamily="34" charset="0"/>
              </a:defRPr>
            </a:lvl9pPr>
          </a:lstStyle>
          <a:p>
            <a:pPr eaLnBrk="1" hangingPunct="1"/>
            <a:endParaRPr lang="ru-RU" dirty="0"/>
          </a:p>
        </p:txBody>
      </p:sp>
      <p:graphicFrame>
        <p:nvGraphicFramePr>
          <p:cNvPr id="3" name="Таблица 2"/>
          <p:cNvGraphicFramePr>
            <a:graphicFrameLocks noGrp="1"/>
          </p:cNvGraphicFramePr>
          <p:nvPr>
            <p:extLst>
              <p:ext uri="{D42A27DB-BD31-4B8C-83A1-F6EECF244321}">
                <p14:modId xmlns:p14="http://schemas.microsoft.com/office/powerpoint/2010/main" val="3457656193"/>
              </p:ext>
            </p:extLst>
          </p:nvPr>
        </p:nvGraphicFramePr>
        <p:xfrm>
          <a:off x="192506" y="4859768"/>
          <a:ext cx="9450259" cy="1944137"/>
        </p:xfrm>
        <a:graphic>
          <a:graphicData uri="http://schemas.openxmlformats.org/drawingml/2006/table">
            <a:tbl>
              <a:tblPr/>
              <a:tblGrid>
                <a:gridCol w="1117621"/>
                <a:gridCol w="1665909"/>
                <a:gridCol w="1851062"/>
                <a:gridCol w="1819159"/>
                <a:gridCol w="1498254"/>
                <a:gridCol w="1498254"/>
              </a:tblGrid>
              <a:tr h="260350">
                <a:tc row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sz="1600" b="1" u="none" strike="noStrike" dirty="0" smtClean="0">
                          <a:solidFill>
                            <a:schemeClr val="bg1"/>
                          </a:solidFill>
                          <a:effectLst/>
                          <a:latin typeface="Times New Roman" pitchFamily="18" charset="0"/>
                          <a:cs typeface="Times New Roman" pitchFamily="18" charset="0"/>
                        </a:rPr>
                        <a:t>Violations</a:t>
                      </a:r>
                      <a:r>
                        <a:rPr lang="ru-RU" sz="1600" b="1" u="none" strike="noStrike" dirty="0" smtClean="0">
                          <a:solidFill>
                            <a:schemeClr val="bg1"/>
                          </a:solidFill>
                          <a:effectLst/>
                          <a:latin typeface="Times New Roman" pitchFamily="18" charset="0"/>
                          <a:cs typeface="Times New Roman" pitchFamily="18" charset="0"/>
                        </a:rPr>
                        <a:t>  </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ru-RU" sz="1600" b="1" i="0" u="none" strike="noStrike" dirty="0" smtClean="0">
                          <a:solidFill>
                            <a:schemeClr val="bg1"/>
                          </a:solidFill>
                          <a:effectLst/>
                          <a:latin typeface="Times New Roman"/>
                        </a:rPr>
                        <a:t>2017</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2018</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2019</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2020</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c>
                  <a:txBody>
                    <a:bodyPr/>
                    <a:lstStyle/>
                    <a:p>
                      <a:pPr marL="0" marR="0" indent="0" algn="ctr" defTabSz="685800" rtl="0" eaLnBrk="1" fontAlgn="ctr" latinLnBrk="0" hangingPunct="1">
                        <a:lnSpc>
                          <a:spcPct val="100000"/>
                        </a:lnSpc>
                        <a:spcBef>
                          <a:spcPts val="0"/>
                        </a:spcBef>
                        <a:spcAft>
                          <a:spcPts val="0"/>
                        </a:spcAft>
                        <a:buClrTx/>
                        <a:buSzTx/>
                        <a:buFontTx/>
                        <a:buNone/>
                        <a:tabLst/>
                        <a:defRPr/>
                      </a:pPr>
                      <a:r>
                        <a:rPr lang="ru-RU" sz="1600" b="1" i="0" u="none" strike="noStrike" dirty="0" smtClean="0">
                          <a:solidFill>
                            <a:schemeClr val="bg1"/>
                          </a:solidFill>
                          <a:effectLst/>
                          <a:latin typeface="Times New Roman"/>
                        </a:rPr>
                        <a:t>2021 </a:t>
                      </a:r>
                      <a:endParaRPr lang="ru-RU" sz="1600" b="1" i="0" u="none" strike="noStrike" dirty="0">
                        <a:solidFill>
                          <a:schemeClr val="bg1"/>
                        </a:solidFill>
                        <a:effectLst/>
                        <a:latin typeface="Times New Roman"/>
                      </a:endParaRPr>
                    </a:p>
                  </a:txBody>
                  <a:tcPr marL="7711" marR="7711" marT="7119" marB="0" anchor="ctr">
                    <a:lnL>
                      <a:noFill/>
                    </a:lnL>
                    <a:lnR>
                      <a:noFill/>
                    </a:lnR>
                    <a:lnT>
                      <a:noFill/>
                    </a:lnT>
                    <a:lnB w="6350" cap="flat" cmpd="sng" algn="ctr">
                      <a:solidFill>
                        <a:srgbClr val="FFFFFF"/>
                      </a:solidFill>
                      <a:prstDash val="solid"/>
                      <a:round/>
                      <a:headEnd type="none" w="med" len="med"/>
                      <a:tailEnd type="none" w="med" len="med"/>
                    </a:lnB>
                    <a:solidFill>
                      <a:srgbClr val="3C689E"/>
                    </a:solidFill>
                  </a:tcPr>
                </a:tc>
              </a:tr>
              <a:tr h="304432">
                <a:tc vMerge="1">
                  <a:txBody>
                    <a:bodyPr/>
                    <a:lstStyle/>
                    <a:p>
                      <a:endParaRPr lang="ru-RU" dirty="0"/>
                    </a:p>
                  </a:txBody>
                  <a:tcP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c>
                  <a:txBody>
                    <a:bodyPr/>
                    <a:lstStyle/>
                    <a:p>
                      <a:pPr algn="ctr" fontAlgn="ctr"/>
                      <a:r>
                        <a:rPr lang="en-US" sz="1600" b="1" i="0" u="none" strike="noStrike" dirty="0" smtClean="0">
                          <a:solidFill>
                            <a:schemeClr val="bg1"/>
                          </a:solidFill>
                          <a:effectLst/>
                          <a:latin typeface="Times New Roman" pitchFamily="18" charset="0"/>
                          <a:cs typeface="Times New Roman" pitchFamily="18" charset="0"/>
                        </a:rPr>
                        <a:t>Number of violations</a:t>
                      </a:r>
                      <a:endParaRPr lang="ru-RU" sz="1600" b="1" i="0" u="none" strike="noStrike" dirty="0">
                        <a:solidFill>
                          <a:schemeClr val="bg1"/>
                        </a:solidFill>
                        <a:effectLst/>
                        <a:latin typeface="Times New Roman" pitchFamily="18" charset="0"/>
                        <a:cs typeface="Times New Roman" pitchFamily="18" charset="0"/>
                      </a:endParaRPr>
                    </a:p>
                  </a:txBody>
                  <a:tcPr marL="7711" marR="7711" marT="7119" marB="0" anchor="ctr">
                    <a:lnL>
                      <a:noFill/>
                    </a:lnL>
                    <a:lnR>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C689E"/>
                    </a:solidFill>
                  </a:tcPr>
                </a:tc>
              </a:tr>
              <a:tr h="287020">
                <a:tc>
                  <a:txBody>
                    <a:bodyPr/>
                    <a:lstStyle/>
                    <a:p>
                      <a:pPr algn="l" fontAlgn="ctr"/>
                      <a:r>
                        <a:rPr lang="en-US" sz="1600" b="0" u="none" strike="noStrike" dirty="0" smtClean="0">
                          <a:solidFill>
                            <a:schemeClr val="tx1"/>
                          </a:solidFill>
                          <a:effectLst/>
                          <a:latin typeface="Times New Roman" pitchFamily="18" charset="0"/>
                          <a:cs typeface="Times New Roman" pitchFamily="18" charset="0"/>
                        </a:rPr>
                        <a:t>Wreck</a:t>
                      </a: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400050">
                <a:tc>
                  <a:txBody>
                    <a:bodyPr/>
                    <a:lstStyle/>
                    <a:p>
                      <a:pPr algn="l" fontAlgn="ctr"/>
                      <a:r>
                        <a:rPr lang="en-US" sz="1600" b="0" u="none" strike="noStrike" dirty="0" smtClean="0">
                          <a:solidFill>
                            <a:schemeClr val="tx1"/>
                          </a:solidFill>
                          <a:effectLst/>
                          <a:latin typeface="Times New Roman" pitchFamily="18" charset="0"/>
                          <a:cs typeface="Times New Roman" pitchFamily="18" charset="0"/>
                        </a:rPr>
                        <a:t>Events</a:t>
                      </a:r>
                      <a:endParaRPr lang="en-US" sz="1600" b="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7</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7</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8</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10</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10</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150679">
                <a:tc>
                  <a:txBody>
                    <a:bodyPr/>
                    <a:lstStyle/>
                    <a:p>
                      <a:pPr algn="l" fontAlgn="ctr"/>
                      <a:r>
                        <a:rPr lang="en-US" sz="1600" b="0" i="0" u="none" strike="noStrike" dirty="0" smtClean="0">
                          <a:solidFill>
                            <a:schemeClr val="tx1"/>
                          </a:solidFill>
                          <a:effectLst/>
                          <a:latin typeface="Times New Roman" pitchFamily="18" charset="0"/>
                          <a:cs typeface="Times New Roman" pitchFamily="18" charset="0"/>
                        </a:rPr>
                        <a:t>Incidents</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117</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86</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70</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63</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0" i="0" u="none" strike="noStrike" dirty="0" smtClean="0">
                          <a:solidFill>
                            <a:schemeClr val="tx1"/>
                          </a:solidFill>
                          <a:effectLst/>
                          <a:latin typeface="Times New Roman" pitchFamily="18" charset="0"/>
                          <a:cs typeface="Times New Roman" pitchFamily="18" charset="0"/>
                        </a:rPr>
                        <a:t>64</a:t>
                      </a:r>
                      <a:endParaRPr lang="ru-RU" sz="1600" b="0"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r h="240398">
                <a:tc>
                  <a:txBody>
                    <a:bodyPr/>
                    <a:lstStyle/>
                    <a:p>
                      <a:pPr algn="l" fontAlgn="ctr"/>
                      <a:r>
                        <a:rPr lang="en-US" sz="1600" b="1" u="none" strike="noStrike" dirty="0" smtClean="0">
                          <a:solidFill>
                            <a:schemeClr val="tx1"/>
                          </a:solidFill>
                          <a:effectLst/>
                          <a:latin typeface="Times New Roman" pitchFamily="18" charset="0"/>
                          <a:cs typeface="Times New Roman" pitchFamily="18" charset="0"/>
                        </a:rPr>
                        <a:t>Total</a:t>
                      </a:r>
                      <a:r>
                        <a:rPr lang="ru-RU" sz="1600" b="1" u="none" strike="noStrike" dirty="0" smtClean="0">
                          <a:solidFill>
                            <a:schemeClr val="tx1"/>
                          </a:solidFill>
                          <a:effectLst/>
                          <a:latin typeface="Times New Roman" pitchFamily="18" charset="0"/>
                          <a:cs typeface="Times New Roman" pitchFamily="18" charset="0"/>
                        </a:rPr>
                        <a:t> </a:t>
                      </a:r>
                      <a:r>
                        <a:rPr lang="en-US" sz="1600" b="1" u="none" strike="noStrike" dirty="0" smtClean="0">
                          <a:solidFill>
                            <a:schemeClr val="tx1"/>
                          </a:solidFill>
                          <a:effectLst/>
                          <a:latin typeface="Times New Roman" pitchFamily="18" charset="0"/>
                          <a:cs typeface="Times New Roman" pitchFamily="18" charset="0"/>
                        </a:rPr>
                        <a:t>TSV</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125</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94</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78</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73</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ru-RU" sz="1600" b="1" i="0" u="none" strike="noStrike" dirty="0" smtClean="0">
                          <a:solidFill>
                            <a:schemeClr val="tx1"/>
                          </a:solidFill>
                          <a:effectLst/>
                          <a:latin typeface="Times New Roman" pitchFamily="18" charset="0"/>
                          <a:cs typeface="Times New Roman" pitchFamily="18" charset="0"/>
                        </a:rPr>
                        <a:t>74</a:t>
                      </a:r>
                      <a:endParaRPr lang="ru-RU" sz="1600" b="1" i="0" u="none" strike="noStrike" dirty="0">
                        <a:solidFill>
                          <a:schemeClr val="tx1"/>
                        </a:solidFill>
                        <a:effectLst/>
                        <a:latin typeface="Times New Roman" pitchFamily="18" charset="0"/>
                        <a:cs typeface="Times New Roman" pitchFamily="18" charset="0"/>
                      </a:endParaRPr>
                    </a:p>
                  </a:txBody>
                  <a:tcPr marL="7711" marR="7711" marT="7119"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r>
            </a:tbl>
          </a:graphicData>
        </a:graphic>
      </p:graphicFrame>
      <p:graphicFrame>
        <p:nvGraphicFramePr>
          <p:cNvPr id="716" name="Объект 3"/>
          <p:cNvGraphicFramePr>
            <a:graphicFrameLocks/>
          </p:cNvGraphicFramePr>
          <p:nvPr>
            <p:extLst>
              <p:ext uri="{D42A27DB-BD31-4B8C-83A1-F6EECF244321}">
                <p14:modId xmlns:p14="http://schemas.microsoft.com/office/powerpoint/2010/main" val="575196396"/>
              </p:ext>
            </p:extLst>
          </p:nvPr>
        </p:nvGraphicFramePr>
        <p:xfrm>
          <a:off x="1033394" y="1132663"/>
          <a:ext cx="8514608" cy="3598092"/>
        </p:xfrm>
        <a:graphic>
          <a:graphicData uri="http://schemas.openxmlformats.org/drawingml/2006/chart">
            <c:chart xmlns:c="http://schemas.openxmlformats.org/drawingml/2006/chart" xmlns:r="http://schemas.openxmlformats.org/officeDocument/2006/relationships" r:id="rId3"/>
          </a:graphicData>
        </a:graphic>
      </p:graphicFrame>
      <p:sp>
        <p:nvSpPr>
          <p:cNvPr id="721" name="TextBox 13"/>
          <p:cNvSpPr txBox="1">
            <a:spLocks noChangeArrowheads="1"/>
          </p:cNvSpPr>
          <p:nvPr/>
        </p:nvSpPr>
        <p:spPr bwMode="auto">
          <a:xfrm>
            <a:off x="1389942" y="1283917"/>
            <a:ext cx="157927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en-US" sz="1600" b="1" dirty="0">
                <a:solidFill>
                  <a:prstClr val="black"/>
                </a:solidFill>
                <a:cs typeface="Times New Roman" pitchFamily="18" charset="0"/>
              </a:rPr>
              <a:t>For 2017</a:t>
            </a:r>
          </a:p>
          <a:p>
            <a:pPr algn="ctr" eaLnBrk="1" hangingPunct="1"/>
            <a:r>
              <a:rPr lang="en-US" sz="1600" dirty="0">
                <a:solidFill>
                  <a:prstClr val="black"/>
                </a:solidFill>
                <a:cs typeface="Times New Roman" pitchFamily="18" charset="0"/>
              </a:rPr>
              <a:t>(total 125 cases</a:t>
            </a:r>
            <a:r>
              <a:rPr lang="ru-RU" sz="1600" dirty="0" smtClean="0">
                <a:solidFill>
                  <a:prstClr val="black"/>
                </a:solidFill>
                <a:cs typeface="Times New Roman" pitchFamily="18" charset="0"/>
              </a:rPr>
              <a:t>)</a:t>
            </a:r>
            <a:endParaRPr lang="ru-RU" sz="1600" dirty="0">
              <a:solidFill>
                <a:prstClr val="black"/>
              </a:solidFill>
              <a:cs typeface="Times New Roman" pitchFamily="18" charset="0"/>
            </a:endParaRPr>
          </a:p>
        </p:txBody>
      </p:sp>
      <p:sp>
        <p:nvSpPr>
          <p:cNvPr id="722" name="TextBox 13"/>
          <p:cNvSpPr txBox="1">
            <a:spLocks noChangeArrowheads="1"/>
          </p:cNvSpPr>
          <p:nvPr/>
        </p:nvSpPr>
        <p:spPr bwMode="auto">
          <a:xfrm>
            <a:off x="3160132" y="1275450"/>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en-US" sz="1600" b="1" dirty="0">
                <a:solidFill>
                  <a:prstClr val="black"/>
                </a:solidFill>
                <a:cs typeface="Times New Roman" pitchFamily="18" charset="0"/>
              </a:rPr>
              <a:t>For </a:t>
            </a:r>
            <a:r>
              <a:rPr lang="ru-RU" sz="1600" b="1" dirty="0">
                <a:solidFill>
                  <a:prstClr val="black"/>
                </a:solidFill>
                <a:cs typeface="Times New Roman" pitchFamily="18" charset="0"/>
              </a:rPr>
              <a:t>2018</a:t>
            </a:r>
          </a:p>
          <a:p>
            <a:pPr algn="ctr" eaLnBrk="1" hangingPunct="1"/>
            <a:r>
              <a:rPr lang="ru-RU" sz="1600" dirty="0">
                <a:solidFill>
                  <a:prstClr val="black"/>
                </a:solidFill>
                <a:cs typeface="Times New Roman" pitchFamily="18" charset="0"/>
              </a:rPr>
              <a:t>(</a:t>
            </a:r>
            <a:r>
              <a:rPr lang="en-US" sz="1600" dirty="0">
                <a:solidFill>
                  <a:prstClr val="black"/>
                </a:solidFill>
                <a:cs typeface="Times New Roman" pitchFamily="18" charset="0"/>
              </a:rPr>
              <a:t>total</a:t>
            </a:r>
            <a:r>
              <a:rPr lang="ru-RU" sz="1600" dirty="0">
                <a:solidFill>
                  <a:prstClr val="black"/>
                </a:solidFill>
                <a:cs typeface="Times New Roman" pitchFamily="18" charset="0"/>
              </a:rPr>
              <a:t> 94 </a:t>
            </a:r>
            <a:r>
              <a:rPr lang="en-US" sz="1600" dirty="0">
                <a:solidFill>
                  <a:prstClr val="black"/>
                </a:solidFill>
                <a:cs typeface="Times New Roman" pitchFamily="18" charset="0"/>
              </a:rPr>
              <a:t>cases</a:t>
            </a:r>
            <a:r>
              <a:rPr lang="ru-RU" sz="1600" dirty="0">
                <a:solidFill>
                  <a:prstClr val="black"/>
                </a:solidFill>
                <a:cs typeface="Times New Roman" pitchFamily="18" charset="0"/>
              </a:rPr>
              <a:t>)</a:t>
            </a:r>
            <a:endParaRPr lang="ru-RU" sz="1600" b="1" dirty="0">
              <a:solidFill>
                <a:prstClr val="black"/>
              </a:solidFill>
              <a:cs typeface="Times New Roman" pitchFamily="18" charset="0"/>
            </a:endParaRPr>
          </a:p>
        </p:txBody>
      </p:sp>
      <p:sp>
        <p:nvSpPr>
          <p:cNvPr id="723" name="TextBox 13"/>
          <p:cNvSpPr txBox="1">
            <a:spLocks noChangeArrowheads="1"/>
          </p:cNvSpPr>
          <p:nvPr/>
        </p:nvSpPr>
        <p:spPr bwMode="auto">
          <a:xfrm>
            <a:off x="4727258" y="1283917"/>
            <a:ext cx="143180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500">
                <a:solidFill>
                  <a:schemeClr val="tx1"/>
                </a:solidFill>
                <a:latin typeface="Times New Roman" pitchFamily="18" charset="0"/>
                <a:cs typeface="Arial" pitchFamily="34" charset="0"/>
              </a:defRPr>
            </a:lvl1pPr>
            <a:lvl2pPr marL="742950" indent="-285750" eaLnBrk="0" hangingPunct="0">
              <a:defRPr sz="1500">
                <a:solidFill>
                  <a:schemeClr val="tx1"/>
                </a:solidFill>
                <a:latin typeface="Times New Roman" pitchFamily="18" charset="0"/>
                <a:cs typeface="Arial" pitchFamily="34" charset="0"/>
              </a:defRPr>
            </a:lvl2pPr>
            <a:lvl3pPr marL="1143000" indent="-228600" eaLnBrk="0" hangingPunct="0">
              <a:defRPr sz="1500">
                <a:solidFill>
                  <a:schemeClr val="tx1"/>
                </a:solidFill>
                <a:latin typeface="Times New Roman" pitchFamily="18" charset="0"/>
                <a:cs typeface="Arial" pitchFamily="34" charset="0"/>
              </a:defRPr>
            </a:lvl3pPr>
            <a:lvl4pPr marL="1600200" indent="-228600" eaLnBrk="0" hangingPunct="0">
              <a:defRPr sz="1500">
                <a:solidFill>
                  <a:schemeClr val="tx1"/>
                </a:solidFill>
                <a:latin typeface="Times New Roman" pitchFamily="18" charset="0"/>
                <a:cs typeface="Arial" pitchFamily="34" charset="0"/>
              </a:defRPr>
            </a:lvl4pPr>
            <a:lvl5pPr marL="2057400" indent="-228600" eaLnBrk="0" hangingPunct="0">
              <a:defRPr sz="1500">
                <a:solidFill>
                  <a:schemeClr val="tx1"/>
                </a:solidFill>
                <a:latin typeface="Times New Roman" pitchFamily="18" charset="0"/>
                <a:cs typeface="Arial" pitchFamily="34" charset="0"/>
              </a:defRPr>
            </a:lvl5pPr>
            <a:lvl6pPr marL="2514600" indent="-228600" eaLnBrk="0" fontAlgn="base" hangingPunct="0">
              <a:spcBef>
                <a:spcPct val="0"/>
              </a:spcBef>
              <a:spcAft>
                <a:spcPct val="0"/>
              </a:spcAft>
              <a:defRPr sz="1500">
                <a:solidFill>
                  <a:schemeClr val="tx1"/>
                </a:solidFill>
                <a:latin typeface="Times New Roman" pitchFamily="18" charset="0"/>
                <a:cs typeface="Arial" pitchFamily="34" charset="0"/>
              </a:defRPr>
            </a:lvl6pPr>
            <a:lvl7pPr marL="2971800" indent="-228600" eaLnBrk="0" fontAlgn="base" hangingPunct="0">
              <a:spcBef>
                <a:spcPct val="0"/>
              </a:spcBef>
              <a:spcAft>
                <a:spcPct val="0"/>
              </a:spcAft>
              <a:defRPr sz="1500">
                <a:solidFill>
                  <a:schemeClr val="tx1"/>
                </a:solidFill>
                <a:latin typeface="Times New Roman" pitchFamily="18" charset="0"/>
                <a:cs typeface="Arial" pitchFamily="34" charset="0"/>
              </a:defRPr>
            </a:lvl7pPr>
            <a:lvl8pPr marL="3429000" indent="-228600" eaLnBrk="0" fontAlgn="base" hangingPunct="0">
              <a:spcBef>
                <a:spcPct val="0"/>
              </a:spcBef>
              <a:spcAft>
                <a:spcPct val="0"/>
              </a:spcAft>
              <a:defRPr sz="1500">
                <a:solidFill>
                  <a:schemeClr val="tx1"/>
                </a:solidFill>
                <a:latin typeface="Times New Roman" pitchFamily="18" charset="0"/>
                <a:cs typeface="Arial" pitchFamily="34" charset="0"/>
              </a:defRPr>
            </a:lvl8pPr>
            <a:lvl9pPr marL="3886200" indent="-228600" eaLnBrk="0" fontAlgn="base" hangingPunct="0">
              <a:spcBef>
                <a:spcPct val="0"/>
              </a:spcBef>
              <a:spcAft>
                <a:spcPct val="0"/>
              </a:spcAft>
              <a:defRPr sz="1500">
                <a:solidFill>
                  <a:schemeClr val="tx1"/>
                </a:solidFill>
                <a:latin typeface="Times New Roman" pitchFamily="18" charset="0"/>
                <a:cs typeface="Arial" pitchFamily="34" charset="0"/>
              </a:defRPr>
            </a:lvl9pPr>
          </a:lstStyle>
          <a:p>
            <a:pPr algn="ctr" eaLnBrk="1" hangingPunct="1"/>
            <a:r>
              <a:rPr lang="en-US" sz="1600" b="1" dirty="0">
                <a:solidFill>
                  <a:prstClr val="black"/>
                </a:solidFill>
                <a:cs typeface="Times New Roman" pitchFamily="18" charset="0"/>
              </a:rPr>
              <a:t>For </a:t>
            </a:r>
            <a:r>
              <a:rPr lang="ru-RU" sz="1600" b="1" dirty="0">
                <a:solidFill>
                  <a:prstClr val="black"/>
                </a:solidFill>
                <a:cs typeface="Times New Roman" pitchFamily="18" charset="0"/>
              </a:rPr>
              <a:t>2019</a:t>
            </a:r>
          </a:p>
          <a:p>
            <a:pPr eaLnBrk="1" hangingPunct="1"/>
            <a:r>
              <a:rPr lang="ru-RU" sz="1600" dirty="0">
                <a:solidFill>
                  <a:prstClr val="black"/>
                </a:solidFill>
                <a:cs typeface="Times New Roman" pitchFamily="18" charset="0"/>
              </a:rPr>
              <a:t>(</a:t>
            </a:r>
            <a:r>
              <a:rPr lang="en-US" sz="1600" dirty="0">
                <a:solidFill>
                  <a:prstClr val="black"/>
                </a:solidFill>
                <a:cs typeface="Times New Roman" pitchFamily="18" charset="0"/>
              </a:rPr>
              <a:t>total</a:t>
            </a:r>
            <a:r>
              <a:rPr lang="ru-RU" sz="1600" dirty="0">
                <a:solidFill>
                  <a:prstClr val="black"/>
                </a:solidFill>
                <a:cs typeface="Times New Roman" pitchFamily="18" charset="0"/>
              </a:rPr>
              <a:t> 78 </a:t>
            </a:r>
            <a:r>
              <a:rPr lang="en-US" sz="1600" dirty="0">
                <a:solidFill>
                  <a:prstClr val="black"/>
                </a:solidFill>
                <a:cs typeface="Times New Roman" pitchFamily="18" charset="0"/>
              </a:rPr>
              <a:t>cases</a:t>
            </a:r>
            <a:r>
              <a:rPr lang="ru-RU" sz="1600" dirty="0">
                <a:solidFill>
                  <a:prstClr val="black"/>
                </a:solidFill>
                <a:cs typeface="Times New Roman" pitchFamily="18" charset="0"/>
              </a:rPr>
              <a:t>)</a:t>
            </a:r>
            <a:endParaRPr lang="ru-RU" sz="1600" b="1" dirty="0">
              <a:solidFill>
                <a:prstClr val="black"/>
              </a:solidFill>
              <a:cs typeface="Times New Roman" pitchFamily="18" charset="0"/>
            </a:endParaRPr>
          </a:p>
        </p:txBody>
      </p:sp>
      <p:sp>
        <p:nvSpPr>
          <p:cNvPr id="2" name="Номер слайда 1"/>
          <p:cNvSpPr>
            <a:spLocks noGrp="1"/>
          </p:cNvSpPr>
          <p:nvPr>
            <p:ph type="sldNum" sz="quarter" idx="12"/>
          </p:nvPr>
        </p:nvSpPr>
        <p:spPr>
          <a:xfrm>
            <a:off x="7530488" y="6498901"/>
            <a:ext cx="2228850" cy="365125"/>
          </a:xfrm>
        </p:spPr>
        <p:txBody>
          <a:bodyPr/>
          <a:lstStyle/>
          <a:p>
            <a:pPr>
              <a:defRPr/>
            </a:pPr>
            <a:fld id="{66D1F56F-C712-4B28-9A2C-A96C353C48BC}" type="slidenum">
              <a:rPr lang="ru-RU" smtClean="0"/>
              <a:pPr>
                <a:defRPr/>
              </a:pPr>
              <a:t>9</a:t>
            </a:fld>
            <a:endParaRPr lang="ru-RU" dirty="0"/>
          </a:p>
        </p:txBody>
      </p:sp>
    </p:spTree>
    <p:extLst>
      <p:ext uri="{BB962C8B-B14F-4D97-AF65-F5344CB8AC3E}">
        <p14:creationId xmlns:p14="http://schemas.microsoft.com/office/powerpoint/2010/main" val="3088573129"/>
      </p:ext>
    </p:extLst>
  </p:cSld>
  <p:clrMapOvr>
    <a:masterClrMapping/>
  </p:clrMapOvr>
  <p:timing>
    <p:tnLst>
      <p:par>
        <p:cTn id="1" dur="indefinite" restart="never" nodeType="tmRoot"/>
      </p:par>
    </p:tnLst>
  </p:timing>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Стандартная">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
</file>

<file path=customXml/item2.xml>
</file>

<file path=customXml/item3.xml>
</file>

<file path=customXml/itemProps1.xml><?xml version="1.0" encoding="utf-8"?>
<ds:datastoreItem xmlns:ds="http://schemas.openxmlformats.org/officeDocument/2006/customXml" ds:itemID="{7C8F6389-2A61-4EE3-B98D-3E3B49847B06}"/>
</file>

<file path=customXml/itemProps2.xml><?xml version="1.0" encoding="utf-8"?>
<ds:datastoreItem xmlns:ds="http://schemas.openxmlformats.org/officeDocument/2006/customXml" ds:itemID="{8134D411-2BAC-4514-A8E3-DC1DBFF197A7}"/>
</file>

<file path=customXml/itemProps3.xml><?xml version="1.0" encoding="utf-8"?>
<ds:datastoreItem xmlns:ds="http://schemas.openxmlformats.org/officeDocument/2006/customXml" ds:itemID="{FFAC9193-5648-4AB3-A7A7-3A855C0EF1B3}"/>
</file>

<file path=docProps/app.xml><?xml version="1.0" encoding="utf-8"?>
<Properties xmlns="http://schemas.openxmlformats.org/officeDocument/2006/extended-properties" xmlns:vt="http://schemas.openxmlformats.org/officeDocument/2006/docPropsVTypes">
  <Template/>
  <TotalTime>7059</TotalTime>
  <Words>1753</Words>
  <Application>Microsoft Office PowerPoint</Application>
  <PresentationFormat>Лист A4 (210x297 мм)</PresentationFormat>
  <Paragraphs>432</Paragraphs>
  <Slides>15</Slides>
  <Notes>1</Notes>
  <HiddenSlides>0</HiddenSlides>
  <MMClips>0</MMClips>
  <ScaleCrop>false</ScaleCrop>
  <HeadingPairs>
    <vt:vector size="4" baseType="variant">
      <vt:variant>
        <vt:lpstr>Тема</vt:lpstr>
      </vt:variant>
      <vt:variant>
        <vt:i4>1</vt:i4>
      </vt:variant>
      <vt:variant>
        <vt:lpstr>Заголовки слайдов</vt:lpstr>
      </vt:variant>
      <vt:variant>
        <vt:i4>15</vt:i4>
      </vt:variant>
    </vt:vector>
  </HeadingPairs>
  <TitlesOfParts>
    <vt:vector size="16" baseType="lpstr">
      <vt:lpstr>Тема Office</vt:lpstr>
      <vt:lpstr>National Company Kazakhstan Temir Zholy JSC   RESULTS OF ACTIVITIES FOR 2021 FND MAIN TASKS FOR 2022 ON THE MAIN RAILWAY NETWORK SERVICES        Nur-Sultan 22.04.2022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Hewlett-Packard Company</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Презентация PowerPoint</dc:title>
  <dc:creator>Шашкенова М.К.</dc:creator>
  <cp:lastModifiedBy>Диана А Асембекова</cp:lastModifiedBy>
  <cp:revision>614</cp:revision>
  <cp:lastPrinted>2020-02-14T11:13:25Z</cp:lastPrinted>
  <dcterms:created xsi:type="dcterms:W3CDTF">2020-01-28T07:53:37Z</dcterms:created>
  <dcterms:modified xsi:type="dcterms:W3CDTF">2022-05-18T03:57:54Z</dcterms:modified>
</cp:coreProperties>
</file>